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DE5"/>
    <a:srgbClr val="1B731F"/>
    <a:srgbClr val="259B2B"/>
    <a:srgbClr val="C0C050"/>
    <a:srgbClr val="B40000"/>
    <a:srgbClr val="FFE07D"/>
    <a:srgbClr val="FFE389"/>
    <a:srgbClr val="EBFD03"/>
    <a:srgbClr val="FFFFC5"/>
    <a:srgbClr val="FFFF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40" d="100"/>
          <a:sy n="40" d="100"/>
        </p:scale>
        <p:origin x="-139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52A5-0D5C-4D73-AE6F-045447E7E01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E1800-2207-49AF-852F-220AEC78F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E1800-2207-49AF-852F-220AEC78FDA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E1800-2207-49AF-852F-220AEC78FDA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С. Чудин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меня </a:t>
            </a:r>
            <a:r>
              <a:rPr lang="ru-RU" b="1" dirty="0" smtClean="0"/>
              <a:t>зубная щетка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 чистит зубы четко</a:t>
            </a:r>
            <a:br>
              <a:rPr lang="ru-RU" dirty="0" smtClean="0"/>
            </a:br>
            <a:r>
              <a:rPr lang="ru-RU" dirty="0" smtClean="0"/>
              <a:t>Раз за разом веселей</a:t>
            </a:r>
            <a:br>
              <a:rPr lang="ru-RU" dirty="0" smtClean="0"/>
            </a:br>
            <a:r>
              <a:rPr lang="ru-RU" dirty="0" smtClean="0"/>
              <a:t>Мои зубы все белей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E1800-2207-49AF-852F-220AEC78FDA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81AB9-B451-46B0-B972-8887EE920B68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DF3F-E413-4E5D-BB08-B1C55BFAE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4414" y="235743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488" y="1500174"/>
            <a:ext cx="671517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EBFD03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Тема: В осеннем лесу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EBFD03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00042"/>
            <a:ext cx="33575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Совместная 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образовательная деятельность учителя-логопеда с подгруппой детей с ограниченными возможностями здоровья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(старший дошкольный возраст)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22" y="5357826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Учитель-логопед ГБДОУ №97</a:t>
            </a:r>
          </a:p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В.А. Петрова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600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14488"/>
            <a:ext cx="2708034" cy="23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638675"/>
            <a:ext cx="205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785926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786322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43174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360DE5"/>
                </a:solidFill>
              </a:rPr>
              <a:t>А в лесу растет много…</a:t>
            </a:r>
            <a:endParaRPr lang="ru-RU" sz="4800" dirty="0">
              <a:solidFill>
                <a:srgbClr val="360DE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solidFill>
            <a:srgbClr val="FFE07D">
              <a:alpha val="8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00134" y="0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360DE5"/>
                </a:solidFill>
              </a:rPr>
              <a:t>Ах, как пахнет осенний лес</a:t>
            </a:r>
            <a:endParaRPr lang="ru-RU" sz="4800" dirty="0">
              <a:solidFill>
                <a:srgbClr val="360DE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64708" y="5657671"/>
            <a:ext cx="67792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долго шли, шли, шли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360DE5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в гости к мишке мы пришли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2951624" cy="48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72074"/>
            <a:ext cx="20304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57422" y="528834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360DE5"/>
                </a:solidFill>
              </a:rPr>
              <a:t>Вот ведь, вот ведь,</a:t>
            </a:r>
          </a:p>
          <a:p>
            <a:r>
              <a:rPr lang="ru-RU" sz="4800" dirty="0" smtClean="0">
                <a:solidFill>
                  <a:srgbClr val="360DE5"/>
                </a:solidFill>
              </a:rPr>
              <a:t>Позеваем, как медведь.</a:t>
            </a:r>
            <a:endParaRPr lang="ru-RU" sz="4800" dirty="0">
              <a:solidFill>
                <a:srgbClr val="360DE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42910" y="4500570"/>
            <a:ext cx="8501090" cy="2357430"/>
            <a:chOff x="642910" y="4500570"/>
            <a:chExt cx="8501090" cy="23574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928894" y="5657671"/>
              <a:ext cx="621510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360DE5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Мы долго шли, шли, шли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360DE5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И в гости к хомяку пришли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.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 </a:t>
              </a:r>
            </a:p>
          </p:txBody>
        </p:sp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4500570"/>
              <a:ext cx="1672961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71480"/>
            <a:ext cx="4959419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28604"/>
            <a:ext cx="2643206" cy="34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071802" y="4143380"/>
            <a:ext cx="6072198" cy="2714620"/>
          </a:xfrm>
          <a:prstGeom prst="rect">
            <a:avLst/>
          </a:prstGeom>
          <a:solidFill>
            <a:srgbClr val="FFE07D">
              <a:alpha val="8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86116" y="4429132"/>
            <a:ext cx="55006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60DE5"/>
                </a:solidFill>
              </a:rPr>
              <a:t>Хомячок надует щечки</a:t>
            </a:r>
          </a:p>
          <a:p>
            <a:r>
              <a:rPr lang="ru-RU" sz="3200" dirty="0" smtClean="0">
                <a:solidFill>
                  <a:srgbClr val="360DE5"/>
                </a:solidFill>
              </a:rPr>
              <a:t>У него зерно в мешочках.</a:t>
            </a:r>
          </a:p>
          <a:p>
            <a:r>
              <a:rPr lang="ru-RU" sz="3200" dirty="0" smtClean="0">
                <a:solidFill>
                  <a:srgbClr val="360DE5"/>
                </a:solidFill>
              </a:rPr>
              <a:t>Мы надуем щечки тоже</a:t>
            </a:r>
          </a:p>
          <a:p>
            <a:r>
              <a:rPr lang="ru-RU" sz="3200" dirty="0" smtClean="0">
                <a:solidFill>
                  <a:srgbClr val="360DE5"/>
                </a:solidFill>
              </a:rPr>
              <a:t>Хомячку сейчас поможем.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14818"/>
            <a:ext cx="201303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71480"/>
            <a:ext cx="3214710" cy="370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00496" y="535782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60DE5"/>
                </a:solidFill>
              </a:rPr>
              <a:t>Раз, два, три,</a:t>
            </a:r>
          </a:p>
          <a:p>
            <a:r>
              <a:rPr lang="ru-RU" sz="3600" dirty="0" smtClean="0">
                <a:solidFill>
                  <a:srgbClr val="360DE5"/>
                </a:solidFill>
              </a:rPr>
              <a:t>Ты худышку покажи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1785950" cy="213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рисунки\б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3571900" cy="41187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5429264"/>
            <a:ext cx="59293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Мы долго шли, шли, шли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60DE5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 в гости к белке мы пришли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643446"/>
            <a:ext cx="1714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1802" y="4286256"/>
            <a:ext cx="6072198" cy="2571744"/>
          </a:xfrm>
          <a:prstGeom prst="rect">
            <a:avLst/>
          </a:prstGeom>
          <a:solidFill>
            <a:srgbClr val="FFE07D">
              <a:alpha val="8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642009"/>
            <a:ext cx="67151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Arial" pitchFamily="34" charset="0"/>
              </a:rPr>
              <a:t>Вот орешек непростой,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rgbClr val="360DE5"/>
                </a:solidFill>
                <a:latin typeface="Arial" pitchFamily="34" charset="0"/>
              </a:rPr>
              <a:t>Ты возьми его 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Arial" pitchFamily="34" charset="0"/>
              </a:rPr>
              <a:t>с собой.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rgbClr val="360DE5"/>
                </a:solidFill>
                <a:latin typeface="Arial" pitchFamily="34" charset="0"/>
              </a:rPr>
              <a:t>И за щечку положи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400" b="0" i="0" u="none" strike="noStrike" cap="none" normalizeH="0" dirty="0" smtClean="0">
                <a:ln>
                  <a:noFill/>
                </a:ln>
                <a:solidFill>
                  <a:srgbClr val="360DE5"/>
                </a:solidFill>
                <a:effectLst/>
                <a:latin typeface="Arial" pitchFamily="34" charset="0"/>
              </a:rPr>
              <a:t>Раз, два, три, </a:t>
            </a:r>
            <a:r>
              <a:rPr lang="ru-RU" sz="3400" dirty="0" smtClean="0">
                <a:solidFill>
                  <a:srgbClr val="360DE5"/>
                </a:solidFill>
                <a:latin typeface="Arial" pitchFamily="34" charset="0"/>
              </a:rPr>
              <a:t>раз, два, три</a:t>
            </a:r>
            <a:r>
              <a:rPr lang="ru-RU" sz="3600" dirty="0" smtClean="0">
                <a:solidFill>
                  <a:srgbClr val="360DE5"/>
                </a:solidFill>
                <a:latin typeface="Arial" pitchFamily="34" charset="0"/>
              </a:rPr>
              <a:t>.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1B731F"/>
                </a:solidFill>
                <a:effectLst/>
                <a:latin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1B731F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2000264" cy="24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642918"/>
            <a:ext cx="3857652" cy="348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256"/>
            <a:ext cx="6072198" cy="2571744"/>
          </a:xfrm>
          <a:prstGeom prst="rect">
            <a:avLst/>
          </a:prstGeom>
          <a:solidFill>
            <a:srgbClr val="FFE07D">
              <a:alpha val="8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428960" y="4286256"/>
            <a:ext cx="5715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Широко откроем рот,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360DE5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Зубки мы покажем.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360DE5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грызем орешки мы,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360DE5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  <a:ea typeface="Calibri" pitchFamily="34" charset="0"/>
                <a:cs typeface="Times New Roman" pitchFamily="18" charset="0"/>
              </a:rPr>
              <a:t>Вам сейчас покажем.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360DE5"/>
                </a:solidFill>
                <a:effectLst/>
              </a:rPr>
              <a:t> </a:t>
            </a:r>
          </a:p>
        </p:txBody>
      </p:sp>
      <p:pic>
        <p:nvPicPr>
          <p:cNvPr id="4" name="Picture 2" descr="D:\Мои рисунки\бе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2928958" cy="337741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19530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B40000"/>
                </a:solidFill>
              </a:rPr>
              <a:t>Форма</a:t>
            </a:r>
            <a:r>
              <a:rPr lang="ru-RU" sz="3200" b="1" dirty="0">
                <a:solidFill>
                  <a:srgbClr val="B40000"/>
                </a:solidFill>
              </a:rPr>
              <a:t> </a:t>
            </a:r>
            <a:r>
              <a:rPr lang="ru-RU" sz="3200" b="1" dirty="0" smtClean="0">
                <a:solidFill>
                  <a:srgbClr val="B40000"/>
                </a:solidFill>
              </a:rPr>
              <a:t>проведения</a:t>
            </a:r>
            <a:r>
              <a:rPr lang="ru-RU" sz="3200" dirty="0" smtClean="0">
                <a:solidFill>
                  <a:srgbClr val="B40000"/>
                </a:solidFill>
              </a:rPr>
              <a:t> </a:t>
            </a:r>
            <a:endParaRPr lang="ru-RU" sz="3200" dirty="0">
              <a:solidFill>
                <a:srgbClr val="B40000"/>
              </a:solidFill>
            </a:endParaRPr>
          </a:p>
          <a:p>
            <a:pPr algn="r"/>
            <a:r>
              <a:rPr lang="ru-RU" sz="3200" dirty="0" smtClean="0">
                <a:solidFill>
                  <a:srgbClr val="360DE5"/>
                </a:solidFill>
              </a:rPr>
              <a:t>Совместная </a:t>
            </a:r>
            <a:r>
              <a:rPr lang="ru-RU" sz="3200" dirty="0">
                <a:solidFill>
                  <a:srgbClr val="360DE5"/>
                </a:solidFill>
              </a:rPr>
              <a:t>деятельность детей и </a:t>
            </a:r>
            <a:r>
              <a:rPr lang="ru-RU" sz="3200" dirty="0" smtClean="0">
                <a:solidFill>
                  <a:srgbClr val="360DE5"/>
                </a:solidFill>
              </a:rPr>
              <a:t>учителя-логопеда</a:t>
            </a:r>
            <a:endParaRPr lang="ru-RU" sz="3200" b="1" dirty="0">
              <a:solidFill>
                <a:srgbClr val="360DE5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B40000"/>
                </a:solidFill>
              </a:rPr>
              <a:t>Лексическая тема</a:t>
            </a:r>
            <a:endParaRPr lang="ru-RU" sz="3200" b="1" dirty="0">
              <a:solidFill>
                <a:srgbClr val="B40000"/>
              </a:solidFill>
            </a:endParaRPr>
          </a:p>
          <a:p>
            <a:pPr algn="r"/>
            <a:r>
              <a:rPr lang="ru-RU" sz="3200" dirty="0" smtClean="0">
                <a:solidFill>
                  <a:srgbClr val="360DE5"/>
                </a:solidFill>
              </a:rPr>
              <a:t>Дикие </a:t>
            </a:r>
            <a:r>
              <a:rPr lang="ru-RU" sz="3200" dirty="0">
                <a:solidFill>
                  <a:srgbClr val="360DE5"/>
                </a:solidFill>
              </a:rPr>
              <a:t>животные в осеннем </a:t>
            </a:r>
            <a:r>
              <a:rPr lang="ru-RU" sz="3200" dirty="0" smtClean="0">
                <a:solidFill>
                  <a:srgbClr val="360DE5"/>
                </a:solidFill>
              </a:rPr>
              <a:t>лесу</a:t>
            </a:r>
          </a:p>
          <a:p>
            <a:pPr algn="r"/>
            <a:endParaRPr lang="ru-RU" sz="3200" dirty="0">
              <a:solidFill>
                <a:srgbClr val="B40000"/>
              </a:solidFill>
            </a:endParaRPr>
          </a:p>
          <a:p>
            <a:r>
              <a:rPr lang="ru-RU" sz="3200" b="1" dirty="0">
                <a:solidFill>
                  <a:srgbClr val="B40000"/>
                </a:solidFill>
              </a:rPr>
              <a:t>Грамматическая </a:t>
            </a:r>
            <a:r>
              <a:rPr lang="ru-RU" sz="3200" b="1" dirty="0" smtClean="0">
                <a:solidFill>
                  <a:srgbClr val="B40000"/>
                </a:solidFill>
              </a:rPr>
              <a:t>тема</a:t>
            </a:r>
          </a:p>
          <a:p>
            <a:pPr algn="r"/>
            <a:r>
              <a:rPr lang="ru-RU" sz="3200" dirty="0">
                <a:solidFill>
                  <a:srgbClr val="360DE5"/>
                </a:solidFill>
              </a:rPr>
              <a:t>У</a:t>
            </a:r>
            <a:r>
              <a:rPr lang="ru-RU" sz="3200" dirty="0" smtClean="0">
                <a:solidFill>
                  <a:srgbClr val="360DE5"/>
                </a:solidFill>
              </a:rPr>
              <a:t>потребление </a:t>
            </a:r>
            <a:r>
              <a:rPr lang="ru-RU" sz="3200" dirty="0">
                <a:solidFill>
                  <a:srgbClr val="360DE5"/>
                </a:solidFill>
              </a:rPr>
              <a:t>имен существительных множественного числа родительного падежа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B40000"/>
                </a:solidFill>
              </a:rPr>
              <a:t>Фонетическая тема</a:t>
            </a:r>
          </a:p>
          <a:p>
            <a:pPr algn="r"/>
            <a:r>
              <a:rPr lang="ru-RU" sz="3200" dirty="0" smtClean="0">
                <a:solidFill>
                  <a:srgbClr val="360DE5"/>
                </a:solidFill>
              </a:rPr>
              <a:t>Подготовка </a:t>
            </a:r>
            <a:r>
              <a:rPr lang="ru-RU" sz="3200" dirty="0">
                <a:solidFill>
                  <a:srgbClr val="360DE5"/>
                </a:solidFill>
              </a:rPr>
              <a:t>к постановке звуков.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0956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4286256"/>
            <a:ext cx="6072198" cy="2571744"/>
          </a:xfrm>
          <a:prstGeom prst="rect">
            <a:avLst/>
          </a:prstGeom>
          <a:solidFill>
            <a:srgbClr val="FFE07D">
              <a:alpha val="89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272677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60DE5"/>
                </a:solidFill>
              </a:rPr>
              <a:t>У </a:t>
            </a:r>
            <a:r>
              <a:rPr lang="ru-RU" sz="3600" dirty="0" smtClean="0">
                <a:solidFill>
                  <a:srgbClr val="360DE5"/>
                </a:solidFill>
              </a:rPr>
              <a:t>меня зубная </a:t>
            </a:r>
            <a:r>
              <a:rPr lang="ru-RU" sz="3600" dirty="0" smtClean="0">
                <a:solidFill>
                  <a:srgbClr val="360DE5"/>
                </a:solidFill>
              </a:rPr>
              <a:t>щетка</a:t>
            </a:r>
            <a:r>
              <a:rPr lang="ru-RU" sz="3600" dirty="0" smtClean="0">
                <a:solidFill>
                  <a:srgbClr val="360DE5"/>
                </a:solidFill>
              </a:rPr>
              <a:t>,</a:t>
            </a:r>
            <a:br>
              <a:rPr lang="ru-RU" sz="3600" dirty="0" smtClean="0">
                <a:solidFill>
                  <a:srgbClr val="360DE5"/>
                </a:solidFill>
              </a:rPr>
            </a:br>
            <a:r>
              <a:rPr lang="ru-RU" sz="3600" dirty="0" smtClean="0">
                <a:solidFill>
                  <a:srgbClr val="360DE5"/>
                </a:solidFill>
              </a:rPr>
              <a:t>Она чистит зубы </a:t>
            </a:r>
            <a:r>
              <a:rPr lang="ru-RU" sz="3600" dirty="0" smtClean="0">
                <a:solidFill>
                  <a:srgbClr val="360DE5"/>
                </a:solidFill>
              </a:rPr>
              <a:t>четко.</a:t>
            </a:r>
            <a:r>
              <a:rPr lang="ru-RU" sz="3600" dirty="0" smtClean="0">
                <a:solidFill>
                  <a:srgbClr val="360DE5"/>
                </a:solidFill>
              </a:rPr>
              <a:t/>
            </a:r>
            <a:br>
              <a:rPr lang="ru-RU" sz="3600" dirty="0" smtClean="0">
                <a:solidFill>
                  <a:srgbClr val="360DE5"/>
                </a:solidFill>
              </a:rPr>
            </a:br>
            <a:r>
              <a:rPr lang="ru-RU" sz="3600" dirty="0" smtClean="0">
                <a:solidFill>
                  <a:srgbClr val="360DE5"/>
                </a:solidFill>
              </a:rPr>
              <a:t>Раз за разом веселей</a:t>
            </a:r>
            <a:br>
              <a:rPr lang="ru-RU" sz="3600" dirty="0" smtClean="0">
                <a:solidFill>
                  <a:srgbClr val="360DE5"/>
                </a:solidFill>
              </a:rPr>
            </a:br>
            <a:r>
              <a:rPr lang="ru-RU" sz="3600" dirty="0" smtClean="0">
                <a:solidFill>
                  <a:srgbClr val="360DE5"/>
                </a:solidFill>
              </a:rPr>
              <a:t>Мои зубы все </a:t>
            </a:r>
            <a:r>
              <a:rPr lang="ru-RU" sz="3600" dirty="0" smtClean="0">
                <a:solidFill>
                  <a:srgbClr val="360DE5"/>
                </a:solidFill>
              </a:rPr>
              <a:t>белей.</a:t>
            </a:r>
            <a:endParaRPr lang="en-US" sz="3600" dirty="0" smtClean="0">
              <a:solidFill>
                <a:srgbClr val="360DE5"/>
              </a:solidFill>
            </a:endParaRPr>
          </a:p>
          <a:p>
            <a:pPr algn="r"/>
            <a:r>
              <a:rPr lang="ru-RU" sz="2400" b="1" dirty="0" smtClean="0"/>
              <a:t>С</a:t>
            </a:r>
            <a:r>
              <a:rPr lang="ru-RU" sz="2400" b="1" dirty="0" smtClean="0"/>
              <a:t>. Чудин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29132"/>
            <a:ext cx="1581148" cy="20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олна 8"/>
          <p:cNvSpPr/>
          <p:nvPr/>
        </p:nvSpPr>
        <p:spPr>
          <a:xfrm>
            <a:off x="0" y="4143380"/>
            <a:ext cx="9144000" cy="3857628"/>
          </a:xfrm>
          <a:prstGeom prst="wave">
            <a:avLst/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5429256" cy="928670"/>
          </a:xfrm>
          <a:prstGeom prst="rect">
            <a:avLst/>
          </a:prstGeom>
          <a:solidFill>
            <a:srgbClr val="FFC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614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Заключительная часть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5143512"/>
            <a:ext cx="70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60DE5"/>
                </a:solidFill>
              </a:rPr>
              <a:t>На пушистом мягком облаке мы вернемся в детский сад</a:t>
            </a:r>
            <a:endParaRPr lang="ru-RU" sz="4000" dirty="0">
              <a:solidFill>
                <a:srgbClr val="360D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рисунки\раскраска б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643206" cy="253762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928934"/>
            <a:ext cx="2933713" cy="23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D:\Мои рисунки\раскраска хомя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714752"/>
            <a:ext cx="2214578" cy="2815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360DE5"/>
                </a:solidFill>
              </a:rPr>
              <a:t>Сделаем черно-белые фотографии цветными.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Актуализация знаний по теме «Осень» (приметы осени)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Образование прилагательного от существительного.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слухового внимания.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умения употреблять имена существительных множественного числа родительного падежа.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неречевого дыхания.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мелкой моторики рук.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координации речи с движением пальцев рук.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Развитие артикуляторной моторики.</a:t>
            </a:r>
            <a:endParaRPr lang="ru-RU" sz="2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Развитие краткосрочной памяти.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285728"/>
            <a:ext cx="75009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Коррекционные образовательные и развивающие 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85828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/>
              <a:t>Воспитание </a:t>
            </a:r>
            <a:r>
              <a:rPr lang="ru-RU" sz="3200" dirty="0"/>
              <a:t>умения </a:t>
            </a:r>
            <a:r>
              <a:rPr lang="ru-RU" sz="3200" dirty="0" smtClean="0"/>
              <a:t>слушать логопеда.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/>
              <a:t>Воспитание </a:t>
            </a:r>
            <a:r>
              <a:rPr lang="ru-RU" sz="3200" dirty="0"/>
              <a:t>усидчивости во время проведения совместной образовательной </a:t>
            </a:r>
            <a:r>
              <a:rPr lang="ru-RU" sz="3200" dirty="0" smtClean="0"/>
              <a:t>деятельности.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/>
              <a:t>Воспитание </a:t>
            </a:r>
            <a:r>
              <a:rPr lang="ru-RU" sz="3200" dirty="0"/>
              <a:t>умения работать в </a:t>
            </a:r>
            <a:r>
              <a:rPr lang="ru-RU" sz="3200" dirty="0" smtClean="0"/>
              <a:t>коллективе.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/>
              <a:t>Воспитание </a:t>
            </a:r>
            <a:r>
              <a:rPr lang="ru-RU" sz="3200" dirty="0"/>
              <a:t>положительного отношения к окружающей среде.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57166"/>
            <a:ext cx="63468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</a:rPr>
              <a:t>Коррекционно-воспитательные задачи: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8599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Индивидуальные зеркала на каждого ребенка.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Раскраски с изображением животных (белка, медведь, хомяк)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Магнитофон с музыкальными дисками.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Проектор и экран для презентации.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Цветные карандаши.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428604"/>
            <a:ext cx="7223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Оборудование и материалы</a:t>
            </a:r>
            <a:r>
              <a:rPr lang="ru-RU" sz="1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1100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690336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социально-коммуникативное развитие,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познавательное </a:t>
            </a:r>
            <a:r>
              <a:rPr lang="ru-RU" sz="3600" dirty="0"/>
              <a:t>развитие,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речевое </a:t>
            </a:r>
            <a:r>
              <a:rPr lang="ru-RU" sz="3600" dirty="0"/>
              <a:t>развитие, 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Художественно-эстетическое развитие,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физическое </a:t>
            </a:r>
            <a:r>
              <a:rPr lang="ru-RU" sz="3600" dirty="0"/>
              <a:t>развитие.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8215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Интеграция образовательных </a:t>
            </a:r>
            <a:r>
              <a:rPr lang="ru-RU" sz="4000" b="1" dirty="0" smtClean="0">
                <a:solidFill>
                  <a:srgbClr val="C00000"/>
                </a:solidFill>
              </a:rPr>
              <a:t>областей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1323439"/>
            <a:chOff x="0" y="0"/>
            <a:chExt cx="9144000" cy="132343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solidFill>
              <a:srgbClr val="FFE07D">
                <a:alpha val="89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00430" y="0"/>
              <a:ext cx="56435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B40000"/>
                  </a:solidFill>
                </a:rPr>
                <a:t>Организационный момент</a:t>
              </a:r>
              <a:endParaRPr lang="ru-RU" sz="4000" dirty="0">
                <a:solidFill>
                  <a:srgbClr val="B4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857288" y="1500174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rgbClr val="1B73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5500702"/>
            <a:ext cx="528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360DE5"/>
                </a:solidFill>
              </a:rPr>
              <a:t>Приметы осени</a:t>
            </a:r>
            <a:endParaRPr lang="ru-RU" sz="4800" dirty="0">
              <a:solidFill>
                <a:srgbClr val="360D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858380" cy="1285860"/>
            <a:chOff x="0" y="0"/>
            <a:chExt cx="9858380" cy="12858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1285860"/>
            </a:xfrm>
            <a:prstGeom prst="rect">
              <a:avLst/>
            </a:prstGeom>
            <a:solidFill>
              <a:srgbClr val="FFE07D">
                <a:alpha val="89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14810" y="0"/>
              <a:ext cx="56435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rgbClr val="B40000"/>
                  </a:solidFill>
                </a:rPr>
                <a:t>Вводная часть</a:t>
              </a:r>
              <a:endParaRPr lang="ru-RU" sz="4800" dirty="0">
                <a:solidFill>
                  <a:srgbClr val="B40000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785926"/>
            <a:ext cx="398704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7620" y="5643578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60DE5"/>
                </a:solidFill>
              </a:rPr>
              <a:t>Игра «Веселый паровоз»</a:t>
            </a:r>
            <a:endParaRPr lang="ru-RU" sz="3600" dirty="0">
              <a:solidFill>
                <a:srgbClr val="360DE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360DE5"/>
                </a:solidFill>
              </a:rPr>
              <a:t>Раз, два, три,</a:t>
            </a:r>
          </a:p>
          <a:p>
            <a:pPr lvl="0"/>
            <a:r>
              <a:rPr lang="ru-RU" sz="3600" dirty="0">
                <a:solidFill>
                  <a:srgbClr val="360DE5"/>
                </a:solidFill>
              </a:rPr>
              <a:t>Машинистом будешь 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35743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B40000"/>
                </a:solidFill>
              </a:rPr>
              <a:t>Основная часть</a:t>
            </a:r>
            <a:endParaRPr lang="ru-RU" sz="7200" dirty="0">
              <a:solidFill>
                <a:srgbClr val="B4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390</Words>
  <Application>Microsoft Office PowerPoint</Application>
  <PresentationFormat>Экран (4:3)</PresentationFormat>
  <Paragraphs>83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2014-08-06T13:44:55Z</dcterms:created>
  <dcterms:modified xsi:type="dcterms:W3CDTF">2014-08-08T08:20:46Z</dcterms:modified>
</cp:coreProperties>
</file>