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5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280643-3D68-4BE4-8573-B6272F1493E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9D869A-71A4-49E6-B14C-6D0BC24756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3%D0%BD%D0%B8%D0%B2%D0%B5%D1%80%D1%81%D0%B8%D1%82%D0%B5%D1%82_%D0%92%D0%B0%D1%81%D1%8D%D0%B4%D0%B0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ru.wikipedia.org/wiki/1933_%D0%B3%D0%BE%D0%B4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ru.wikipedia.org/wiki/%D0%9C%D0%BE%D1%80%D0%B8%D1%82%D0%B0,_%D0%90%D0%BA%D0%B8%D0%BE" TargetMode="External"/><Relationship Id="rId5" Type="http://schemas.openxmlformats.org/officeDocument/2006/relationships/hyperlink" Target="https://ru.wikipedia.org/wiki/1946_%D0%B3%D0%BE%D0%B4" TargetMode="External"/><Relationship Id="rId4" Type="http://schemas.openxmlformats.org/officeDocument/2006/relationships/hyperlink" Target="https://ru.wikipedia.org/wiki/%D0%92%D1%81%D0%B5%D0%BC%D0%B8%D1%80%D0%BD%D0%B0%D1%8F_%D0%B2%D1%8B%D1%81%D1%82%D0%B0%D0%B2%D0%BA%D0%B0_(1937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Зачетная работа по дисциплине</a:t>
            </a:r>
            <a:br>
              <a:rPr lang="ru-RU" sz="4000" dirty="0" smtClean="0"/>
            </a:br>
            <a:r>
              <a:rPr lang="ru-RU" sz="4000" dirty="0" smtClean="0"/>
              <a:t>Семейная педагогика и </a:t>
            </a:r>
            <a:br>
              <a:rPr lang="ru-RU" sz="4000" dirty="0" smtClean="0"/>
            </a:br>
            <a:r>
              <a:rPr lang="ru-RU" sz="4000" dirty="0" smtClean="0"/>
              <a:t>домашнее воспитание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Выполнила Антонова Наталья Ивановна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Студентка 2 курса МИОО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Кафедра: педагогика и методика дошкольного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14291"/>
            <a:ext cx="842968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/>
              <a:t>Вывод, сделанный на основании чувств, не зависит от знаний, напротив, знание может стать препятствием для чувств</a:t>
            </a:r>
            <a:r>
              <a:rPr lang="ru-RU" sz="16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Ребёнок </a:t>
            </a:r>
            <a:r>
              <a:rPr lang="ru-RU" sz="1600" dirty="0"/>
              <a:t>наделён замечательной способностью по образам узнавать предметы, что не имеет ничего общего с </a:t>
            </a:r>
            <a:r>
              <a:rPr lang="ru-RU" sz="1600" dirty="0" err="1" smtClean="0"/>
              <a:t>анализированием</a:t>
            </a:r>
            <a:r>
              <a:rPr lang="ru-RU" sz="1600" dirty="0" smtClean="0"/>
              <a:t>. </a:t>
            </a:r>
            <a:r>
              <a:rPr lang="ru-RU" sz="1600" dirty="0"/>
              <a:t>Прекрасный пример, подтверждающий эту гипотезу, – способность младенца узнавать лицо своей мамы</a:t>
            </a:r>
            <a:r>
              <a:rPr lang="ru-RU" sz="16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Мозг ребёнка легко может воспринять логику теории множеств, что является началом для понимания основ </a:t>
            </a:r>
            <a:r>
              <a:rPr lang="ru-RU" sz="1600" dirty="0" smtClean="0"/>
              <a:t>алгебры.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Способность воспринимать сложные музыкальные формы – это чудо</a:t>
            </a:r>
            <a:r>
              <a:rPr lang="ru-RU" sz="1600" dirty="0" smtClean="0"/>
              <a:t>. Многие </a:t>
            </a:r>
            <a:r>
              <a:rPr lang="ru-RU" sz="1600" dirty="0"/>
              <a:t>не воспринимают западную классическую музыку просто потому, что в детстве они </a:t>
            </a:r>
            <a:r>
              <a:rPr lang="ru-RU" sz="1600" dirty="0" smtClean="0"/>
              <a:t>её не слышали.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Плавание – это только один из способов развить способности ребёнка: оно улучшает сон, способствует аппетиту, обостряет рефлексы и укрепляет мышцы. Говорят: «Куй железо, пока горячо».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Не </a:t>
            </a:r>
            <a:r>
              <a:rPr lang="ru-RU" sz="1600" dirty="0"/>
              <a:t>надо бояться «перекормить» или </a:t>
            </a:r>
            <a:r>
              <a:rPr lang="ru-RU" sz="1600" dirty="0" err="1"/>
              <a:t>перевозбудить</a:t>
            </a:r>
            <a:r>
              <a:rPr lang="ru-RU" sz="1600" dirty="0"/>
              <a:t> </a:t>
            </a:r>
            <a:r>
              <a:rPr lang="ru-RU" sz="1600" dirty="0" smtClean="0"/>
              <a:t>ребёнка информацией: </a:t>
            </a:r>
            <a:r>
              <a:rPr lang="ru-RU" sz="1600" dirty="0"/>
              <a:t>детский мозг, как губка, быстро впитывает знания, но когда чувствует, что переполнен, отключается и перестаёт воспринимать новую информацию. Нас должно беспокоить не то, что мы даём ребёнку слишком много информации, а то, что её зачастую слишком мало, чтобы полноценно развивать ребёнка</a:t>
            </a:r>
            <a:r>
              <a:rPr lang="ru-RU" sz="16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Иностранный язык </a:t>
            </a:r>
            <a:r>
              <a:rPr lang="ru-RU" sz="1600" dirty="0" smtClean="0"/>
              <a:t>,</a:t>
            </a:r>
            <a:r>
              <a:rPr lang="ru-RU" sz="1600" dirty="0"/>
              <a:t> </a:t>
            </a:r>
            <a:r>
              <a:rPr lang="ru-RU" sz="1600" dirty="0" smtClean="0"/>
              <a:t>музыкальный </a:t>
            </a:r>
            <a:r>
              <a:rPr lang="ru-RU" sz="1600" dirty="0"/>
              <a:t>слух, физические способности </a:t>
            </a:r>
            <a:r>
              <a:rPr lang="ru-RU" sz="1600" dirty="0" smtClean="0"/>
              <a:t>формируются </a:t>
            </a:r>
            <a:r>
              <a:rPr lang="ru-RU" sz="1600" dirty="0"/>
              <a:t>как раз в </a:t>
            </a:r>
            <a:r>
              <a:rPr lang="ru-RU" sz="1600" dirty="0" smtClean="0"/>
              <a:t>раннем </a:t>
            </a:r>
            <a:r>
              <a:rPr lang="ru-RU" sz="1600" dirty="0"/>
              <a:t>возрасте. </a:t>
            </a:r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Усилия </a:t>
            </a:r>
            <a:r>
              <a:rPr lang="ru-RU" sz="1600" dirty="0"/>
              <a:t>родителей и обучение могут развить у ребёнка способность слышать, даже если он родится с серьёзными нарушениями слуха</a:t>
            </a:r>
            <a:r>
              <a:rPr lang="ru-RU" sz="1600" dirty="0" smtClean="0"/>
              <a:t>.</a:t>
            </a:r>
          </a:p>
          <a:p>
            <a:pPr algn="r"/>
            <a:endParaRPr lang="ru-RU" sz="1600" dirty="0" smtClean="0"/>
          </a:p>
          <a:p>
            <a:pPr algn="r"/>
            <a:r>
              <a:rPr lang="ru-RU" sz="1600" dirty="0" err="1" smtClean="0"/>
              <a:t>Масару</a:t>
            </a:r>
            <a:r>
              <a:rPr lang="ru-RU" sz="1600" dirty="0" smtClean="0"/>
              <a:t> </a:t>
            </a:r>
            <a:r>
              <a:rPr lang="ru-RU" sz="1600" dirty="0" err="1" smtClean="0"/>
              <a:t>Ибука</a:t>
            </a:r>
            <a:endParaRPr lang="ru-RU" sz="1600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1785926"/>
            <a:ext cx="8572560" cy="341632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Часть 2.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Влияние раннего опыта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221284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2852"/>
            <a:ext cx="2209800" cy="6215106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Главное – окружение, а не гены</a:t>
            </a:r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Ребёнок, рождённый от отца-учёного, не обязательно станет учёным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Сегодня ребёнок будет совершенно другим, чем вчера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«Ложка дёгтя может испортить бочку мёда» – это относится и к детям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Комната, лишённая стимуляторов, – вредна для малыша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На ребёнка оказывают воздействие самые неожиданные вещи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Ребёнок может прочесть по картинкам в книжке совсем другую историю, чем та, которую читает взрослый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Оставлять ребёнка на попечение незнакомого человека – рискованное дело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Впечатления раннего детства определяют дальнейший образ мыслей и действий ребёнка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61442" name="Picture 2" descr="https://encrypted-tbn3.gstatic.com/images?q=tbn:ANd9GcQ_YeJF4RYHftIV3y4jOUDp2GaGURfFOEpqD57_3w-CTqpq5uX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915" r="191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Именно благодаря окружающей среде и жизненному опыту дети, такие одинаковые при рождении, вырастают с разными способностями и характерами.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По сей день мы усложняем детям жизнь, считая, что рано прививать им те или иные навыки, и таким образом упускаем «лучшее время».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«Ложка дёгтя в бочке мёда» в раннем детстве означает, что влияние, оказываемое на ребёнка в таком возрасте, оставляет неизгладимое впечатление на всю жизнь.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Если для роста ребёнка с самого рождения созданы разнообразные условия, то это даёт значительный эффект в формировании интеллекта.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То, что родителям кажется неважным и бессмысленным, ребёнок может воспринимать с такой чувствительностью и силой, что этот опыт может стать основой всей его дальнейшей жизни.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Восприятие маленького ребёнка спонтанно и часто кажется взрослым произвольным, поэтому, обращаясь с детьми, мы должны учиться избавляться от предвзятых мнений и использовать всё наше воображение, чтобы видеть мир так, как его видят дети.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Именно переживания раннего детства делают детей угрюмыми и озлобленным, и наоборот.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Раннее развитие – это фундамент. Его нужно делать крепким с самого начала, потому что невозможно начать строить фундамент, когда здание уже готово.</a:t>
            </a:r>
          </a:p>
          <a:p>
            <a:pPr algn="r"/>
            <a:endParaRPr lang="ru-RU" dirty="0" smtClean="0"/>
          </a:p>
          <a:p>
            <a:pPr algn="r"/>
            <a:r>
              <a:rPr lang="ru-RU" dirty="0" err="1" smtClean="0"/>
              <a:t>Масару</a:t>
            </a:r>
            <a:r>
              <a:rPr lang="ru-RU" dirty="0" smtClean="0"/>
              <a:t> </a:t>
            </a:r>
            <a:r>
              <a:rPr lang="ru-RU" dirty="0" err="1" smtClean="0"/>
              <a:t>Ибука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357298"/>
            <a:ext cx="8286808" cy="3785652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900" b="1" dirty="0" smtClean="0">
              <a:solidFill>
                <a:srgbClr val="FF0000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Часть 3.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Что полезно малышу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142899"/>
            <a:ext cx="2212848" cy="1428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2852"/>
            <a:ext cx="2209800" cy="7215238"/>
          </a:xfrm>
        </p:spPr>
        <p:txBody>
          <a:bodyPr>
            <a:normAutofit fontScale="4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Готовых рецептов обучения младенцев нет</a:t>
            </a:r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Почаще берите ребёнка на руки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Не бойтесь брать ребёнка с собой в постель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Ребёнок, воспитанный мамой, у которой нет музыкального слуха, тоже вырастет без слуха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Никогда не игнорируйте плач ребёнка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Не сюсюкайте с ребёнком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Игнорировать ребёнка хуже, чем баловать его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Детский страх иногда кроется в таких вещах, о которых взрослые и не догадываются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Новорождённый чувствует, когда родители в ссоре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Нервозность родителей заразна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Отец должен чаще общаться со своим ребёнком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Чем больше в семье детей, тем лучше они общаются друг с другом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Присутствие бабушки и дедушки создаёт хороший стимул для развития ребёнка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Общение детей между собой надо поощрять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Ссоры развивают у ребёнка навыки общения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Шлёпать ребёнка можно только пока он ещё мал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Злоба и зависть у ребёнка – это выражение бессилия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Не высмеивайте своего ребёнка в присутствии других</a:t>
            </a:r>
            <a:endParaRPr lang="ru-RU" sz="2500" dirty="0" smtClean="0"/>
          </a:p>
          <a:p>
            <a:pPr>
              <a:buFont typeface="Arial" pitchFamily="34" charset="0"/>
              <a:buChar char="•"/>
            </a:pPr>
            <a:r>
              <a:rPr lang="ru-RU" sz="2500" i="1" cap="all" dirty="0" smtClean="0"/>
              <a:t>Ребёнка лучше похвалить, чем отругать</a:t>
            </a:r>
            <a:endParaRPr lang="ru-RU" sz="2500" dirty="0" smtClean="0"/>
          </a:p>
          <a:p>
            <a:endParaRPr lang="ru-RU" dirty="0"/>
          </a:p>
        </p:txBody>
      </p:sp>
      <p:pic>
        <p:nvPicPr>
          <p:cNvPr id="62466" name="Picture 2" descr="https://encrypted-tbn3.gstatic.com/images?q=tbn:ANd9GcQY9lzr1LwOG13QCRIVI-4zeDCDPNE0XqdjyphKy5zd6oMqp0EiN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909" r="1090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142984"/>
            <a:ext cx="857256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Готовые формулы и нормы нужно всегда подвергать сомнению.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Здравый смысл доказывает, что общение ребёнка с матерью, и особенно, тактильное общение, очень важно для его умственного развития и отзывчивости.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Можно достичь самых неожиданных результатов, обучая ребёнка в состоянии полусна.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Музыкальное восприятие и развитие характера и способностей формируется в большей степени под влиянием привычек родителей.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Уровень интеллекта детей можно повысить даже в таких семьях, где родители совершенно не уделяют внимания воспитанию, общаясь с ними хотя бы час в день.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В процессе освоения языка, ребенок всегда будет опираться не на свою речь, а на то, как говорят взрослые.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Чем более «свободно» воспитывают родители своего ребёнка, тем более неуверенным в себе он вырастает.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То, что взрослым кажется пустяком, мелочью, может оставить глубокий след в душе ребёнка.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Самое лучшее – это создать гармоничные отношения между мужем и женой и приятную психологическую атмосферу дома.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Всё хорошее и плохое в детях – результат воспитания с самого рождения.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Быть настоящим другом и помощником жене – разве не это роль мужа в домашнем воспитании?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714356"/>
            <a:ext cx="828680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Талантливые люди, рождённые в бедных семьях, где обычно много детей, добивались выдающихся успехов, в частности потому, что ребёнку легче развить неординарные способности и характер, если он растёт в доме, где много детей и где благодаря этому стимулируется развитие каждого.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Именно от стариков можно унаследовать культуру, мудрость, а взаимоотношения поколений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любом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случае дают богатый эмоциональный опыт.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Малыш, лишённый общения, вырастает отсталым по уму и трудным по характеру.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Ссоры – это первый урок жизни в коллективе. Вмешиваться в ссоры детей – значит помешать развитию инстинкта жить в коллективе.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Шлёпать ребёнка можно только пока он ещё слишком мал и не может воспринять это как оскорбление.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Причины раздражительности ребёнка нужно искать в его окружении и воспитании. Цель родителей должна быть в том, чтобы устранить причину его расстройства, а не подавлять её.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Каким бы незначительным ни был дефект, никогда нельзя предугадать, какой вред это нанесёт, если огласить его публично.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С детьми гораздо легче, если не порицать их, а хвалить.</a:t>
            </a:r>
            <a:br>
              <a:rPr lang="ru-RU" sz="1600" dirty="0" smtClean="0"/>
            </a:br>
            <a:endParaRPr lang="ru-RU" sz="1600" dirty="0" smtClean="0"/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/>
              <a:t>Масару</a:t>
            </a:r>
            <a:r>
              <a:rPr lang="ru-RU" sz="1600" dirty="0" smtClean="0"/>
              <a:t> </a:t>
            </a:r>
            <a:r>
              <a:rPr lang="ru-RU" sz="1600" dirty="0" err="1" smtClean="0"/>
              <a:t>Ибука</a:t>
            </a:r>
            <a:endParaRPr lang="ru-RU" sz="16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14348" y="2071678"/>
            <a:ext cx="7500990" cy="1323439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Часть 4.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Принципы воспитания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4290"/>
            <a:ext cx="2212848" cy="92869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 Стимулирование и стремление к порядку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857232"/>
            <a:ext cx="2209800" cy="6000768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Интерес – лучшее побуждение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Ребёнку нравится всё ритмичное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Интересное дети считают правильным, а неинтересное – неправильным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Интерес ребёнка нуждается в подкреплении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Повторение – лучший способ стимулировать интерес ребёнка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Детское воображение и фантазии развивают творческие способности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Развивайте у ребёнка интуицию (шестое чувство)</a:t>
            </a:r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Нужны ли половые различия в воспитании ребёнка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Говорите ребёнку правду на половые темы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Неправильное питание вырабатывает плохие привычки на всю последующую жизнь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Распорядок дня развивает чувство времени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Новые телевизионные программы помогают ребёнку правильно говорить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30722" name="Picture 2" descr="https://encrypted-tbn0.gstatic.com/images?q=tbn:ANd9GcT2squuAw2rFu1C3Ibwe0-TyZjRPEYV3ha0-Jw0HOTmZPKUPw_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092" b="1209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err="1" smtClean="0"/>
              <a:t>Масару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Ибука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После трёх уже поздно</a:t>
            </a:r>
            <a:endParaRPr lang="ru-RU" sz="6000" dirty="0" smtClean="0"/>
          </a:p>
          <a:p>
            <a:endParaRPr lang="ru-RU" sz="6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282" y="428604"/>
            <a:ext cx="8715436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Вызвать интерес ребёнка к предмету обучения – это и есть лучший педагогический метод. Поэтому главная задача родителей, если они хотят обучить чему-то ребёнка, – пробудить интерес.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/>
              <a:t>Запоминание происходит само собой, под музыку, без специальной тренировки или зубрёжки. Успехи в раннем обучении происходят благодаря тому, что ребёнка пытаются заинтересовать, а не заставить.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/>
              <a:t>Вместо того, чтобы навязывать ребёнку своё понимание, что такое «хорошо» и что такое «плохо», гораздо результативней было бы обеспечить ему приятные эмоции, когда он делает что-то хорошо, и неприятные, когда плохо.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/>
              <a:t>Мы не знаем, какие интересы ребёнка могут развиться в способности, но во всяком случае у него должен быть шанс развить их.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/>
              <a:t>Повторение желательно не только потому, что ребёнку оно не может наскучить, но главным образом ввиду того, что младенчество не знает скуки, это лучшее время для формирования правильных схем в мозгу ребёнка, определяющих всю его последующую интеллектуальную жизнь.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/>
              <a:t>Творчество – это свободный полёт воображения, это обострённая интуиция, которые могут выливаться в изобретения и открытия.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/>
              <a:t>Все великие изобретатели полагались на свою интуицию, несмотря на свои огромные знания и опыт. Интуиция перекрывает все пять чувств и таким образом является самым древним и фундаментальным чувством.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/>
              <a:t>До трёх лет только форма половых органов указывает на различие между полами.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/>
              <a:t>Половые темы следует обсуждать спокойно, в дружелюбном тоне, чтобы с самого начала он относился естественно к этому вопросу.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/>
              <a:t>Очень важно, чтобы ребёнок получал удовольствие от еды, и чтобы еда была как можно более разнообразной.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/>
              <a:t>Регулярный распорядок дня позволяет выработать у ребёнка абстрактное чувство времени. Сам этот распорядок заменяет ребёнку часы.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/>
              <a:t>Совершенно необязательно всё понимать, главное, чтобы у него выработалась привычка заучивать слова с правильными ударениями, интонацией и произношением.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400" dirty="0" smtClean="0"/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/>
              <a:t>Масару</a:t>
            </a:r>
            <a:r>
              <a:rPr lang="ru-RU" sz="1400" dirty="0" smtClean="0"/>
              <a:t> </a:t>
            </a:r>
            <a:r>
              <a:rPr lang="ru-RU" sz="1400" dirty="0" err="1" smtClean="0"/>
              <a:t>Ибука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8604"/>
            <a:ext cx="2212848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 Воспитание характера в младенчестве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85860"/>
            <a:ext cx="2209800" cy="528641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Музыкальная гармония лучше всего усваивается в раннем детстве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Обучение игре на скрипке развивает способность к концентрации внимания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Игра на скрипке развивает черты лидера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Игра на скрипке развивает черты лидера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Заучивание стихов тренирует память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Окружайте маленьких детей лучшим, что у вас есть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Ребёнок – великий имитатор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Успехи в одном деле дают уверенность в других делах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1746" name="Picture 2" descr="https://encrypted-tbn0.gstatic.com/images?q=tbn:ANd9GcQSGl8xeMIIiAXW7iufxzEl_NUCxPSj8oLc3UkDeJZ9gWIEtDeBE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442" b="744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785795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Совершённый слух нельзя выработать у взрослого, но можно у маленького ребёнка, если дать ему правильное музыкальное образование.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Музыкальные занятия требуют регулярных тренировок, которые в свою очередь воспитывают способность к концентрации внимания.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Игра на скрипке развивает лидерские качества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Внешний облик ребёнка, который слушает музыку или берёт уроки музыки, безусловно меняется под влиянием этих занятий.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Способности ребёнка к запоминанию нужно тренировать, пока он находит удовольствие в повторении.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Сила воздействия музыки и живописи, этих двух видов искусства, формирующих эстетический вкус, зависит от раннего воспитания. Если будет заложен прочный фундамент, это облегчит ребёнку дальнейшую жизнь. Помощь родителей должна быть своевременной.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Подражая, ребёнок не просто обезьянничает – это акты настоящего творчества. Поэтому не ругайте его и не относитесь к этому слишком серьёзно, чтобы не убить в зародыше творческую личность.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Для ребёнка полезнее пробовать свои силы в разнообразных занятиях, с возможно более широким кругом предметов, чем сосредотачиваться на чём-то одном.</a:t>
            </a:r>
            <a:br>
              <a:rPr lang="ru-RU" sz="1600" dirty="0" smtClean="0"/>
            </a:br>
            <a:endParaRPr lang="ru-RU" sz="1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600" dirty="0" smtClean="0"/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600" dirty="0" smtClean="0"/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/>
              <a:t>Масару</a:t>
            </a:r>
            <a:r>
              <a:rPr lang="ru-RU" sz="1600" dirty="0" smtClean="0"/>
              <a:t> </a:t>
            </a:r>
            <a:r>
              <a:rPr lang="ru-RU" sz="1600" dirty="0" err="1" smtClean="0"/>
              <a:t>Ибука</a:t>
            </a:r>
            <a:endParaRPr lang="ru-RU" sz="1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8605"/>
            <a:ext cx="2212848" cy="5000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 Творчество и навыки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785794"/>
            <a:ext cx="2209800" cy="5929354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Дайте своему ребёнку карандаши как можно раньше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Стандартная бумага для рисования – стандартный человек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Избыток игрушек рассеивает внимание ребёнка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Не стоит убирать подальше всё, что может быть опасно для ребёнка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У ребёнка своё собственное представление о порядке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Предоставьте ребёнку наблюдательный пост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Игрушки должны быть приятными на ощупь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Книжки не только для чтения, а кубики не только для строительства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Лепка, вырезание узоров из бумаги и складывание бумажных фигур развивает творческие задатки ребёнка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Игры по ролям развивают творческие задатки ребёнка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Физические упражнения стимулируют развитие интеллекта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Тренируйте левую руку так же, как правую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Детям полезна ходьба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Двигательные способности тоже нуждаются в тренировке</a:t>
            </a:r>
            <a:endParaRPr lang="ru-RU" dirty="0" smtClean="0"/>
          </a:p>
          <a:p>
            <a:r>
              <a:rPr lang="ru-RU" i="1" cap="all" dirty="0" smtClean="0"/>
              <a:t>Чем раньше начать занятия спортом тем лучше результаты</a:t>
            </a:r>
          </a:p>
          <a:p>
            <a:r>
              <a:rPr lang="ru-RU" i="1" cap="all" dirty="0" smtClean="0"/>
              <a:t>Для ребёнка работа и игра – это одно и то же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3794" name="Picture 2" descr="https://encrypted-tbn1.gstatic.com/images?q=tbn:ANd9GcRXiHFrlhaNY3zJPJHr_uZOMJAlemNCJ3IqO0jjZZCJ8clCs8tnN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999" r="599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42968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Важно разумно направлять поступки ребёнка, поскольку от этого зависит его будущая способность к творчеству.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Стандартный лист способствует воспитанию стандартного человека, лишённого творчества и достаточной жизнестойкости.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Чтобы развить у ребёнка нестандартное мышление и изобретательность, не надо покупать ему всё, что он просит. Этим вы достигнете прямо противоположного эффекта.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Ребёнку интересно всё, что его окружает. Он трогает и ощупывает предметы, а иногда опрокидывает или рвёт их на части, и это свидетельство его растущей любознательности и творческого потенциала.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Любые изменения нарушают представления ребёнка о порядке. Если эти изменения неприятны ему, он, естественно, соответственно реагирует.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Ребёнка необходимо класть в наклонное положении, чтобы у него был обзор, вместо того чтобы поминутно наклоняться над ним или забрасывать его игрушками.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Игрушка интересна та, которая сделана своими руками. Именно она приносит «радость достижения».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Для малыша – игровой материал всё, что он трогает и видит. Нет особой нужды вообще покупать ему игрушки, и не настаивайте, чтобы он обязательно играл так, как «положено».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Ловкость рук и самовыражение – это первые, но далеко не единственные качества, приобретаемые ребёнком благодаря лепке, вырезанию из бумаги узоров, складывание бумаги фигур.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Самое ценное в играх по ролям – это возможность прямого и свободного самовыражения в отношениях с другими членами группы.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Физические упражнения – один из главных компонентов его развития. Они стимулируют развитие мышц, костей, внутренних органов и мозга.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Каждый может развить одинаково и правую и левую руку, если начнёт это делать в раннем детстве.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Ходьба стимулирует мыслительный процесс.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Двигательные способности мало зависят от наследственности, а больше от тренировки.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«Пусть ваш ребёнок трудится столько, сколько может, но при одном условии, что для вас не важен результат его работы». Для ребёнка важен не результат его деятельности, а сам процесс. Мы же, взрослые, хотим, чтобы каждая работа была доведена до конца. И в этом видим отличие работы от развлечений.</a:t>
            </a:r>
          </a:p>
          <a:p>
            <a:pPr algn="r"/>
            <a:r>
              <a:rPr lang="ru-RU" sz="1400" dirty="0" err="1" smtClean="0"/>
              <a:t>Масару</a:t>
            </a:r>
            <a:r>
              <a:rPr lang="ru-RU" sz="1400" dirty="0" smtClean="0"/>
              <a:t> </a:t>
            </a:r>
            <a:r>
              <a:rPr lang="ru-RU" sz="1400" dirty="0" err="1" smtClean="0"/>
              <a:t>Ибука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buFont typeface="Arial" pitchFamily="34" charset="0"/>
              <a:buChar char="•"/>
            </a:pPr>
            <a:endParaRPr lang="ru-RU" sz="1400" dirty="0" smtClean="0"/>
          </a:p>
          <a:p>
            <a:pPr>
              <a:buFont typeface="Arial" pitchFamily="34" charset="0"/>
              <a:buChar char="•"/>
            </a:pPr>
            <a:endParaRPr lang="ru-RU" sz="1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00034" y="2071678"/>
            <a:ext cx="8143932" cy="1938992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Часть 5.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Чего следует избегать. Взгляд в будущее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4291"/>
            <a:ext cx="2212848" cy="142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57166"/>
            <a:ext cx="2209800" cy="6286544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Раннее развитие – это не подготовка к детскому саду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Раннее воспитание не требует ни дополнительного времени, ни денег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Без перспектив на будущее невозможно правильное воспитание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Нет ничего важнее воспитания детей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Прежде чем воспитывать детей, нужно сначала воспитать родителей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Учитесь у своего ребёнка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Мать может помочь своему ребёнку скорее, чем отец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Не насилуйте волю малыша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Не прерывайте воспитание своего ребёнка</a:t>
            </a:r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Дети – это не собственность родителей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Неуверенность матери во вред ребёнку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Тщеславие матери прививает ложные понятия ребёнку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Чтобы воспитать ребёнка, сначала воспитайте себя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Пусть ваш ребёнок будет лучше вас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XXI век будут строить те, кто доверяет другим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Сегодняшние дети покончат с войнами и расовыми предрассудками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37890" name="Picture 2" descr="https://encrypted-tbn3.gstatic.com/images?q=tbn:ANd9GcSj2XQ2Nq3pQQnESGo2KsXYAmS8Uj5m5gvMLmO43-FJu7LV9fEm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882" r="788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52"/>
            <a:ext cx="8215370" cy="7273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При правильном воспитании в раннем возрасте ребёнок и в школе учится лучше. Он легче переносит систему «добывания оценок» в школе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Воспитание ребёнка – это вовсе не вопрос времени и </a:t>
            </a:r>
            <a:r>
              <a:rPr lang="ru-RU" sz="1400" dirty="0" smtClean="0"/>
              <a:t>денег, </a:t>
            </a:r>
            <a:r>
              <a:rPr lang="ru-RU" sz="1400" dirty="0" smtClean="0"/>
              <a:t>а главным образом в родительской любви и старании.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Ваш ребёнок вырастет бесполезным человеком, если вы будете его воспитывать, исходя из ценностей сегодняшнего дня.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Самое лучшее воспитание для ребёнка – это материнская любовь. Самое главное занятие для родителей – это воспитание детей. Если они с этим не согласны, зачем же они обзавелись детьми?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Мать</a:t>
            </a:r>
            <a:r>
              <a:rPr lang="ru-RU" sz="1400" dirty="0" smtClean="0"/>
              <a:t>, </a:t>
            </a:r>
            <a:r>
              <a:rPr lang="ru-RU" sz="1400" dirty="0" smtClean="0"/>
              <a:t> являющаяся </a:t>
            </a:r>
            <a:r>
              <a:rPr lang="ru-RU" sz="1400" dirty="0" smtClean="0"/>
              <a:t>первым и </a:t>
            </a:r>
            <a:r>
              <a:rPr lang="ru-RU" sz="1400" dirty="0" smtClean="0"/>
              <a:t>главным для </a:t>
            </a:r>
            <a:r>
              <a:rPr lang="ru-RU" sz="1400" dirty="0" smtClean="0"/>
              <a:t>своего ребёнка, должна освоить основы педагогики, чтобы воспитывать ребёнка со знанием дела.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Но главное – это всё время учиться у своего ребёнка, чтобы не впасть в привычку относиться к нему свысока, исходя из своих собственных понятий и своих собственных нужд</a:t>
            </a:r>
            <a:r>
              <a:rPr lang="ru-RU" sz="1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Отец может вырастить из ребёнка гения, но только мать вырастит из него хорошего человека, органично сочетающего душевные и физические способности</a:t>
            </a:r>
            <a:r>
              <a:rPr lang="ru-RU" sz="1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Когда у ребёнка возникает желание что-то сделать без всякого принуждения, это и есть идеальный способ обучения. Таким образом, раннее развитие ребёнка зависит от вдумчивости и внимания матери и тех, кто его окружает</a:t>
            </a:r>
            <a:r>
              <a:rPr lang="ru-RU" sz="1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После войны </a:t>
            </a:r>
            <a:r>
              <a:rPr lang="ru-RU" sz="1400" dirty="0" smtClean="0"/>
              <a:t>во всех городах, </a:t>
            </a:r>
            <a:r>
              <a:rPr lang="ru-RU" sz="1400" dirty="0" smtClean="0"/>
              <a:t>жизнь была очень тяжёлой борьбой за выживание. Поэтому многие дети росли без должного ухода. Но в сегодняшних условиях ничто не может оправдать невнимание к детям.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Долг родителей – предоставлять своему ребёнку возможно более широкий выбор, чтобы он сам принял решение, кем он хочет стать. Не родители, а сам ребёнок – хозяин своего будущего</a:t>
            </a:r>
            <a:r>
              <a:rPr lang="ru-RU" sz="1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Воспитание ребёнка – самая главная работа для матери, и в ней не может быть лёгких путей. Матери должны выработать свой собственный подход к воспитанию, свободный от модных течений, штампов и облегчённых методов.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Любое занятие – </a:t>
            </a:r>
            <a:r>
              <a:rPr lang="ru-RU" sz="1400" dirty="0" smtClean="0"/>
              <a:t>это не самоцель, а средство для достижения определённой цели. Вы должны ясно видеть, что получает ребёнок от этих </a:t>
            </a:r>
            <a:r>
              <a:rPr lang="ru-RU" sz="1400" dirty="0" smtClean="0"/>
              <a:t>занятий, </a:t>
            </a:r>
            <a:r>
              <a:rPr lang="ru-RU" sz="1400" dirty="0" smtClean="0"/>
              <a:t>и какие его способности развиваются благодаря им. 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Воспитывать ребёнка – это значит всё время воспитывать и самого себя.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   «Ученик превзошёл учителя» – это должна быть основная цель воспитания</a:t>
            </a:r>
            <a:r>
              <a:rPr lang="ru-RU" sz="1400" dirty="0" smtClean="0"/>
              <a:t>.</a:t>
            </a:r>
          </a:p>
          <a:p>
            <a:pPr algn="r"/>
            <a:r>
              <a:rPr lang="ru-RU" sz="1400" dirty="0" err="1" smtClean="0"/>
              <a:t>Масару</a:t>
            </a:r>
            <a:r>
              <a:rPr lang="ru-RU" sz="1400" dirty="0" smtClean="0"/>
              <a:t> </a:t>
            </a:r>
            <a:r>
              <a:rPr lang="ru-RU" sz="1400" dirty="0" err="1" smtClean="0"/>
              <a:t>Ибука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2212848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4290"/>
            <a:ext cx="2209800" cy="62151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сегодняшнем мире первое, что бросается в глаза, это дефицит доверия между людьми, что вызывает хаос в обществе, насилие, экологические проблемы. Никакие богатства и удобства жизни не принесут нам мира и счастья, если не будет доверия между людьми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принцип доверия к людям впитан ребёнком с молоком матери, ребёнок вырастет личностью, способной принять на себя ответственность за будущее общества.</a:t>
            </a:r>
            <a:br>
              <a:rPr lang="ru-RU" dirty="0" smtClean="0"/>
            </a:br>
            <a:r>
              <a:rPr lang="ru-RU" dirty="0" smtClean="0"/>
              <a:t>   Даже если ребёнок умнее других, но не доверяет людям, он не сумеет многого добиться в жизни.</a:t>
            </a:r>
            <a:br>
              <a:rPr lang="ru-RU" dirty="0" smtClean="0"/>
            </a:br>
            <a:r>
              <a:rPr lang="ru-RU" dirty="0" smtClean="0"/>
              <a:t>Современная система образования придаёт слишком много значения экзаменам и отметкам, но игнорирует и никак не поощряет доверия к людям. Поэтому тем более важно, чтобы это качество воспитывалось в раннем возрасте. Это главная задача дошкольного воспитания.</a:t>
            </a:r>
          </a:p>
          <a:p>
            <a:endParaRPr lang="ru-RU" dirty="0"/>
          </a:p>
        </p:txBody>
      </p:sp>
      <p:pic>
        <p:nvPicPr>
          <p:cNvPr id="2050" name="Picture 2" descr="https://encrypted-tbn0.gstatic.com/images?q=tbn:ANd9GcS2TPVB59jTE0KdTwl7YFLLDOUImGgLgqFmSa_FR7yRDv301XHn8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3378" r="337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42853"/>
            <a:ext cx="2212848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785794"/>
            <a:ext cx="2209800" cy="5643602"/>
          </a:xfrm>
        </p:spPr>
        <p:txBody>
          <a:bodyPr/>
          <a:lstStyle/>
          <a:p>
            <a:r>
              <a:rPr lang="ru-RU" sz="2600" dirty="0" smtClean="0"/>
              <a:t>Мир во всём мире уже не зависит от нас, сегодняшних взрослых, он зависит от поколения, которое сегодня ещё в пелёнках.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8" name="Picture 4" descr="https://encrypted-tbn3.gstatic.com/images?q=tbn:ANd9GcQMhd-JQ49T5zYGJxgDy0Od5rCsTuQJWQKdZTR2oIO5517qJ_CUi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772" r="577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357167"/>
            <a:ext cx="2212848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09600" y="785794"/>
            <a:ext cx="2209800" cy="5929354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Масару</a:t>
            </a:r>
            <a:r>
              <a:rPr lang="ru-RU" dirty="0" smtClean="0"/>
              <a:t> </a:t>
            </a:r>
            <a:r>
              <a:rPr lang="ru-RU" dirty="0" err="1" smtClean="0"/>
              <a:t>Ибука</a:t>
            </a:r>
            <a:r>
              <a:rPr lang="ru-RU" dirty="0" smtClean="0"/>
              <a:t> (</a:t>
            </a:r>
            <a:r>
              <a:rPr lang="ru-RU" dirty="0" err="1" smtClean="0"/>
              <a:t>Masaru</a:t>
            </a:r>
            <a:r>
              <a:rPr lang="ru-RU" dirty="0" smtClean="0"/>
              <a:t> </a:t>
            </a:r>
            <a:r>
              <a:rPr lang="ru-RU" dirty="0" err="1" smtClean="0"/>
              <a:t>Ibuka</a:t>
            </a:r>
            <a:r>
              <a:rPr lang="ru-RU" dirty="0" smtClean="0"/>
              <a:t>) (11.04.1908 - 19.12.1997) - японский предприниматель в области электроники, один из основателей компании «</a:t>
            </a:r>
            <a:r>
              <a:rPr lang="ru-RU" dirty="0" err="1" smtClean="0"/>
              <a:t>Sony</a:t>
            </a:r>
            <a:r>
              <a:rPr lang="ru-RU" dirty="0" smtClean="0"/>
              <a:t>».В </a:t>
            </a:r>
            <a:r>
              <a:rPr lang="ru-RU" dirty="0" smtClean="0">
                <a:hlinkClick r:id="rId2" tooltip="1933 год"/>
              </a:rPr>
              <a:t>1933 году</a:t>
            </a:r>
            <a:r>
              <a:rPr lang="ru-RU" dirty="0" smtClean="0"/>
              <a:t> окончил электротехнический факультет </a:t>
            </a:r>
            <a:r>
              <a:rPr lang="ru-RU" dirty="0" smtClean="0">
                <a:hlinkClick r:id="rId3" tooltip="Университет Васэда"/>
              </a:rPr>
              <a:t>Университета </a:t>
            </a:r>
            <a:r>
              <a:rPr lang="ru-RU" dirty="0" err="1" smtClean="0">
                <a:hlinkClick r:id="rId3" tooltip="Университет Васэда"/>
              </a:rPr>
              <a:t>Васэда</a:t>
            </a:r>
            <a:r>
              <a:rPr lang="ru-RU" dirty="0" smtClean="0"/>
              <a:t> (сокурсники прозвали его «гением-изобретателем»), дипломная работа получила приз на </a:t>
            </a:r>
            <a:r>
              <a:rPr lang="ru-RU" u="sng" dirty="0" smtClean="0">
                <a:hlinkClick r:id="rId4" tooltip="Всемирная выставка (1937)"/>
              </a:rPr>
              <a:t>Парижской выставке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 </a:t>
            </a:r>
            <a:r>
              <a:rPr lang="ru-RU" dirty="0" smtClean="0">
                <a:hlinkClick r:id="rId5" tooltip="1946 год"/>
              </a:rPr>
              <a:t>1946 году</a:t>
            </a:r>
            <a:r>
              <a:rPr lang="ru-RU" dirty="0" smtClean="0"/>
              <a:t> </a:t>
            </a:r>
            <a:r>
              <a:rPr lang="ru-RU" dirty="0" err="1" smtClean="0"/>
              <a:t>Ибука</a:t>
            </a:r>
            <a:r>
              <a:rPr lang="ru-RU" dirty="0" smtClean="0"/>
              <a:t> и </a:t>
            </a:r>
            <a:r>
              <a:rPr lang="ru-RU" dirty="0" err="1" smtClean="0">
                <a:hlinkClick r:id="rId6" tooltip="Морита, Акио"/>
              </a:rPr>
              <a:t>Акио</a:t>
            </a:r>
            <a:r>
              <a:rPr lang="ru-RU" dirty="0" smtClean="0">
                <a:hlinkClick r:id="rId6" tooltip="Морита, Акио"/>
              </a:rPr>
              <a:t> </a:t>
            </a:r>
            <a:r>
              <a:rPr lang="ru-RU" dirty="0" err="1" smtClean="0">
                <a:hlinkClick r:id="rId6" tooltip="Морита, Акио"/>
              </a:rPr>
              <a:t>Морита</a:t>
            </a:r>
            <a:r>
              <a:rPr lang="ru-RU" dirty="0" smtClean="0"/>
              <a:t> совместно основали корпорацию </a:t>
            </a:r>
            <a:r>
              <a:rPr lang="ru-RU" dirty="0" err="1" smtClean="0"/>
              <a:t>Sony</a:t>
            </a:r>
            <a:r>
              <a:rPr lang="ru-RU" dirty="0" smtClean="0"/>
              <a:t>, которая первоначально называлась «Токийской телекоммуникационной инженерной корпорацией».</a:t>
            </a:r>
          </a:p>
          <a:p>
            <a:r>
              <a:rPr lang="ru-RU" dirty="0" err="1" smtClean="0"/>
              <a:t>Ибука</a:t>
            </a:r>
            <a:r>
              <a:rPr lang="ru-RU" dirty="0" smtClean="0"/>
              <a:t> является автором книги «После трех уже поздно» (1971), в которой он утверждает, что наиболее важным периодом в обучении людей является возраст от 9 месяцев до 3 лет и предлагает пути и средства, чтобы воспользоваться этой возможностью.</a:t>
            </a:r>
            <a:endParaRPr lang="ru-RU" dirty="0"/>
          </a:p>
        </p:txBody>
      </p:sp>
      <p:pic>
        <p:nvPicPr>
          <p:cNvPr id="1032" name="Picture 8" descr="Ибука Масару"/>
          <p:cNvPicPr>
            <a:picLocks noGrp="1" noChangeAspect="1" noChangeArrowheads="1"/>
          </p:cNvPicPr>
          <p:nvPr>
            <p:ph type="pic" idx="1"/>
          </p:nvPr>
        </p:nvPicPr>
        <p:blipFill>
          <a:blip r:embed="rId7"/>
          <a:srcRect t="20265" b="2026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2000" i="1" dirty="0" err="1" smtClean="0">
                <a:solidFill>
                  <a:schemeClr val="tx1"/>
                </a:solidFill>
              </a:rPr>
              <a:t>Глен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Доман</a:t>
            </a:r>
            <a:r>
              <a:rPr lang="ru-RU" sz="2000" i="1" dirty="0" smtClean="0">
                <a:solidFill>
                  <a:schemeClr val="tx1"/>
                </a:solidFill>
              </a:rPr>
              <a:t>, директор Института развития потенциальных возможностей человека, Филадельфия, США о </a:t>
            </a:r>
            <a:r>
              <a:rPr lang="ru-RU" sz="2000" i="1" dirty="0" err="1" smtClean="0">
                <a:solidFill>
                  <a:schemeClr val="tx1"/>
                </a:solidFill>
              </a:rPr>
              <a:t>Масару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Ибука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Теория </a:t>
            </a:r>
            <a:r>
              <a:rPr lang="ru-RU" sz="1600" dirty="0" err="1" smtClean="0"/>
              <a:t>Масару</a:t>
            </a:r>
            <a:r>
              <a:rPr lang="ru-RU" sz="1600" dirty="0" smtClean="0"/>
              <a:t> </a:t>
            </a:r>
            <a:r>
              <a:rPr lang="ru-RU" sz="1600" dirty="0" err="1" smtClean="0"/>
              <a:t>Ибука</a:t>
            </a:r>
            <a:r>
              <a:rPr lang="ru-RU" sz="1600" dirty="0" smtClean="0"/>
              <a:t> делает возможным уничтожение таких реалий, как невежество, неграмотность, неуверенность в себе, и, кто знает, может быть, принесёт, в свою очередь, уменьшение бедности, ненависти и преступлений.</a:t>
            </a:r>
          </a:p>
          <a:p>
            <a:r>
              <a:rPr lang="ru-RU" sz="1600" dirty="0" smtClean="0"/>
              <a:t>По его мнению, то, что взрослые осваивают с трудом, дети выучивают играючи. То, что взрослые усваивают со скоростью улитки, детям даётся почти мгновенно.</a:t>
            </a:r>
          </a:p>
          <a:p>
            <a:r>
              <a:rPr lang="ru-RU" sz="1600" dirty="0" smtClean="0"/>
              <a:t>Нетрудно представить себе, насколько лучше был бы мир, если бы голод познания трехлетнего ребёнка удовлетворялся не только Микки Маусом и цирком, но и произведениями Микеланджело, Мане, Рембрандта, Ренуара, Леонардо да Винчи. Ведь маленький ребёнок обладает безграничным желанием узнать всё, чего он не знает, и у него нет ни малейшего понятия о том, что плохо и что хорошо.</a:t>
            </a:r>
          </a:p>
          <a:p>
            <a:r>
              <a:rPr lang="ru-RU" sz="1600" dirty="0" smtClean="0"/>
              <a:t>   Какие же у нас основания доверять советам </a:t>
            </a:r>
            <a:r>
              <a:rPr lang="ru-RU" sz="1600" dirty="0" err="1" smtClean="0"/>
              <a:t>Масару</a:t>
            </a:r>
            <a:r>
              <a:rPr lang="ru-RU" sz="1600" dirty="0" smtClean="0"/>
              <a:t> </a:t>
            </a:r>
            <a:r>
              <a:rPr lang="ru-RU" sz="1600" dirty="0" err="1" smtClean="0"/>
              <a:t>Ибука</a:t>
            </a:r>
            <a:r>
              <a:rPr lang="ru-RU" sz="1600" dirty="0" smtClean="0"/>
              <a:t>? Что говорит в его пользу?</a:t>
            </a:r>
            <a:br>
              <a:rPr lang="ru-RU" sz="1600" dirty="0" smtClean="0"/>
            </a:br>
            <a:r>
              <a:rPr lang="ru-RU" sz="1600" dirty="0" smtClean="0"/>
              <a:t>   1. Он не специалист в теории образования, следовательно, не знает, что можно, а что нельзя: необходимое условие для совершения значительного прорыва в устоявшейся области.</a:t>
            </a:r>
            <a:br>
              <a:rPr lang="ru-RU" sz="1600" dirty="0" smtClean="0"/>
            </a:br>
            <a:r>
              <a:rPr lang="ru-RU" sz="1600" dirty="0" smtClean="0"/>
              <a:t>   2. Он, безусловно, гений. Начав свою деятельность в 1947 году, когда его страна была опустошена, он с тремя молодыми компаньонами и 700 долларами в кармане основал фирму, которую назвал «Сони». Он был одним из тех первопроходцев, которые подняли Японию из руин и отчаяния на уровень мирового лидера.</a:t>
            </a:r>
            <a:br>
              <a:rPr lang="ru-RU" sz="1600" dirty="0" smtClean="0"/>
            </a:br>
            <a:r>
              <a:rPr lang="ru-RU" sz="1600" dirty="0" smtClean="0"/>
              <a:t>   3. Он не только говорит, он делает. В качестве исполняющего обязанности директора Ассоциации раннего развития и директора организации «Обучение талантов» в </a:t>
            </a:r>
            <a:r>
              <a:rPr lang="ru-RU" sz="1600" dirty="0" err="1" smtClean="0"/>
              <a:t>Мацумото</a:t>
            </a:r>
            <a:r>
              <a:rPr lang="ru-RU" sz="1600" dirty="0" smtClean="0"/>
              <a:t> он в настоящее время даёт возможность тысячам японских детей учиться по той программе, которую описал в этой книге.</a:t>
            </a:r>
          </a:p>
          <a:p>
            <a:r>
              <a:rPr lang="ru-RU" sz="1600" dirty="0" smtClean="0"/>
              <a:t>   </a:t>
            </a:r>
            <a:r>
              <a:rPr lang="ru-RU" sz="1600" dirty="0" err="1" smtClean="0"/>
              <a:t>Масару</a:t>
            </a:r>
            <a:r>
              <a:rPr lang="ru-RU" sz="1600" dirty="0" smtClean="0"/>
              <a:t> </a:t>
            </a:r>
            <a:r>
              <a:rPr lang="ru-RU" sz="1600" dirty="0" err="1" smtClean="0"/>
              <a:t>Ибука</a:t>
            </a:r>
            <a:r>
              <a:rPr lang="ru-RU" sz="1600" dirty="0" smtClean="0"/>
              <a:t> предлагает изменить не содержание, а способ обучения ребёнка.</a:t>
            </a:r>
            <a:endParaRPr lang="ru-RU" sz="1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ПРЕДИСЛОВИЕ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 древних времён считается, что выдающийся талант – это прежде всего наследственность, каприз природы, но гениями становятся, талант развивается максимально благодаря тому, что с самого раннего детства создают благоприятные условия и дают прекрасное образование.</a:t>
            </a:r>
            <a:br>
              <a:rPr lang="ru-RU" dirty="0" smtClean="0"/>
            </a:br>
            <a:r>
              <a:rPr lang="ru-RU" dirty="0" smtClean="0"/>
              <a:t>   И наоборот, если новорождённый воспитывается в среде, изначально чуждой его природе, у него нет шансов развиваться полностью в дальнейшем. Самый яркий пример – история «волчьих девочек», </a:t>
            </a:r>
            <a:r>
              <a:rPr lang="ru-RU" dirty="0" err="1" smtClean="0"/>
              <a:t>Амалы</a:t>
            </a:r>
            <a:r>
              <a:rPr lang="ru-RU" dirty="0" smtClean="0"/>
              <a:t> и </a:t>
            </a:r>
            <a:r>
              <a:rPr lang="ru-RU" dirty="0" err="1" smtClean="0"/>
              <a:t>Камалы</a:t>
            </a:r>
            <a:r>
              <a:rPr lang="ru-RU" dirty="0" smtClean="0"/>
              <a:t>, найденных в 1920-е годы в пещере к юго-западу от Калькутты (Индия) миссионером и его женой. Они приложили все усилия, чтобы вернуть детям, воспитанным волками, человеческий облик, но все усилия оказались напрасны. Принято считать само собой разумеющимся, что ребёнок, рождённый человеком, – человек, а детёныш волка – волк.</a:t>
            </a:r>
          </a:p>
          <a:p>
            <a:r>
              <a:rPr lang="ru-RU" dirty="0" smtClean="0"/>
              <a:t>Мы уделяем много внимания вопросу о том, чему учить детей старше трёх лет. Но согласно современным исследованиям к этому возрасту развитие клеток головною мозга уже завершено на 70-80%. Не значит ли это, что мы должны направить свои усилия на раннее развитие детского мозга до трехлетнего возраста?</a:t>
            </a:r>
          </a:p>
          <a:p>
            <a:r>
              <a:rPr lang="ru-RU" dirty="0" smtClean="0"/>
              <a:t>   Раннее развитие не предлагает насильственное вскармливание грудных детей фактами и цифрами. Главное – введение нового опыта «вовремя». Но только тот, кто ухаживает за ребёнком изо дня в день, обычно это мама, может распознать это «вовремя». Я написал эту книгу, чтобы помочь этим мамам.</a:t>
            </a:r>
            <a:br>
              <a:rPr lang="ru-RU" dirty="0" smtClean="0"/>
            </a:br>
            <a:r>
              <a:rPr lang="ru-RU" dirty="0" smtClean="0"/>
              <a:t>  </a:t>
            </a:r>
          </a:p>
          <a:p>
            <a:pPr algn="r">
              <a:buNone/>
            </a:pPr>
            <a:r>
              <a:rPr lang="ru-RU" dirty="0" smtClean="0"/>
              <a:t> </a:t>
            </a:r>
            <a:r>
              <a:rPr lang="ru-RU" i="1" dirty="0" err="1" smtClean="0"/>
              <a:t>Масару</a:t>
            </a:r>
            <a:r>
              <a:rPr lang="ru-RU" i="1" dirty="0" smtClean="0"/>
              <a:t> </a:t>
            </a:r>
            <a:r>
              <a:rPr lang="ru-RU" i="1" dirty="0" err="1" smtClean="0"/>
              <a:t>Ибука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838200" y="357188"/>
            <a:ext cx="8305800" cy="5715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  </a:t>
            </a:r>
            <a:br>
              <a:rPr lang="ru-RU" sz="6000" dirty="0" smtClean="0"/>
            </a:br>
            <a:r>
              <a:rPr lang="ru-RU" sz="6000" dirty="0" smtClean="0">
                <a:solidFill>
                  <a:srgbClr val="FF0000"/>
                </a:solidFill>
              </a:rPr>
              <a:t> </a:t>
            </a:r>
            <a:r>
              <a:rPr lang="ru-RU" sz="6000" b="1" dirty="0" smtClean="0">
                <a:solidFill>
                  <a:srgbClr val="FF0000"/>
                </a:solidFill>
              </a:rPr>
              <a:t>Часть 1.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Потенциальные возможности ребёнка</a:t>
            </a:r>
            <a:r>
              <a:rPr lang="ru-RU" sz="6000" dirty="0" smtClean="0">
                <a:solidFill>
                  <a:srgbClr val="FF0000"/>
                </a:solidFill>
              </a:rPr>
              <a:t/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85729"/>
            <a:ext cx="2212848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1. Важный период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09600" y="928670"/>
            <a:ext cx="2209800" cy="542928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Детский сад – это уже поздно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Каждый ребёнок может учиться хорошо – всё зависит от метода обучения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Раннее развитие не ставит целью воспитание гениев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Структуры мозга формируются к трём годам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Робость малыша в присутствии незнакомых людей – доказательство развития способности распознавать образы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Современное воспитание делает ошибку, меняя местами период «строгости» и период «всё можно»</a:t>
            </a:r>
            <a:endParaRPr lang="ru-RU" dirty="0" smtClean="0"/>
          </a:p>
        </p:txBody>
      </p:sp>
      <p:pic>
        <p:nvPicPr>
          <p:cNvPr id="27650" name="Picture 2" descr="https://encrypted-tbn3.gstatic.com/images?q=tbn:ANd9GcQ0FEDO3j8vhwV6_pqpHUblW7P2hbRBg66ZgKpnEg7eYqXQvU1y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999" r="599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14282" y="214290"/>
            <a:ext cx="8501122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пришёл к выводу, что способности и характер человека не предопределены от рождения, а большей частью формируются в определённый период его жизни.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Наконец, исследования физиологии мозга, с одной стороны, и детской психологии, с другой, показали, что ключ к развитию умственных способностей ребёнка – это его личный опыт познания в первые три года жизни, т. е. в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периодразвития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мозговых клеток. Ни один ребёнок не рождается гением, и ни один –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дураком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Всё зависит от стимуляции и степени развития головного мозга в решающие годы жизни ребёнка. Эти годы - с рождения до трехлетнего возраста.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детском саду воспитывать уже поздно.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500" dirty="0"/>
              <a:t>Доктор </a:t>
            </a:r>
            <a:r>
              <a:rPr lang="ru-RU" sz="1500" dirty="0" err="1"/>
              <a:t>Шиничи</a:t>
            </a:r>
            <a:r>
              <a:rPr lang="ru-RU" sz="1500" dirty="0"/>
              <a:t> </a:t>
            </a:r>
            <a:r>
              <a:rPr lang="ru-RU" sz="1500" dirty="0" err="1"/>
              <a:t>Сузуки</a:t>
            </a:r>
            <a:r>
              <a:rPr lang="ru-RU" sz="1500" dirty="0"/>
              <a:t>, утверждающий, что «нет отсталых детей – всё зависит от метода обучения». </a:t>
            </a:r>
          </a:p>
          <a:p>
            <a:pPr>
              <a:buFont typeface="Arial" pitchFamily="34" charset="0"/>
              <a:buChar char="•"/>
            </a:pPr>
            <a:r>
              <a:rPr lang="ru-RU" sz="1500" dirty="0"/>
              <a:t>Меня часто спрашивают, помогает ли раннее развитие воспитывать гениев. Я отвечаю: «Нет». Единственная цель раннего развития – дать ребёнку такое образование, чтобы он имел глубокий ум и здоровое тело, сделать его смышлёным и добрым.</a:t>
            </a:r>
          </a:p>
          <a:p>
            <a:r>
              <a:rPr lang="ru-RU" sz="1500" dirty="0"/>
              <a:t>Главное – развить в ребёнке его безграничные потенциальные возможности, чтобы больше стало радости в его жизни и в мире.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500" dirty="0"/>
              <a:t>Таким образом, если в первые три года не образовалась прочная база, бесполезно учить, как её использовать. Это всё равно, что пытаться достигнуть хороших результатов, работая на плохом компьютере.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500" dirty="0"/>
              <a:t>Там, где взрослый человек схватывает информацию, главным образом используя способность логически мыслить, ребёнок пользуется интуицией, своей уникальной способностью создавать моментальный образ: способ мышления взрослого не доступен ребёнку и придёт к нему позже.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500" dirty="0"/>
              <a:t>Именно в первые годы жизни ребёнка необходимо быть с ним и строгим и ласковым, а когда он начинает развиваться сам, нужно постепенно научиться уважать его волю, его «Я». Выражаясь точнее, родительское влияние должно прекратиться до детского сада. Невмешательство в раннем возрасте, а затем давление на ребёнка в более позднем может только погубить в нём талант и вызвать </a:t>
            </a:r>
            <a:r>
              <a:rPr lang="ru-RU" sz="1500" dirty="0" smtClean="0"/>
              <a:t>сопротивление.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Масару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Ибука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4291"/>
            <a:ext cx="221284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 Что может маленький ребёнок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000108"/>
            <a:ext cx="2209800" cy="535785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Взрослые понятия «трудно» и «легко» не годятся для детей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Для ребёнка проще запомнить «голубь», чем «девять»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Ребёнку легче понять алгебру, чем арифметику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Даже 5-месячный малыш может оценить Баха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6-месячный младенец может даже плавать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Мозг ребёнка может вместить безграничный объём информации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Ребёнок запоминает только то, что ему интересно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Многие навыки невозможно приобрести, если их не усвоил в детстве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i="1" cap="all" dirty="0" smtClean="0"/>
              <a:t>Можно развить слух у ребёнка с нарушениями слуха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33794" name="Picture 2" descr="https://encrypted-tbn0.gstatic.com/images?q=tbn:ANd9GcSRJY1K1jX8kCttYAL_5VMUnSo1JWrgDQ0iNMVOg6yyq2WsqEq08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999" r="599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2601</Words>
  <Application>Microsoft Office PowerPoint</Application>
  <PresentationFormat>Экран (4:3)</PresentationFormat>
  <Paragraphs>248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Зачетная работа по дисциплине Семейная педагогика и  домашнее воспитание</vt:lpstr>
      <vt:lpstr>Слайд 2</vt:lpstr>
      <vt:lpstr>Слайд 3</vt:lpstr>
      <vt:lpstr>        Глен Доман, директор Института развития потенциальных возможностей человека, Филадельфия, США о Масару Ибука </vt:lpstr>
      <vt:lpstr>ПРЕДИСЛОВИЕ</vt:lpstr>
      <vt:lpstr>    Часть 1.  Потенциальные возможности ребёнка  </vt:lpstr>
      <vt:lpstr>1. Важный период </vt:lpstr>
      <vt:lpstr>Слайд 8</vt:lpstr>
      <vt:lpstr>2. Что может маленький ребёнок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1. Стимулирование и стремление к порядку </vt:lpstr>
      <vt:lpstr>Слайд 20</vt:lpstr>
      <vt:lpstr>   2. Воспитание характера в младенчестве </vt:lpstr>
      <vt:lpstr>Слайд 22</vt:lpstr>
      <vt:lpstr>3. Творчество и навыки 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32</cp:revision>
  <dcterms:created xsi:type="dcterms:W3CDTF">2015-01-14T14:29:39Z</dcterms:created>
  <dcterms:modified xsi:type="dcterms:W3CDTF">2015-01-15T13:01:54Z</dcterms:modified>
</cp:coreProperties>
</file>