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3" r:id="rId1"/>
  </p:sldMasterIdLst>
  <p:notesMasterIdLst>
    <p:notesMasterId r:id="rId11"/>
  </p:notes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7DA"/>
    <a:srgbClr val="6E6E6E"/>
    <a:srgbClr val="3A00DC"/>
    <a:srgbClr val="94291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87" autoAdjust="0"/>
    <p:restoredTop sz="86449" autoAdjust="0"/>
  </p:normalViewPr>
  <p:slideViewPr>
    <p:cSldViewPr>
      <p:cViewPr varScale="1">
        <p:scale>
          <a:sx n="63" d="100"/>
          <a:sy n="63" d="100"/>
        </p:scale>
        <p:origin x="-19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5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035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5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CFEFE9-C5F6-438E-853A-E0B65B5309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17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57D923-233A-42CB-88C3-36B6F3BFFBC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A96D6C-CE6B-494D-9981-90926AA0643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Замсеркирошыьпдбжжжю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10162E-81C4-4208-A33F-C2D7D072785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4EB7FE-A096-4006-AC0A-CE52C0A05C9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41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C76F-7C8E-47EF-B2CA-054E73E39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845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3E87-F373-4D99-A4AF-43C3837C3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030810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C978-AEA8-4EF5-83FB-4A134F9B3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668933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B63E-0E5B-49CC-A6F6-69A1E204B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431120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A0C0-2273-4BC8-8DBC-49FA52EF8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605495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7B7A-6A29-448B-8BD3-BC1035A15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895776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B7CF-C5A0-4555-BDE4-684F7675A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722256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A462-ED79-4692-94C6-A56DE40B4D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14271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89A1-C7B6-4AA7-A013-A55967C4C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596193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8850-58F5-4D60-BCC6-1219C2C85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116633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58D7-8B3C-4E21-93C9-56BD858D06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516818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2186-4601-42CD-A161-64D3970A5A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37846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FFFF-CAA0-4ABA-83B3-37662E750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687600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0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0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40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40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89530B0-BD35-4224-9A19-CC75CDE7D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40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40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7" grpId="0"/>
      <p:bldP spid="104038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403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403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403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403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0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0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403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450" y="-1035050"/>
            <a:ext cx="6400800" cy="458152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РАЗВИТИЕ ЗРИТЕЛЬНО-ПРОСТРАНСТВЕННОЙ    И ЗРИТЕЛЬНО-МОТОРНОЙ КООРДИНАЦИИ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Учитель-логопед ГБДОУ №310 Московского района </a:t>
            </a:r>
            <a:r>
              <a:rPr lang="ru-RU" altLang="ru-RU" sz="2800" smtClean="0"/>
              <a:t>города Санкт - Петербурга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667625" cy="4000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hlink"/>
                </a:solidFill>
                <a:latin typeface="Century Gothic" pitchFamily="34" charset="0"/>
              </a:rPr>
              <a:t>                  </a:t>
            </a:r>
            <a:r>
              <a:rPr lang="ru-RU" altLang="ru-RU" sz="2400" b="1" smtClean="0"/>
              <a:t>Развитие зрительного восприятия</a:t>
            </a:r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924300" y="549275"/>
            <a:ext cx="489585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</a:t>
            </a:r>
            <a:r>
              <a:rPr lang="ru-RU" altLang="ru-RU" sz="1800" b="1" smtClean="0"/>
              <a:t>Д/И «Сложи картинку»</a:t>
            </a:r>
          </a:p>
          <a:p>
            <a:pPr eaLnBrk="1" hangingPunct="1">
              <a:buFontTx/>
              <a:buNone/>
            </a:pPr>
            <a:r>
              <a:rPr lang="ru-RU" altLang="ru-RU" sz="1800" smtClean="0"/>
              <a:t>   </a:t>
            </a:r>
            <a:r>
              <a:rPr lang="ru-RU" altLang="ru-RU" sz="1800" b="1" smtClean="0"/>
              <a:t>Цель:</a:t>
            </a:r>
            <a:r>
              <a:rPr lang="ru-RU" altLang="ru-RU" sz="1800" smtClean="0"/>
              <a:t> Развитие зрительного восприятия, пространственной ориентировки, мелкой моторики.</a:t>
            </a:r>
            <a:r>
              <a:rPr lang="ru-RU" altLang="ru-RU" sz="1600" smtClean="0"/>
              <a:t>      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Д/И «Сложи узор из цветных полосок»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Цель</a:t>
            </a:r>
            <a:r>
              <a:rPr lang="ru-RU" altLang="ru-RU" sz="1800" smtClean="0"/>
              <a:t>: развитие зрительного восприятия, конструктивного праксиса, мелкой моторики, уточнение цветов радуги.</a:t>
            </a:r>
          </a:p>
          <a:p>
            <a:pPr eaLnBrk="1" hangingPunct="1">
              <a:buFontTx/>
              <a:buNone/>
            </a:pPr>
            <a:endParaRPr lang="ru-RU" altLang="ru-RU" sz="1800" smtClean="0"/>
          </a:p>
        </p:txBody>
      </p:sp>
      <p:pic>
        <p:nvPicPr>
          <p:cNvPr id="16388" name="Picture 55" descr="D:\Фото ДОУ_2\S360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084">
            <a:off x="6173788" y="3444875"/>
            <a:ext cx="2365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7" descr="C:\ЛЕНА\Р   А   Б   О   Т   А\ДЛЯ  МОЕГО  САЙТА\S360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9466">
            <a:off x="4260850" y="3236913"/>
            <a:ext cx="22431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8" descr="C:\ЛЕНА\Р   А   Б   О   Т   А\ДЛЯ  МОЕГО  САЙТА\S3600023 - копия ++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01783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5651500" cy="476250"/>
          </a:xfrm>
        </p:spPr>
        <p:txBody>
          <a:bodyPr/>
          <a:lstStyle/>
          <a:p>
            <a:pPr algn="r" eaLnBrk="1" hangingPunct="1"/>
            <a:r>
              <a:rPr lang="ru-RU" altLang="ru-RU" sz="2400" b="1" smtClean="0"/>
              <a:t>Развитие зрительного гнозиса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692150"/>
            <a:ext cx="4681537" cy="251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b="1" smtClean="0"/>
              <a:t>Д/И «Узнай спрятанные буквы»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Цель:</a:t>
            </a:r>
            <a:r>
              <a:rPr lang="ru-RU" altLang="ru-RU" sz="1800" smtClean="0"/>
              <a:t> развитие зрительного внимания, восприятия, зрительного анализа и синтеза, профилактика оптической дисграфии и дислексии.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Д/И «Играем с буквами»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Цель: </a:t>
            </a:r>
            <a:r>
              <a:rPr lang="ru-RU" altLang="ru-RU" sz="1800" smtClean="0"/>
              <a:t>совершенствование усвоения звуко-буквенных связей, узнавание букв в усложненных условиях.</a:t>
            </a:r>
            <a:endParaRPr lang="ru-RU" altLang="ru-RU" sz="1800" b="1" smtClean="0"/>
          </a:p>
        </p:txBody>
      </p:sp>
      <p:pic>
        <p:nvPicPr>
          <p:cNvPr id="17412" name="Picture 16" descr="C:\ЛЕНА\Р   А   Б   О   Т   А\ДЛЯ  МОЕГО  САЙТА\S360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1661">
            <a:off x="569913" y="758825"/>
            <a:ext cx="330835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7" descr="C:\ЛЕНА\Р   А   Б   О   Т   А\ДЛЯ  МОЕГО  САЙТА\S3600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">
            <a:off x="4494213" y="3563938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404813"/>
          </a:xfrm>
        </p:spPr>
        <p:txBody>
          <a:bodyPr/>
          <a:lstStyle/>
          <a:p>
            <a:pPr algn="r" eaLnBrk="1" hangingPunct="1"/>
            <a:r>
              <a:rPr lang="ru-RU" altLang="ru-RU" sz="2400" b="1" smtClean="0"/>
              <a:t>       Развитие прослеживающей функции глаза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468313" y="549275"/>
            <a:ext cx="8928101" cy="2276475"/>
          </a:xfrm>
        </p:spPr>
        <p:txBody>
          <a:bodyPr/>
          <a:lstStyle/>
          <a:p>
            <a:pPr marL="722313" lvl="4" indent="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Д/И «Пройди по лабиринту». «Цель: </a:t>
            </a:r>
            <a:r>
              <a:rPr lang="ru-RU" altLang="ru-RU" sz="1800" smtClean="0"/>
              <a:t>развитие зрительного восприятия, внимания, прослеживающей функции глаза, сопряженной с движением руки, навыков фонематического и слогового анализа, длительного речевого выдоха, устойчивости внимания.</a:t>
            </a:r>
          </a:p>
          <a:p>
            <a:pPr marL="722313" lvl="4" indent="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Д/И «Посмотри и повтори».Цель: </a:t>
            </a:r>
            <a:r>
              <a:rPr lang="ru-RU" altLang="ru-RU" sz="1800" smtClean="0"/>
              <a:t>развитие зрительного восприятия, прослеживающей функции глаза, пространственной ориентировки, умения действовать строго по инструкции, мелкой моторики,</a:t>
            </a:r>
          </a:p>
          <a:p>
            <a:pPr marL="722313" lvl="4" indent="0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/>
              <a:t>закрепление названия пальцев рук, понятий «правая», «левая»  рука</a:t>
            </a:r>
            <a:endParaRPr lang="ru-RU" altLang="ru-RU" sz="1800" b="1" smtClean="0"/>
          </a:p>
        </p:txBody>
      </p:sp>
      <p:pic>
        <p:nvPicPr>
          <p:cNvPr id="18436" name="Picture 15" descr="C:\ЛЕНА\Р   А   Б   О   Т   А\ДЛЯ  МОЕГО  САЙТА\S360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790825"/>
            <a:ext cx="31559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6" descr="C:\ЛЕНА\Р   А   Б   О   Т   А\ДЛЯ  МОЕГО  САЙТА\S3600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296227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6983413" cy="396875"/>
          </a:xfrm>
        </p:spPr>
        <p:txBody>
          <a:bodyPr/>
          <a:lstStyle/>
          <a:p>
            <a:pPr algn="r" eaLnBrk="1" hangingPunct="1"/>
            <a:r>
              <a:rPr lang="ru-RU" altLang="ru-RU" sz="2400" b="1" smtClean="0"/>
              <a:t>Развитие пространственной ориентировки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01750" y="476250"/>
            <a:ext cx="7069138" cy="3313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Д/И «В гостях у клеточки»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Цель:</a:t>
            </a:r>
            <a:r>
              <a:rPr lang="ru-RU" altLang="ru-RU" sz="1800" smtClean="0"/>
              <a:t> развитие зрительного восприятия, внимания, пространственной ориентировки, формирование умения видеть клетку в тетради,  развитие</a:t>
            </a:r>
            <a:r>
              <a:rPr lang="ru-RU" altLang="ru-RU" sz="1800" smtClean="0">
                <a:solidFill>
                  <a:schemeClr val="hlink"/>
                </a:solidFill>
              </a:rPr>
              <a:t> </a:t>
            </a:r>
            <a:r>
              <a:rPr lang="ru-RU" altLang="ru-RU" sz="1800" smtClean="0"/>
              <a:t>зрительно-моторной координации.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Д/И «Загадочные чупики»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 </a:t>
            </a:r>
            <a:r>
              <a:rPr lang="ru-RU" altLang="ru-RU" sz="1800" smtClean="0"/>
              <a:t>  </a:t>
            </a:r>
            <a:r>
              <a:rPr lang="ru-RU" altLang="ru-RU" sz="1800" b="1" smtClean="0"/>
              <a:t>Цель: </a:t>
            </a:r>
            <a:r>
              <a:rPr lang="ru-RU" altLang="ru-RU" sz="1800" smtClean="0"/>
              <a:t>развитие зрительного восприятия, пространственной ориентировки, конструктивного праксиса, внимания, мышления, анализа и синтеза, умения пользоваться планом-схемой, мелкой моторики, закрепление знания букв, навыка чтения слогов, слов.</a:t>
            </a:r>
            <a:endParaRPr lang="ru-RU" altLang="ru-RU" sz="1800" b="1" smtClean="0"/>
          </a:p>
        </p:txBody>
      </p:sp>
      <p:pic>
        <p:nvPicPr>
          <p:cNvPr id="19460" name="Picture 9" descr="S360005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73463"/>
            <a:ext cx="3744912" cy="3159125"/>
          </a:xfrm>
        </p:spPr>
      </p:pic>
      <p:pic>
        <p:nvPicPr>
          <p:cNvPr id="19461" name="Picture 10" descr="S3600044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573463"/>
            <a:ext cx="3124200" cy="3097212"/>
          </a:xfrm>
        </p:spPr>
      </p:pic>
    </p:spTree>
  </p:cSld>
  <p:clrMapOvr>
    <a:masterClrMapping/>
  </p:clrMapOvr>
  <p:transition spd="slow" advClick="0" advTm="15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40481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hlink"/>
                </a:solidFill>
              </a:rPr>
              <a:t>     </a:t>
            </a:r>
            <a:r>
              <a:rPr lang="ru-RU" altLang="ru-RU" sz="2400" b="1" smtClean="0"/>
              <a:t>Развитие временных представлений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620713"/>
            <a:ext cx="6480175" cy="2303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Д/И «Знакомство с временами года»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Д/И «Знакомство с месяцами года»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/>
              <a:t>Цель:</a:t>
            </a:r>
            <a:r>
              <a:rPr lang="ru-RU" altLang="ru-RU" sz="1800" smtClean="0"/>
              <a:t> развитие временных представлений, уточнение знаний времен года, месяцев года, развитие зрительного восприятия, способностей к анализу, запоминанию, воспроизведению временных последовательностей.</a:t>
            </a:r>
            <a:endParaRPr lang="ru-RU" altLang="ru-RU" sz="1800" b="1" smtClean="0"/>
          </a:p>
        </p:txBody>
      </p:sp>
      <p:pic>
        <p:nvPicPr>
          <p:cNvPr id="20484" name="Picture 11" descr="C:\ЛЕНА\Р   А   Б   О   Т   А\ДЛЯ  МОЕГО  САЙТА\S36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56546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7625" cy="3968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hlink"/>
                </a:solidFill>
              </a:rPr>
              <a:t>    </a:t>
            </a:r>
            <a:r>
              <a:rPr lang="ru-RU" altLang="ru-RU" sz="2400" b="1" smtClean="0"/>
              <a:t>Развитие конструктивного праксиса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20713"/>
            <a:ext cx="8424863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/>
              <a:t>Д/И «Сложи букву из элементов»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/>
              <a:t>Д/И «Сложи букву»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/>
              <a:t>Цель: </a:t>
            </a:r>
            <a:r>
              <a:rPr lang="ru-RU" altLang="ru-RU" sz="2400" smtClean="0"/>
              <a:t>развитие зрительного восприятия, внимания, пространственной ориентировки, конструктивного праксиса, закрепление зрительного образа букв, профилактика оптической дисграфии и дислексии, развитие мелкой моторики. </a:t>
            </a:r>
            <a:endParaRPr lang="ru-RU" altLang="ru-RU" sz="2400" b="1" smtClean="0"/>
          </a:p>
        </p:txBody>
      </p:sp>
      <p:pic>
        <p:nvPicPr>
          <p:cNvPr id="21508" name="Picture 13" descr="S360005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84861">
            <a:off x="5535613" y="3033713"/>
            <a:ext cx="3384550" cy="3744912"/>
          </a:xfrm>
        </p:spPr>
      </p:pic>
      <p:pic>
        <p:nvPicPr>
          <p:cNvPr id="21509" name="Picture 14" descr="C:\ЛЕНА\Р   А   Б   О   Т   А\ДЛЯ  МОЕГО  САЙТА\S3600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054">
            <a:off x="288925" y="3051175"/>
            <a:ext cx="24098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C:\ЛЕНА\Р   А   Б   О   Т   А\ДЛЯ  МОЕГО  САЙТА\S36000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871">
            <a:off x="2328863" y="3136900"/>
            <a:ext cx="271462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96188" cy="4762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217DA"/>
                </a:solidFill>
              </a:rPr>
              <a:t>    </a:t>
            </a:r>
            <a:r>
              <a:rPr lang="ru-RU" altLang="ru-RU" sz="2400" b="1" smtClean="0"/>
              <a:t>Развитие мелкой моторики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8243888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Д/И «1,2,3,4,5–начинаем мы играть». </a:t>
            </a:r>
            <a:r>
              <a:rPr lang="ru-RU" altLang="ru-RU" sz="1800" smtClean="0"/>
              <a:t>Игровой пальчиковый тренажер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Цель: </a:t>
            </a:r>
            <a:r>
              <a:rPr lang="ru-RU" altLang="ru-RU" sz="1800" smtClean="0"/>
              <a:t>развитие зрительного внимания, восприятия, закрепление знания букв, совершенствование усвоения звуко-буквенных связей, пространственной  ориентировки, мелкой моторики.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Д/И «Играем с резиночками» Цель: </a:t>
            </a:r>
            <a:r>
              <a:rPr lang="ru-RU" altLang="ru-RU" sz="1800" smtClean="0"/>
              <a:t>развитие подвижности пальцев рук, ,мелких движений кисти, развитие пространственной ориентировки, закрепление названия пальцев рук, развитие умения действовать строго по инструкции.</a:t>
            </a:r>
            <a:endParaRPr lang="ru-RU" altLang="ru-RU" sz="1800" b="1" smtClean="0"/>
          </a:p>
        </p:txBody>
      </p:sp>
      <p:pic>
        <p:nvPicPr>
          <p:cNvPr id="22532" name="Picture 13" descr="C:\ЛЕНА\Р   А   Б   О   Т   А\ДЛЯ  МОЕГО  САЙТА\0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48958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C:\ЛЕНА\Р   А   Б   О   Т   А\ДЛЯ  МОЕГО  САЙТА\S3600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255963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Объект 2"/>
          <p:cNvSpPr>
            <a:spLocks noGrp="1"/>
          </p:cNvSpPr>
          <p:nvPr>
            <p:ph sz="quarter" idx="3"/>
          </p:nvPr>
        </p:nvSpPr>
        <p:spPr>
          <a:xfrm flipH="1">
            <a:off x="4564063" y="5373688"/>
            <a:ext cx="46037" cy="112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 advClick="0" advTm="15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3" cy="396875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Развитие графо-моторных навыков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8748713" cy="1944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b="1" smtClean="0"/>
              <a:t>Д/И «Распутай слово» Цель: </a:t>
            </a:r>
            <a:r>
              <a:rPr lang="ru-RU" altLang="ru-RU" sz="1800" smtClean="0"/>
              <a:t>развитие зрительного восприятия, прослеживающей функции глаза, зрительно-моторной координации, устойчивости внимания, графо-моторных навыков, профилактика оптической дисграфии и дислексии.</a:t>
            </a:r>
          </a:p>
          <a:p>
            <a:pPr eaLnBrk="1" hangingPunct="1">
              <a:buFontTx/>
              <a:buNone/>
            </a:pPr>
            <a:r>
              <a:rPr lang="ru-RU" altLang="ru-RU" sz="1800" b="1" smtClean="0"/>
              <a:t>Д/И «Расшифруй слово» Цель:</a:t>
            </a:r>
            <a:r>
              <a:rPr lang="ru-RU" altLang="ru-RU" sz="1800" smtClean="0"/>
              <a:t> развитие умения ориентироваться в цифрово-буквенном ряду, зрительного и слухового восприятия, умения</a:t>
            </a:r>
          </a:p>
          <a:p>
            <a:pPr eaLnBrk="1" hangingPunct="1">
              <a:buFontTx/>
              <a:buNone/>
            </a:pPr>
            <a:r>
              <a:rPr lang="ru-RU" altLang="ru-RU" sz="1800" smtClean="0"/>
              <a:t>действовать строго по инструкции, графо-моторных навыков, ориентировки на микроплоскости.</a:t>
            </a:r>
            <a:endParaRPr lang="ru-RU" altLang="ru-RU" sz="1800" b="1" smtClean="0"/>
          </a:p>
          <a:p>
            <a:pPr eaLnBrk="1" hangingPunct="1">
              <a:buFontTx/>
              <a:buNone/>
            </a:pPr>
            <a:endParaRPr lang="ru-RU" altLang="ru-RU" sz="1800" b="1" smtClean="0"/>
          </a:p>
        </p:txBody>
      </p:sp>
      <p:pic>
        <p:nvPicPr>
          <p:cNvPr id="23556" name="Picture 10" descr="C:\ЛЕНА\Р   А   Б   О   Т   А\ДЛЯ  МОЕГО  САЙТА\S3600020 = - копия ++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213100"/>
            <a:ext cx="5119688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C:\ЛЕНА\Р   А   Б   О   Т   А\ДЛЯ  МОЕГО  САЙТА\S360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24150"/>
            <a:ext cx="3382962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0">
      <a:dk1>
        <a:srgbClr val="000000"/>
      </a:dk1>
      <a:lt1>
        <a:srgbClr val="FF9B07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CBAA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000000"/>
        </a:dk1>
        <a:lt1>
          <a:srgbClr val="FDF967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EFBB8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000000"/>
        </a:dk1>
        <a:lt1>
          <a:srgbClr val="FF9B07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CBA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1">
        <a:dk1>
          <a:srgbClr val="000000"/>
        </a:dk1>
        <a:lt1>
          <a:srgbClr val="FFC46D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DEB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2">
        <a:dk1>
          <a:srgbClr val="000000"/>
        </a:dk1>
        <a:lt1>
          <a:srgbClr val="FFAC33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D2AD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3">
        <a:dk1>
          <a:srgbClr val="000000"/>
        </a:dk1>
        <a:lt1>
          <a:srgbClr val="FFB84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D8B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4">
        <a:dk1>
          <a:srgbClr val="000000"/>
        </a:dk1>
        <a:lt1>
          <a:srgbClr val="FFC165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DDB8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5">
        <a:dk1>
          <a:srgbClr val="808000"/>
        </a:dk1>
        <a:lt1>
          <a:srgbClr val="FFFFFF"/>
        </a:lt1>
        <a:dk2>
          <a:srgbClr val="00BC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ADA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6">
        <a:dk1>
          <a:srgbClr val="808000"/>
        </a:dk1>
        <a:lt1>
          <a:srgbClr val="FFFFFF"/>
        </a:lt1>
        <a:dk2>
          <a:srgbClr val="007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ABD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498</Words>
  <Application>Microsoft Office PowerPoint</Application>
  <PresentationFormat>Экран (4:3)</PresentationFormat>
  <Paragraphs>42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Century Gothic</vt:lpstr>
      <vt:lpstr>Пастель</vt:lpstr>
      <vt:lpstr>РАЗВИТИЕ ЗРИТЕЛЬНО-ПРОСТРАНСТВЕННОЙ    И ЗРИТЕЛЬНО-МОТОРНОЙ КООРДИНАЦИИ</vt:lpstr>
      <vt:lpstr>                  Развитие зрительного восприятия</vt:lpstr>
      <vt:lpstr>Развитие зрительного гнозиса</vt:lpstr>
      <vt:lpstr>       Развитие прослеживающей функции глаза</vt:lpstr>
      <vt:lpstr>Развитие пространственной ориентировки</vt:lpstr>
      <vt:lpstr>     Развитие временных представлений</vt:lpstr>
      <vt:lpstr>    Развитие конструктивного праксиса</vt:lpstr>
      <vt:lpstr>    Развитие мелкой моторики</vt:lpstr>
      <vt:lpstr>Развитие графо-моторных навыков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Пьянова</dc:creator>
  <cp:lastModifiedBy>user</cp:lastModifiedBy>
  <cp:revision>28</cp:revision>
  <dcterms:created xsi:type="dcterms:W3CDTF">2006-04-01T19:28:30Z</dcterms:created>
  <dcterms:modified xsi:type="dcterms:W3CDTF">2014-08-19T14:13:44Z</dcterms:modified>
</cp:coreProperties>
</file>