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59" r:id="rId3"/>
    <p:sldId id="260" r:id="rId4"/>
    <p:sldId id="268" r:id="rId5"/>
    <p:sldId id="261" r:id="rId6"/>
    <p:sldId id="262" r:id="rId7"/>
    <p:sldId id="269" r:id="rId8"/>
    <p:sldId id="263" r:id="rId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CC"/>
    <a:srgbClr val="FFFF99"/>
    <a:srgbClr val="FF9900"/>
    <a:srgbClr val="336600"/>
    <a:srgbClr val="FFFF00"/>
    <a:srgbClr val="008000"/>
    <a:srgbClr val="FF9966"/>
    <a:srgbClr val="D605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4F-3E24-402D-8DAB-A2D08FE4C6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6BCC-22D9-404F-87DF-0289E755A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4F-3E24-402D-8DAB-A2D08FE4C6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6BCC-22D9-404F-87DF-0289E755A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4F-3E24-402D-8DAB-A2D08FE4C6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6BCC-22D9-404F-87DF-0289E755A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4F-3E24-402D-8DAB-A2D08FE4C6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6BCC-22D9-404F-87DF-0289E755A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4F-3E24-402D-8DAB-A2D08FE4C6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F26BCC-22D9-404F-87DF-0289E755A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4F-3E24-402D-8DAB-A2D08FE4C6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6BCC-22D9-404F-87DF-0289E755A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4F-3E24-402D-8DAB-A2D08FE4C6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6BCC-22D9-404F-87DF-0289E755A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4F-3E24-402D-8DAB-A2D08FE4C6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6BCC-22D9-404F-87DF-0289E755A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4F-3E24-402D-8DAB-A2D08FE4C6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6BCC-22D9-404F-87DF-0289E755A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4F-3E24-402D-8DAB-A2D08FE4C6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6BCC-22D9-404F-87DF-0289E755A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0B4F-3E24-402D-8DAB-A2D08FE4C6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6BCC-22D9-404F-87DF-0289E755A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8A0B4F-3E24-402D-8DAB-A2D08FE4C64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F26BCC-22D9-404F-87DF-0289E755A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 29"/>
          <p:cNvSpPr/>
          <p:nvPr/>
        </p:nvSpPr>
        <p:spPr>
          <a:xfrm>
            <a:off x="1928794" y="2857496"/>
            <a:ext cx="2100262" cy="1158339"/>
          </a:xfrm>
          <a:custGeom>
            <a:avLst/>
            <a:gdLst>
              <a:gd name="connsiteX0" fmla="*/ 0 w 2100262"/>
              <a:gd name="connsiteY0" fmla="*/ 1158339 h 1158339"/>
              <a:gd name="connsiteX1" fmla="*/ 14287 w 2100262"/>
              <a:gd name="connsiteY1" fmla="*/ 1086902 h 1158339"/>
              <a:gd name="connsiteX2" fmla="*/ 42862 w 2100262"/>
              <a:gd name="connsiteY2" fmla="*/ 958314 h 1158339"/>
              <a:gd name="connsiteX3" fmla="*/ 71437 w 2100262"/>
              <a:gd name="connsiteY3" fmla="*/ 915452 h 1158339"/>
              <a:gd name="connsiteX4" fmla="*/ 85725 w 2100262"/>
              <a:gd name="connsiteY4" fmla="*/ 872589 h 1158339"/>
              <a:gd name="connsiteX5" fmla="*/ 157162 w 2100262"/>
              <a:gd name="connsiteY5" fmla="*/ 786864 h 1158339"/>
              <a:gd name="connsiteX6" fmla="*/ 242887 w 2100262"/>
              <a:gd name="connsiteY6" fmla="*/ 729714 h 1158339"/>
              <a:gd name="connsiteX7" fmla="*/ 314325 w 2100262"/>
              <a:gd name="connsiteY7" fmla="*/ 715427 h 1158339"/>
              <a:gd name="connsiteX8" fmla="*/ 357187 w 2100262"/>
              <a:gd name="connsiteY8" fmla="*/ 686852 h 1158339"/>
              <a:gd name="connsiteX9" fmla="*/ 485775 w 2100262"/>
              <a:gd name="connsiteY9" fmla="*/ 658277 h 1158339"/>
              <a:gd name="connsiteX10" fmla="*/ 542925 w 2100262"/>
              <a:gd name="connsiteY10" fmla="*/ 643989 h 1158339"/>
              <a:gd name="connsiteX11" fmla="*/ 628650 w 2100262"/>
              <a:gd name="connsiteY11" fmla="*/ 672564 h 1158339"/>
              <a:gd name="connsiteX12" fmla="*/ 671512 w 2100262"/>
              <a:gd name="connsiteY12" fmla="*/ 686852 h 1158339"/>
              <a:gd name="connsiteX13" fmla="*/ 685800 w 2100262"/>
              <a:gd name="connsiteY13" fmla="*/ 744002 h 1158339"/>
              <a:gd name="connsiteX14" fmla="*/ 685800 w 2100262"/>
              <a:gd name="connsiteY14" fmla="*/ 829727 h 1158339"/>
              <a:gd name="connsiteX15" fmla="*/ 642937 w 2100262"/>
              <a:gd name="connsiteY15" fmla="*/ 858302 h 1158339"/>
              <a:gd name="connsiteX16" fmla="*/ 614362 w 2100262"/>
              <a:gd name="connsiteY16" fmla="*/ 901164 h 1158339"/>
              <a:gd name="connsiteX17" fmla="*/ 500062 w 2100262"/>
              <a:gd name="connsiteY17" fmla="*/ 958314 h 1158339"/>
              <a:gd name="connsiteX18" fmla="*/ 442912 w 2100262"/>
              <a:gd name="connsiteY18" fmla="*/ 986889 h 1158339"/>
              <a:gd name="connsiteX19" fmla="*/ 328612 w 2100262"/>
              <a:gd name="connsiteY19" fmla="*/ 972602 h 1158339"/>
              <a:gd name="connsiteX20" fmla="*/ 271462 w 2100262"/>
              <a:gd name="connsiteY20" fmla="*/ 844014 h 1158339"/>
              <a:gd name="connsiteX21" fmla="*/ 257175 w 2100262"/>
              <a:gd name="connsiteY21" fmla="*/ 801152 h 1158339"/>
              <a:gd name="connsiteX22" fmla="*/ 271462 w 2100262"/>
              <a:gd name="connsiteY22" fmla="*/ 586839 h 1158339"/>
              <a:gd name="connsiteX23" fmla="*/ 328612 w 2100262"/>
              <a:gd name="connsiteY23" fmla="*/ 543977 h 1158339"/>
              <a:gd name="connsiteX24" fmla="*/ 371475 w 2100262"/>
              <a:gd name="connsiteY24" fmla="*/ 515402 h 1158339"/>
              <a:gd name="connsiteX25" fmla="*/ 428625 w 2100262"/>
              <a:gd name="connsiteY25" fmla="*/ 472539 h 1158339"/>
              <a:gd name="connsiteX26" fmla="*/ 514350 w 2100262"/>
              <a:gd name="connsiteY26" fmla="*/ 443964 h 1158339"/>
              <a:gd name="connsiteX27" fmla="*/ 557212 w 2100262"/>
              <a:gd name="connsiteY27" fmla="*/ 429677 h 1158339"/>
              <a:gd name="connsiteX28" fmla="*/ 714375 w 2100262"/>
              <a:gd name="connsiteY28" fmla="*/ 386814 h 1158339"/>
              <a:gd name="connsiteX29" fmla="*/ 785812 w 2100262"/>
              <a:gd name="connsiteY29" fmla="*/ 372527 h 1158339"/>
              <a:gd name="connsiteX30" fmla="*/ 871537 w 2100262"/>
              <a:gd name="connsiteY30" fmla="*/ 358239 h 1158339"/>
              <a:gd name="connsiteX31" fmla="*/ 1143000 w 2100262"/>
              <a:gd name="connsiteY31" fmla="*/ 372527 h 1158339"/>
              <a:gd name="connsiteX32" fmla="*/ 1185862 w 2100262"/>
              <a:gd name="connsiteY32" fmla="*/ 386814 h 1158339"/>
              <a:gd name="connsiteX33" fmla="*/ 1257300 w 2100262"/>
              <a:gd name="connsiteY33" fmla="*/ 415389 h 1158339"/>
              <a:gd name="connsiteX34" fmla="*/ 1285875 w 2100262"/>
              <a:gd name="connsiteY34" fmla="*/ 458252 h 1158339"/>
              <a:gd name="connsiteX35" fmla="*/ 1271587 w 2100262"/>
              <a:gd name="connsiteY35" fmla="*/ 601127 h 1158339"/>
              <a:gd name="connsiteX36" fmla="*/ 1214437 w 2100262"/>
              <a:gd name="connsiteY36" fmla="*/ 629702 h 1158339"/>
              <a:gd name="connsiteX37" fmla="*/ 1114425 w 2100262"/>
              <a:gd name="connsiteY37" fmla="*/ 672564 h 1158339"/>
              <a:gd name="connsiteX38" fmla="*/ 1028700 w 2100262"/>
              <a:gd name="connsiteY38" fmla="*/ 658277 h 1158339"/>
              <a:gd name="connsiteX39" fmla="*/ 985837 w 2100262"/>
              <a:gd name="connsiteY39" fmla="*/ 629702 h 1158339"/>
              <a:gd name="connsiteX40" fmla="*/ 942975 w 2100262"/>
              <a:gd name="connsiteY40" fmla="*/ 615414 h 1158339"/>
              <a:gd name="connsiteX41" fmla="*/ 942975 w 2100262"/>
              <a:gd name="connsiteY41" fmla="*/ 329664 h 1158339"/>
              <a:gd name="connsiteX42" fmla="*/ 985837 w 2100262"/>
              <a:gd name="connsiteY42" fmla="*/ 286802 h 1158339"/>
              <a:gd name="connsiteX43" fmla="*/ 1128712 w 2100262"/>
              <a:gd name="connsiteY43" fmla="*/ 243939 h 1158339"/>
              <a:gd name="connsiteX44" fmla="*/ 1185862 w 2100262"/>
              <a:gd name="connsiteY44" fmla="*/ 215364 h 1158339"/>
              <a:gd name="connsiteX45" fmla="*/ 1443037 w 2100262"/>
              <a:gd name="connsiteY45" fmla="*/ 186789 h 1158339"/>
              <a:gd name="connsiteX46" fmla="*/ 1685925 w 2100262"/>
              <a:gd name="connsiteY46" fmla="*/ 201077 h 1158339"/>
              <a:gd name="connsiteX47" fmla="*/ 1843087 w 2100262"/>
              <a:gd name="connsiteY47" fmla="*/ 258227 h 1158339"/>
              <a:gd name="connsiteX48" fmla="*/ 1885950 w 2100262"/>
              <a:gd name="connsiteY48" fmla="*/ 272514 h 1158339"/>
              <a:gd name="connsiteX49" fmla="*/ 1885950 w 2100262"/>
              <a:gd name="connsiteY49" fmla="*/ 358239 h 1158339"/>
              <a:gd name="connsiteX50" fmla="*/ 1800225 w 2100262"/>
              <a:gd name="connsiteY50" fmla="*/ 386814 h 1158339"/>
              <a:gd name="connsiteX51" fmla="*/ 1743075 w 2100262"/>
              <a:gd name="connsiteY51" fmla="*/ 415389 h 1158339"/>
              <a:gd name="connsiteX52" fmla="*/ 1614487 w 2100262"/>
              <a:gd name="connsiteY52" fmla="*/ 443964 h 1158339"/>
              <a:gd name="connsiteX53" fmla="*/ 1514475 w 2100262"/>
              <a:gd name="connsiteY53" fmla="*/ 429677 h 1158339"/>
              <a:gd name="connsiteX54" fmla="*/ 1471612 w 2100262"/>
              <a:gd name="connsiteY54" fmla="*/ 315377 h 1158339"/>
              <a:gd name="connsiteX55" fmla="*/ 1500187 w 2100262"/>
              <a:gd name="connsiteY55" fmla="*/ 115352 h 1158339"/>
              <a:gd name="connsiteX56" fmla="*/ 1557337 w 2100262"/>
              <a:gd name="connsiteY56" fmla="*/ 101064 h 1158339"/>
              <a:gd name="connsiteX57" fmla="*/ 1643062 w 2100262"/>
              <a:gd name="connsiteY57" fmla="*/ 72489 h 1158339"/>
              <a:gd name="connsiteX58" fmla="*/ 1700212 w 2100262"/>
              <a:gd name="connsiteY58" fmla="*/ 58202 h 1158339"/>
              <a:gd name="connsiteX59" fmla="*/ 1771650 w 2100262"/>
              <a:gd name="connsiteY59" fmla="*/ 43914 h 1158339"/>
              <a:gd name="connsiteX60" fmla="*/ 1814512 w 2100262"/>
              <a:gd name="connsiteY60" fmla="*/ 29627 h 1158339"/>
              <a:gd name="connsiteX61" fmla="*/ 2100262 w 2100262"/>
              <a:gd name="connsiteY61" fmla="*/ 1052 h 115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00262" h="1158339">
                <a:moveTo>
                  <a:pt x="0" y="1158339"/>
                </a:moveTo>
                <a:cubicBezTo>
                  <a:pt x="4762" y="1134527"/>
                  <a:pt x="9943" y="1110794"/>
                  <a:pt x="14287" y="1086902"/>
                </a:cubicBezTo>
                <a:cubicBezTo>
                  <a:pt x="20557" y="1052417"/>
                  <a:pt x="24870" y="994298"/>
                  <a:pt x="42862" y="958314"/>
                </a:cubicBezTo>
                <a:cubicBezTo>
                  <a:pt x="50541" y="942955"/>
                  <a:pt x="63758" y="930810"/>
                  <a:pt x="71437" y="915452"/>
                </a:cubicBezTo>
                <a:cubicBezTo>
                  <a:pt x="78172" y="901981"/>
                  <a:pt x="78990" y="886060"/>
                  <a:pt x="85725" y="872589"/>
                </a:cubicBezTo>
                <a:cubicBezTo>
                  <a:pt x="100733" y="842573"/>
                  <a:pt x="131311" y="806971"/>
                  <a:pt x="157162" y="786864"/>
                </a:cubicBezTo>
                <a:cubicBezTo>
                  <a:pt x="184271" y="765779"/>
                  <a:pt x="209211" y="736449"/>
                  <a:pt x="242887" y="729714"/>
                </a:cubicBezTo>
                <a:lnTo>
                  <a:pt x="314325" y="715427"/>
                </a:lnTo>
                <a:cubicBezTo>
                  <a:pt x="328612" y="705902"/>
                  <a:pt x="341829" y="694531"/>
                  <a:pt x="357187" y="686852"/>
                </a:cubicBezTo>
                <a:cubicBezTo>
                  <a:pt x="394264" y="668313"/>
                  <a:pt x="449187" y="665595"/>
                  <a:pt x="485775" y="658277"/>
                </a:cubicBezTo>
                <a:cubicBezTo>
                  <a:pt x="505030" y="654426"/>
                  <a:pt x="523875" y="648752"/>
                  <a:pt x="542925" y="643989"/>
                </a:cubicBezTo>
                <a:lnTo>
                  <a:pt x="628650" y="672564"/>
                </a:lnTo>
                <a:lnTo>
                  <a:pt x="671512" y="686852"/>
                </a:lnTo>
                <a:cubicBezTo>
                  <a:pt x="676275" y="705902"/>
                  <a:pt x="680405" y="725121"/>
                  <a:pt x="685800" y="744002"/>
                </a:cubicBezTo>
                <a:cubicBezTo>
                  <a:pt x="695826" y="779093"/>
                  <a:pt x="713873" y="794636"/>
                  <a:pt x="685800" y="829727"/>
                </a:cubicBezTo>
                <a:cubicBezTo>
                  <a:pt x="675073" y="843136"/>
                  <a:pt x="657225" y="848777"/>
                  <a:pt x="642937" y="858302"/>
                </a:cubicBezTo>
                <a:cubicBezTo>
                  <a:pt x="633412" y="872589"/>
                  <a:pt x="626504" y="889022"/>
                  <a:pt x="614362" y="901164"/>
                </a:cubicBezTo>
                <a:cubicBezTo>
                  <a:pt x="584000" y="931526"/>
                  <a:pt x="536901" y="941941"/>
                  <a:pt x="500062" y="958314"/>
                </a:cubicBezTo>
                <a:cubicBezTo>
                  <a:pt x="480599" y="966964"/>
                  <a:pt x="461962" y="977364"/>
                  <a:pt x="442912" y="986889"/>
                </a:cubicBezTo>
                <a:cubicBezTo>
                  <a:pt x="404812" y="982127"/>
                  <a:pt x="365656" y="982705"/>
                  <a:pt x="328612" y="972602"/>
                </a:cubicBezTo>
                <a:cubicBezTo>
                  <a:pt x="260031" y="953898"/>
                  <a:pt x="283665" y="905031"/>
                  <a:pt x="271462" y="844014"/>
                </a:cubicBezTo>
                <a:cubicBezTo>
                  <a:pt x="268508" y="829246"/>
                  <a:pt x="261937" y="815439"/>
                  <a:pt x="257175" y="801152"/>
                </a:cubicBezTo>
                <a:cubicBezTo>
                  <a:pt x="261937" y="729714"/>
                  <a:pt x="252300" y="655823"/>
                  <a:pt x="271462" y="586839"/>
                </a:cubicBezTo>
                <a:cubicBezTo>
                  <a:pt x="277835" y="563895"/>
                  <a:pt x="309235" y="557818"/>
                  <a:pt x="328612" y="543977"/>
                </a:cubicBezTo>
                <a:cubicBezTo>
                  <a:pt x="342585" y="533996"/>
                  <a:pt x="357502" y="525383"/>
                  <a:pt x="371475" y="515402"/>
                </a:cubicBezTo>
                <a:cubicBezTo>
                  <a:pt x="390852" y="501561"/>
                  <a:pt x="407326" y="483188"/>
                  <a:pt x="428625" y="472539"/>
                </a:cubicBezTo>
                <a:cubicBezTo>
                  <a:pt x="455566" y="459069"/>
                  <a:pt x="485775" y="453489"/>
                  <a:pt x="514350" y="443964"/>
                </a:cubicBezTo>
                <a:lnTo>
                  <a:pt x="557212" y="429677"/>
                </a:lnTo>
                <a:cubicBezTo>
                  <a:pt x="635327" y="377601"/>
                  <a:pt x="575649" y="408157"/>
                  <a:pt x="714375" y="386814"/>
                </a:cubicBezTo>
                <a:cubicBezTo>
                  <a:pt x="738377" y="383121"/>
                  <a:pt x="761920" y="376871"/>
                  <a:pt x="785812" y="372527"/>
                </a:cubicBezTo>
                <a:cubicBezTo>
                  <a:pt x="814314" y="367345"/>
                  <a:pt x="842962" y="363002"/>
                  <a:pt x="871537" y="358239"/>
                </a:cubicBezTo>
                <a:cubicBezTo>
                  <a:pt x="962025" y="363002"/>
                  <a:pt x="1052759" y="364323"/>
                  <a:pt x="1143000" y="372527"/>
                </a:cubicBezTo>
                <a:cubicBezTo>
                  <a:pt x="1157998" y="373890"/>
                  <a:pt x="1171761" y="381526"/>
                  <a:pt x="1185862" y="386814"/>
                </a:cubicBezTo>
                <a:cubicBezTo>
                  <a:pt x="1209876" y="395819"/>
                  <a:pt x="1233487" y="405864"/>
                  <a:pt x="1257300" y="415389"/>
                </a:cubicBezTo>
                <a:cubicBezTo>
                  <a:pt x="1266825" y="429677"/>
                  <a:pt x="1284558" y="441131"/>
                  <a:pt x="1285875" y="458252"/>
                </a:cubicBezTo>
                <a:cubicBezTo>
                  <a:pt x="1289546" y="505974"/>
                  <a:pt x="1289996" y="556946"/>
                  <a:pt x="1271587" y="601127"/>
                </a:cubicBezTo>
                <a:cubicBezTo>
                  <a:pt x="1263395" y="620787"/>
                  <a:pt x="1232929" y="619135"/>
                  <a:pt x="1214437" y="629702"/>
                </a:cubicBezTo>
                <a:cubicBezTo>
                  <a:pt x="1137696" y="673554"/>
                  <a:pt x="1208293" y="649098"/>
                  <a:pt x="1114425" y="672564"/>
                </a:cubicBezTo>
                <a:cubicBezTo>
                  <a:pt x="1085850" y="667802"/>
                  <a:pt x="1056183" y="667438"/>
                  <a:pt x="1028700" y="658277"/>
                </a:cubicBezTo>
                <a:cubicBezTo>
                  <a:pt x="1012410" y="652847"/>
                  <a:pt x="1001196" y="637381"/>
                  <a:pt x="985837" y="629702"/>
                </a:cubicBezTo>
                <a:cubicBezTo>
                  <a:pt x="972367" y="622967"/>
                  <a:pt x="957262" y="620177"/>
                  <a:pt x="942975" y="615414"/>
                </a:cubicBezTo>
                <a:cubicBezTo>
                  <a:pt x="907265" y="508289"/>
                  <a:pt x="905045" y="519316"/>
                  <a:pt x="942975" y="329664"/>
                </a:cubicBezTo>
                <a:cubicBezTo>
                  <a:pt x="946938" y="309851"/>
                  <a:pt x="968174" y="296615"/>
                  <a:pt x="985837" y="286802"/>
                </a:cubicBezTo>
                <a:cubicBezTo>
                  <a:pt x="1053474" y="249226"/>
                  <a:pt x="1066277" y="267352"/>
                  <a:pt x="1128712" y="243939"/>
                </a:cubicBezTo>
                <a:cubicBezTo>
                  <a:pt x="1148654" y="236461"/>
                  <a:pt x="1164907" y="219174"/>
                  <a:pt x="1185862" y="215364"/>
                </a:cubicBezTo>
                <a:cubicBezTo>
                  <a:pt x="1270723" y="199935"/>
                  <a:pt x="1443037" y="186789"/>
                  <a:pt x="1443037" y="186789"/>
                </a:cubicBezTo>
                <a:cubicBezTo>
                  <a:pt x="1524000" y="191552"/>
                  <a:pt x="1605449" y="191017"/>
                  <a:pt x="1685925" y="201077"/>
                </a:cubicBezTo>
                <a:cubicBezTo>
                  <a:pt x="1776397" y="212386"/>
                  <a:pt x="1773366" y="228347"/>
                  <a:pt x="1843087" y="258227"/>
                </a:cubicBezTo>
                <a:cubicBezTo>
                  <a:pt x="1856930" y="264160"/>
                  <a:pt x="1871662" y="267752"/>
                  <a:pt x="1885950" y="272514"/>
                </a:cubicBezTo>
                <a:cubicBezTo>
                  <a:pt x="1893276" y="294494"/>
                  <a:pt x="1916722" y="336259"/>
                  <a:pt x="1885950" y="358239"/>
                </a:cubicBezTo>
                <a:cubicBezTo>
                  <a:pt x="1861440" y="375746"/>
                  <a:pt x="1827166" y="373344"/>
                  <a:pt x="1800225" y="386814"/>
                </a:cubicBezTo>
                <a:cubicBezTo>
                  <a:pt x="1781175" y="396339"/>
                  <a:pt x="1763017" y="407911"/>
                  <a:pt x="1743075" y="415389"/>
                </a:cubicBezTo>
                <a:cubicBezTo>
                  <a:pt x="1720009" y="424039"/>
                  <a:pt x="1633893" y="440083"/>
                  <a:pt x="1614487" y="443964"/>
                </a:cubicBezTo>
                <a:cubicBezTo>
                  <a:pt x="1581150" y="439202"/>
                  <a:pt x="1543913" y="446031"/>
                  <a:pt x="1514475" y="429677"/>
                </a:cubicBezTo>
                <a:cubicBezTo>
                  <a:pt x="1492785" y="417627"/>
                  <a:pt x="1476622" y="335417"/>
                  <a:pt x="1471612" y="315377"/>
                </a:cubicBezTo>
                <a:cubicBezTo>
                  <a:pt x="1481137" y="248702"/>
                  <a:pt x="1475173" y="177887"/>
                  <a:pt x="1500187" y="115352"/>
                </a:cubicBezTo>
                <a:cubicBezTo>
                  <a:pt x="1507480" y="97120"/>
                  <a:pt x="1538529" y="106707"/>
                  <a:pt x="1557337" y="101064"/>
                </a:cubicBezTo>
                <a:cubicBezTo>
                  <a:pt x="1586187" y="92409"/>
                  <a:pt x="1613841" y="79794"/>
                  <a:pt x="1643062" y="72489"/>
                </a:cubicBezTo>
                <a:cubicBezTo>
                  <a:pt x="1662112" y="67727"/>
                  <a:pt x="1681043" y="62462"/>
                  <a:pt x="1700212" y="58202"/>
                </a:cubicBezTo>
                <a:cubicBezTo>
                  <a:pt x="1723918" y="52934"/>
                  <a:pt x="1748091" y="49804"/>
                  <a:pt x="1771650" y="43914"/>
                </a:cubicBezTo>
                <a:cubicBezTo>
                  <a:pt x="1786260" y="40261"/>
                  <a:pt x="1799603" y="31757"/>
                  <a:pt x="1814512" y="29627"/>
                </a:cubicBezTo>
                <a:cubicBezTo>
                  <a:pt x="2021902" y="0"/>
                  <a:pt x="1991978" y="1052"/>
                  <a:pt x="2100262" y="1052"/>
                </a:cubicBezTo>
              </a:path>
            </a:pathLst>
          </a:cu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14480" y="3643314"/>
            <a:ext cx="357190" cy="64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лнце 1"/>
          <p:cNvSpPr/>
          <p:nvPr/>
        </p:nvSpPr>
        <p:spPr>
          <a:xfrm>
            <a:off x="7358082" y="214290"/>
            <a:ext cx="1584000" cy="1440000"/>
          </a:xfrm>
          <a:prstGeom prst="sun">
            <a:avLst/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5000628" y="1357298"/>
            <a:ext cx="2628912" cy="1200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571472" y="214290"/>
            <a:ext cx="2200284" cy="1200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 rot="13825921">
            <a:off x="505612" y="2403810"/>
            <a:ext cx="1116000" cy="540000"/>
          </a:xfrm>
          <a:prstGeom prst="hear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 rot="3496673">
            <a:off x="958385" y="2054319"/>
            <a:ext cx="1080000" cy="504000"/>
          </a:xfrm>
          <a:prstGeom prst="heart">
            <a:avLst/>
          </a:prstGeom>
          <a:solidFill>
            <a:srgbClr val="FF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2890285">
            <a:off x="966659" y="2445409"/>
            <a:ext cx="684000" cy="144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00100" y="2214554"/>
            <a:ext cx="180000" cy="18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4348" y="242886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57290" y="192880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285749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43042" y="242886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4572008"/>
            <a:ext cx="2160000" cy="1764000"/>
          </a:xfrm>
          <a:prstGeom prst="rect">
            <a:avLst/>
          </a:prstGeom>
          <a:solidFill>
            <a:srgbClr val="FF996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14282" y="3643314"/>
            <a:ext cx="2428892" cy="9144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28662" y="4857760"/>
            <a:ext cx="1000132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972322" y="5314166"/>
            <a:ext cx="91440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69435" y="6020164"/>
            <a:ext cx="2707825" cy="396000"/>
          </a:xfrm>
          <a:custGeom>
            <a:avLst/>
            <a:gdLst>
              <a:gd name="connsiteX0" fmla="*/ 87728 w 2707825"/>
              <a:gd name="connsiteY0" fmla="*/ 309199 h 328177"/>
              <a:gd name="connsiteX1" fmla="*/ 73440 w 2707825"/>
              <a:gd name="connsiteY1" fmla="*/ 80599 h 328177"/>
              <a:gd name="connsiteX2" fmla="*/ 59153 w 2707825"/>
              <a:gd name="connsiteY2" fmla="*/ 37736 h 328177"/>
              <a:gd name="connsiteX3" fmla="*/ 16290 w 2707825"/>
              <a:gd name="connsiteY3" fmla="*/ 9161 h 328177"/>
              <a:gd name="connsiteX4" fmla="*/ 102015 w 2707825"/>
              <a:gd name="connsiteY4" fmla="*/ 23449 h 328177"/>
              <a:gd name="connsiteX5" fmla="*/ 159165 w 2707825"/>
              <a:gd name="connsiteY5" fmla="*/ 52024 h 328177"/>
              <a:gd name="connsiteX6" fmla="*/ 259178 w 2707825"/>
              <a:gd name="connsiteY6" fmla="*/ 80599 h 328177"/>
              <a:gd name="connsiteX7" fmla="*/ 273465 w 2707825"/>
              <a:gd name="connsiteY7" fmla="*/ 123461 h 328177"/>
              <a:gd name="connsiteX8" fmla="*/ 287753 w 2707825"/>
              <a:gd name="connsiteY8" fmla="*/ 180611 h 328177"/>
              <a:gd name="connsiteX9" fmla="*/ 316328 w 2707825"/>
              <a:gd name="connsiteY9" fmla="*/ 137749 h 328177"/>
              <a:gd name="connsiteX10" fmla="*/ 359190 w 2707825"/>
              <a:gd name="connsiteY10" fmla="*/ 109174 h 328177"/>
              <a:gd name="connsiteX11" fmla="*/ 402053 w 2707825"/>
              <a:gd name="connsiteY11" fmla="*/ 66311 h 328177"/>
              <a:gd name="connsiteX12" fmla="*/ 459203 w 2707825"/>
              <a:gd name="connsiteY12" fmla="*/ 52024 h 328177"/>
              <a:gd name="connsiteX13" fmla="*/ 502065 w 2707825"/>
              <a:gd name="connsiteY13" fmla="*/ 37736 h 328177"/>
              <a:gd name="connsiteX14" fmla="*/ 559215 w 2707825"/>
              <a:gd name="connsiteY14" fmla="*/ 180611 h 328177"/>
              <a:gd name="connsiteX15" fmla="*/ 602078 w 2707825"/>
              <a:gd name="connsiteY15" fmla="*/ 166324 h 328177"/>
              <a:gd name="connsiteX16" fmla="*/ 659228 w 2707825"/>
              <a:gd name="connsiteY16" fmla="*/ 123461 h 328177"/>
              <a:gd name="connsiteX17" fmla="*/ 773528 w 2707825"/>
              <a:gd name="connsiteY17" fmla="*/ 94886 h 328177"/>
              <a:gd name="connsiteX18" fmla="*/ 873540 w 2707825"/>
              <a:gd name="connsiteY18" fmla="*/ 52024 h 328177"/>
              <a:gd name="connsiteX19" fmla="*/ 902115 w 2707825"/>
              <a:gd name="connsiteY19" fmla="*/ 94886 h 328177"/>
              <a:gd name="connsiteX20" fmla="*/ 887828 w 2707825"/>
              <a:gd name="connsiteY20" fmla="*/ 152036 h 328177"/>
              <a:gd name="connsiteX21" fmla="*/ 973553 w 2707825"/>
              <a:gd name="connsiteY21" fmla="*/ 137749 h 328177"/>
              <a:gd name="connsiteX22" fmla="*/ 1073565 w 2707825"/>
              <a:gd name="connsiteY22" fmla="*/ 109174 h 328177"/>
              <a:gd name="connsiteX23" fmla="*/ 1130715 w 2707825"/>
              <a:gd name="connsiteY23" fmla="*/ 94886 h 328177"/>
              <a:gd name="connsiteX24" fmla="*/ 1145003 w 2707825"/>
              <a:gd name="connsiteY24" fmla="*/ 137749 h 328177"/>
              <a:gd name="connsiteX25" fmla="*/ 1159290 w 2707825"/>
              <a:gd name="connsiteY25" fmla="*/ 209186 h 328177"/>
              <a:gd name="connsiteX26" fmla="*/ 1202153 w 2707825"/>
              <a:gd name="connsiteY26" fmla="*/ 180611 h 328177"/>
              <a:gd name="connsiteX27" fmla="*/ 1316453 w 2707825"/>
              <a:gd name="connsiteY27" fmla="*/ 109174 h 328177"/>
              <a:gd name="connsiteX28" fmla="*/ 1459328 w 2707825"/>
              <a:gd name="connsiteY28" fmla="*/ 152036 h 328177"/>
              <a:gd name="connsiteX29" fmla="*/ 1516478 w 2707825"/>
              <a:gd name="connsiteY29" fmla="*/ 109174 h 328177"/>
              <a:gd name="connsiteX30" fmla="*/ 1602203 w 2707825"/>
              <a:gd name="connsiteY30" fmla="*/ 209186 h 328177"/>
              <a:gd name="connsiteX31" fmla="*/ 1645065 w 2707825"/>
              <a:gd name="connsiteY31" fmla="*/ 194899 h 328177"/>
              <a:gd name="connsiteX32" fmla="*/ 1716503 w 2707825"/>
              <a:gd name="connsiteY32" fmla="*/ 166324 h 328177"/>
              <a:gd name="connsiteX33" fmla="*/ 1759365 w 2707825"/>
              <a:gd name="connsiteY33" fmla="*/ 137749 h 328177"/>
              <a:gd name="connsiteX34" fmla="*/ 1816515 w 2707825"/>
              <a:gd name="connsiteY34" fmla="*/ 123461 h 328177"/>
              <a:gd name="connsiteX35" fmla="*/ 1859378 w 2707825"/>
              <a:gd name="connsiteY35" fmla="*/ 109174 h 328177"/>
              <a:gd name="connsiteX36" fmla="*/ 1873665 w 2707825"/>
              <a:gd name="connsiteY36" fmla="*/ 180611 h 328177"/>
              <a:gd name="connsiteX37" fmla="*/ 1916528 w 2707825"/>
              <a:gd name="connsiteY37" fmla="*/ 152036 h 328177"/>
              <a:gd name="connsiteX38" fmla="*/ 2016540 w 2707825"/>
              <a:gd name="connsiteY38" fmla="*/ 94886 h 328177"/>
              <a:gd name="connsiteX39" fmla="*/ 1987965 w 2707825"/>
              <a:gd name="connsiteY39" fmla="*/ 180611 h 328177"/>
              <a:gd name="connsiteX40" fmla="*/ 1945103 w 2707825"/>
              <a:gd name="connsiteY40" fmla="*/ 209186 h 328177"/>
              <a:gd name="connsiteX41" fmla="*/ 1987965 w 2707825"/>
              <a:gd name="connsiteY41" fmla="*/ 166324 h 328177"/>
              <a:gd name="connsiteX42" fmla="*/ 2087978 w 2707825"/>
              <a:gd name="connsiteY42" fmla="*/ 137749 h 328177"/>
              <a:gd name="connsiteX43" fmla="*/ 2230853 w 2707825"/>
              <a:gd name="connsiteY43" fmla="*/ 109174 h 328177"/>
              <a:gd name="connsiteX44" fmla="*/ 2316578 w 2707825"/>
              <a:gd name="connsiteY44" fmla="*/ 80599 h 328177"/>
              <a:gd name="connsiteX45" fmla="*/ 2359440 w 2707825"/>
              <a:gd name="connsiteY45" fmla="*/ 94886 h 328177"/>
              <a:gd name="connsiteX46" fmla="*/ 2373728 w 2707825"/>
              <a:gd name="connsiteY46" fmla="*/ 123461 h 328177"/>
              <a:gd name="connsiteX47" fmla="*/ 2688053 w 2707825"/>
              <a:gd name="connsiteY47" fmla="*/ 137749 h 328177"/>
              <a:gd name="connsiteX48" fmla="*/ 2645190 w 2707825"/>
              <a:gd name="connsiteY48" fmla="*/ 180611 h 328177"/>
              <a:gd name="connsiteX49" fmla="*/ 2602328 w 2707825"/>
              <a:gd name="connsiteY49" fmla="*/ 194899 h 328177"/>
              <a:gd name="connsiteX50" fmla="*/ 2502315 w 2707825"/>
              <a:gd name="connsiteY50" fmla="*/ 237761 h 328177"/>
              <a:gd name="connsiteX51" fmla="*/ 2459453 w 2707825"/>
              <a:gd name="connsiteY51" fmla="*/ 266336 h 328177"/>
              <a:gd name="connsiteX52" fmla="*/ 2445165 w 2707825"/>
              <a:gd name="connsiteY52" fmla="*/ 309199 h 328177"/>
              <a:gd name="connsiteX53" fmla="*/ 2430878 w 2707825"/>
              <a:gd name="connsiteY53" fmla="*/ 323486 h 32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07825" h="328177">
                <a:moveTo>
                  <a:pt x="87728" y="309199"/>
                </a:moveTo>
                <a:cubicBezTo>
                  <a:pt x="82965" y="232999"/>
                  <a:pt x="81433" y="156528"/>
                  <a:pt x="73440" y="80599"/>
                </a:cubicBezTo>
                <a:cubicBezTo>
                  <a:pt x="71863" y="65621"/>
                  <a:pt x="68561" y="49496"/>
                  <a:pt x="59153" y="37736"/>
                </a:cubicBezTo>
                <a:cubicBezTo>
                  <a:pt x="48426" y="24327"/>
                  <a:pt x="0" y="14591"/>
                  <a:pt x="16290" y="9161"/>
                </a:cubicBezTo>
                <a:cubicBezTo>
                  <a:pt x="43773" y="0"/>
                  <a:pt x="73440" y="18686"/>
                  <a:pt x="102015" y="23449"/>
                </a:cubicBezTo>
                <a:cubicBezTo>
                  <a:pt x="121065" y="32974"/>
                  <a:pt x="139588" y="43634"/>
                  <a:pt x="159165" y="52024"/>
                </a:cubicBezTo>
                <a:cubicBezTo>
                  <a:pt x="187855" y="64320"/>
                  <a:pt x="230185" y="73350"/>
                  <a:pt x="259178" y="80599"/>
                </a:cubicBezTo>
                <a:cubicBezTo>
                  <a:pt x="263940" y="94886"/>
                  <a:pt x="269328" y="108980"/>
                  <a:pt x="273465" y="123461"/>
                </a:cubicBezTo>
                <a:cubicBezTo>
                  <a:pt x="278860" y="142342"/>
                  <a:pt x="269124" y="174401"/>
                  <a:pt x="287753" y="180611"/>
                </a:cubicBezTo>
                <a:cubicBezTo>
                  <a:pt x="304043" y="186041"/>
                  <a:pt x="304186" y="149891"/>
                  <a:pt x="316328" y="137749"/>
                </a:cubicBezTo>
                <a:cubicBezTo>
                  <a:pt x="328470" y="125607"/>
                  <a:pt x="345999" y="120167"/>
                  <a:pt x="359190" y="109174"/>
                </a:cubicBezTo>
                <a:cubicBezTo>
                  <a:pt x="374712" y="96239"/>
                  <a:pt x="384509" y="76336"/>
                  <a:pt x="402053" y="66311"/>
                </a:cubicBezTo>
                <a:cubicBezTo>
                  <a:pt x="419102" y="56569"/>
                  <a:pt x="440322" y="57419"/>
                  <a:pt x="459203" y="52024"/>
                </a:cubicBezTo>
                <a:cubicBezTo>
                  <a:pt x="473684" y="47887"/>
                  <a:pt x="487778" y="42499"/>
                  <a:pt x="502065" y="37736"/>
                </a:cubicBezTo>
                <a:cubicBezTo>
                  <a:pt x="524407" y="328177"/>
                  <a:pt x="470329" y="239868"/>
                  <a:pt x="559215" y="180611"/>
                </a:cubicBezTo>
                <a:cubicBezTo>
                  <a:pt x="571746" y="172257"/>
                  <a:pt x="587790" y="171086"/>
                  <a:pt x="602078" y="166324"/>
                </a:cubicBezTo>
                <a:cubicBezTo>
                  <a:pt x="621128" y="152036"/>
                  <a:pt x="637247" y="132620"/>
                  <a:pt x="659228" y="123461"/>
                </a:cubicBezTo>
                <a:cubicBezTo>
                  <a:pt x="695480" y="108356"/>
                  <a:pt x="773528" y="94886"/>
                  <a:pt x="773528" y="94886"/>
                </a:cubicBezTo>
                <a:cubicBezTo>
                  <a:pt x="795079" y="80519"/>
                  <a:pt x="842785" y="41772"/>
                  <a:pt x="873540" y="52024"/>
                </a:cubicBezTo>
                <a:cubicBezTo>
                  <a:pt x="889830" y="57454"/>
                  <a:pt x="892590" y="80599"/>
                  <a:pt x="902115" y="94886"/>
                </a:cubicBezTo>
                <a:cubicBezTo>
                  <a:pt x="897353" y="113936"/>
                  <a:pt x="870990" y="141933"/>
                  <a:pt x="887828" y="152036"/>
                </a:cubicBezTo>
                <a:cubicBezTo>
                  <a:pt x="912669" y="166941"/>
                  <a:pt x="945146" y="143430"/>
                  <a:pt x="973553" y="137749"/>
                </a:cubicBezTo>
                <a:cubicBezTo>
                  <a:pt x="1047979" y="122864"/>
                  <a:pt x="1010030" y="127327"/>
                  <a:pt x="1073565" y="109174"/>
                </a:cubicBezTo>
                <a:cubicBezTo>
                  <a:pt x="1092446" y="103779"/>
                  <a:pt x="1111665" y="99649"/>
                  <a:pt x="1130715" y="94886"/>
                </a:cubicBezTo>
                <a:cubicBezTo>
                  <a:pt x="1135478" y="109174"/>
                  <a:pt x="1141350" y="123138"/>
                  <a:pt x="1145003" y="137749"/>
                </a:cubicBezTo>
                <a:cubicBezTo>
                  <a:pt x="1150893" y="161308"/>
                  <a:pt x="1139863" y="194616"/>
                  <a:pt x="1159290" y="209186"/>
                </a:cubicBezTo>
                <a:cubicBezTo>
                  <a:pt x="1173027" y="219489"/>
                  <a:pt x="1188180" y="190592"/>
                  <a:pt x="1202153" y="180611"/>
                </a:cubicBezTo>
                <a:cubicBezTo>
                  <a:pt x="1288707" y="118787"/>
                  <a:pt x="1226945" y="153928"/>
                  <a:pt x="1316453" y="109174"/>
                </a:cubicBezTo>
                <a:cubicBezTo>
                  <a:pt x="1385364" y="212541"/>
                  <a:pt x="1348430" y="218575"/>
                  <a:pt x="1459328" y="152036"/>
                </a:cubicBezTo>
                <a:cubicBezTo>
                  <a:pt x="1479747" y="139785"/>
                  <a:pt x="1497428" y="123461"/>
                  <a:pt x="1516478" y="109174"/>
                </a:cubicBezTo>
                <a:cubicBezTo>
                  <a:pt x="1536442" y="139120"/>
                  <a:pt x="1569867" y="195328"/>
                  <a:pt x="1602203" y="209186"/>
                </a:cubicBezTo>
                <a:cubicBezTo>
                  <a:pt x="1616045" y="215119"/>
                  <a:pt x="1630964" y="200187"/>
                  <a:pt x="1645065" y="194899"/>
                </a:cubicBezTo>
                <a:cubicBezTo>
                  <a:pt x="1669079" y="185894"/>
                  <a:pt x="1693564" y="177794"/>
                  <a:pt x="1716503" y="166324"/>
                </a:cubicBezTo>
                <a:cubicBezTo>
                  <a:pt x="1731861" y="158645"/>
                  <a:pt x="1743582" y="144513"/>
                  <a:pt x="1759365" y="137749"/>
                </a:cubicBezTo>
                <a:cubicBezTo>
                  <a:pt x="1777414" y="130014"/>
                  <a:pt x="1797634" y="128855"/>
                  <a:pt x="1816515" y="123461"/>
                </a:cubicBezTo>
                <a:cubicBezTo>
                  <a:pt x="1830996" y="119324"/>
                  <a:pt x="1845090" y="113936"/>
                  <a:pt x="1859378" y="109174"/>
                </a:cubicBezTo>
                <a:cubicBezTo>
                  <a:pt x="1864140" y="132986"/>
                  <a:pt x="1854238" y="166041"/>
                  <a:pt x="1873665" y="180611"/>
                </a:cubicBezTo>
                <a:cubicBezTo>
                  <a:pt x="1887402" y="190914"/>
                  <a:pt x="1901619" y="160555"/>
                  <a:pt x="1916528" y="152036"/>
                </a:cubicBezTo>
                <a:cubicBezTo>
                  <a:pt x="2043410" y="79533"/>
                  <a:pt x="1912120" y="164500"/>
                  <a:pt x="2016540" y="94886"/>
                </a:cubicBezTo>
                <a:cubicBezTo>
                  <a:pt x="2007015" y="123461"/>
                  <a:pt x="2003929" y="155069"/>
                  <a:pt x="1987965" y="180611"/>
                </a:cubicBezTo>
                <a:cubicBezTo>
                  <a:pt x="1978864" y="195172"/>
                  <a:pt x="1945103" y="226357"/>
                  <a:pt x="1945103" y="209186"/>
                </a:cubicBezTo>
                <a:cubicBezTo>
                  <a:pt x="1945103" y="188981"/>
                  <a:pt x="1969893" y="175360"/>
                  <a:pt x="1987965" y="166324"/>
                </a:cubicBezTo>
                <a:cubicBezTo>
                  <a:pt x="2018976" y="150818"/>
                  <a:pt x="2054528" y="146872"/>
                  <a:pt x="2087978" y="137749"/>
                </a:cubicBezTo>
                <a:cubicBezTo>
                  <a:pt x="2154970" y="119478"/>
                  <a:pt x="2152701" y="122199"/>
                  <a:pt x="2230853" y="109174"/>
                </a:cubicBezTo>
                <a:cubicBezTo>
                  <a:pt x="2259428" y="99649"/>
                  <a:pt x="2286642" y="83925"/>
                  <a:pt x="2316578" y="80599"/>
                </a:cubicBezTo>
                <a:cubicBezTo>
                  <a:pt x="2331546" y="78936"/>
                  <a:pt x="2355788" y="80275"/>
                  <a:pt x="2359440" y="94886"/>
                </a:cubicBezTo>
                <a:cubicBezTo>
                  <a:pt x="2369382" y="134656"/>
                  <a:pt x="2273466" y="156883"/>
                  <a:pt x="2373728" y="123461"/>
                </a:cubicBezTo>
                <a:cubicBezTo>
                  <a:pt x="2478503" y="128224"/>
                  <a:pt x="2585420" y="116142"/>
                  <a:pt x="2688053" y="137749"/>
                </a:cubicBezTo>
                <a:cubicBezTo>
                  <a:pt x="2707825" y="141912"/>
                  <a:pt x="2662002" y="169403"/>
                  <a:pt x="2645190" y="180611"/>
                </a:cubicBezTo>
                <a:cubicBezTo>
                  <a:pt x="2632659" y="188965"/>
                  <a:pt x="2615798" y="188164"/>
                  <a:pt x="2602328" y="194899"/>
                </a:cubicBezTo>
                <a:cubicBezTo>
                  <a:pt x="2503665" y="244231"/>
                  <a:pt x="2621250" y="208028"/>
                  <a:pt x="2502315" y="237761"/>
                </a:cubicBezTo>
                <a:cubicBezTo>
                  <a:pt x="2488028" y="247286"/>
                  <a:pt x="2470180" y="252927"/>
                  <a:pt x="2459453" y="266336"/>
                </a:cubicBezTo>
                <a:cubicBezTo>
                  <a:pt x="2450045" y="278096"/>
                  <a:pt x="2451900" y="295728"/>
                  <a:pt x="2445165" y="309199"/>
                </a:cubicBezTo>
                <a:cubicBezTo>
                  <a:pt x="2442153" y="315223"/>
                  <a:pt x="2435640" y="318724"/>
                  <a:pt x="2430878" y="323486"/>
                </a:cubicBezTo>
              </a:path>
            </a:pathLst>
          </a:cu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5000628" y="4429132"/>
            <a:ext cx="2786082" cy="1500198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5429256" y="3643314"/>
            <a:ext cx="1928826" cy="1285884"/>
          </a:xfrm>
          <a:prstGeom prst="triangle">
            <a:avLst/>
          </a:prstGeom>
          <a:solidFill>
            <a:srgbClr val="0066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5857884" y="3000372"/>
            <a:ext cx="1060704" cy="928694"/>
          </a:xfrm>
          <a:prstGeom prst="triangle">
            <a:avLst/>
          </a:prstGeom>
          <a:solidFill>
            <a:srgbClr val="0066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786710" y="5715016"/>
            <a:ext cx="50006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Хорда 52"/>
          <p:cNvSpPr/>
          <p:nvPr/>
        </p:nvSpPr>
        <p:spPr>
          <a:xfrm rot="6772014">
            <a:off x="7571253" y="5428121"/>
            <a:ext cx="914400" cy="914400"/>
          </a:xfrm>
          <a:prstGeom prst="chor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7500958" y="6286520"/>
            <a:ext cx="971675" cy="160046"/>
          </a:xfrm>
          <a:custGeom>
            <a:avLst/>
            <a:gdLst>
              <a:gd name="connsiteX0" fmla="*/ 100137 w 971675"/>
              <a:gd name="connsiteY0" fmla="*/ 117184 h 160046"/>
              <a:gd name="connsiteX1" fmla="*/ 85850 w 971675"/>
              <a:gd name="connsiteY1" fmla="*/ 74321 h 160046"/>
              <a:gd name="connsiteX2" fmla="*/ 100137 w 971675"/>
              <a:gd name="connsiteY2" fmla="*/ 31459 h 160046"/>
              <a:gd name="connsiteX3" fmla="*/ 228725 w 971675"/>
              <a:gd name="connsiteY3" fmla="*/ 45746 h 160046"/>
              <a:gd name="connsiteX4" fmla="*/ 271587 w 971675"/>
              <a:gd name="connsiteY4" fmla="*/ 60034 h 160046"/>
              <a:gd name="connsiteX5" fmla="*/ 314450 w 971675"/>
              <a:gd name="connsiteY5" fmla="*/ 31459 h 160046"/>
              <a:gd name="connsiteX6" fmla="*/ 457325 w 971675"/>
              <a:gd name="connsiteY6" fmla="*/ 2884 h 160046"/>
              <a:gd name="connsiteX7" fmla="*/ 528762 w 971675"/>
              <a:gd name="connsiteY7" fmla="*/ 17171 h 160046"/>
              <a:gd name="connsiteX8" fmla="*/ 514475 w 971675"/>
              <a:gd name="connsiteY8" fmla="*/ 60034 h 160046"/>
              <a:gd name="connsiteX9" fmla="*/ 614487 w 971675"/>
              <a:gd name="connsiteY9" fmla="*/ 45746 h 160046"/>
              <a:gd name="connsiteX10" fmla="*/ 914525 w 971675"/>
              <a:gd name="connsiteY10" fmla="*/ 17171 h 160046"/>
              <a:gd name="connsiteX11" fmla="*/ 971675 w 971675"/>
              <a:gd name="connsiteY11" fmla="*/ 2884 h 160046"/>
              <a:gd name="connsiteX12" fmla="*/ 828800 w 971675"/>
              <a:gd name="connsiteY12" fmla="*/ 60034 h 160046"/>
              <a:gd name="connsiteX13" fmla="*/ 743075 w 971675"/>
              <a:gd name="connsiteY13" fmla="*/ 88609 h 160046"/>
              <a:gd name="connsiteX14" fmla="*/ 700212 w 971675"/>
              <a:gd name="connsiteY14" fmla="*/ 117184 h 160046"/>
              <a:gd name="connsiteX15" fmla="*/ 628775 w 971675"/>
              <a:gd name="connsiteY15" fmla="*/ 160046 h 1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1675" h="160046">
                <a:moveTo>
                  <a:pt x="100137" y="117184"/>
                </a:moveTo>
                <a:cubicBezTo>
                  <a:pt x="95375" y="102896"/>
                  <a:pt x="95258" y="86081"/>
                  <a:pt x="85850" y="74321"/>
                </a:cubicBezTo>
                <a:cubicBezTo>
                  <a:pt x="49672" y="29098"/>
                  <a:pt x="0" y="56492"/>
                  <a:pt x="100137" y="31459"/>
                </a:cubicBezTo>
                <a:cubicBezTo>
                  <a:pt x="143000" y="36221"/>
                  <a:pt x="186185" y="38656"/>
                  <a:pt x="228725" y="45746"/>
                </a:cubicBezTo>
                <a:cubicBezTo>
                  <a:pt x="243580" y="48222"/>
                  <a:pt x="256732" y="62510"/>
                  <a:pt x="271587" y="60034"/>
                </a:cubicBezTo>
                <a:cubicBezTo>
                  <a:pt x="288525" y="57211"/>
                  <a:pt x="299091" y="39138"/>
                  <a:pt x="314450" y="31459"/>
                </a:cubicBezTo>
                <a:cubicBezTo>
                  <a:pt x="354352" y="11508"/>
                  <a:pt x="420461" y="8150"/>
                  <a:pt x="457325" y="2884"/>
                </a:cubicBezTo>
                <a:cubicBezTo>
                  <a:pt x="481137" y="7646"/>
                  <a:pt x="511591" y="0"/>
                  <a:pt x="528762" y="17171"/>
                </a:cubicBezTo>
                <a:cubicBezTo>
                  <a:pt x="539411" y="27820"/>
                  <a:pt x="500187" y="55271"/>
                  <a:pt x="514475" y="60034"/>
                </a:cubicBezTo>
                <a:cubicBezTo>
                  <a:pt x="546423" y="70683"/>
                  <a:pt x="580978" y="49097"/>
                  <a:pt x="614487" y="45746"/>
                </a:cubicBezTo>
                <a:cubicBezTo>
                  <a:pt x="738274" y="33367"/>
                  <a:pt x="800589" y="36160"/>
                  <a:pt x="914525" y="17171"/>
                </a:cubicBezTo>
                <a:cubicBezTo>
                  <a:pt x="933894" y="13943"/>
                  <a:pt x="952625" y="7646"/>
                  <a:pt x="971675" y="2884"/>
                </a:cubicBezTo>
                <a:cubicBezTo>
                  <a:pt x="887587" y="44928"/>
                  <a:pt x="934727" y="24725"/>
                  <a:pt x="828800" y="60034"/>
                </a:cubicBezTo>
                <a:cubicBezTo>
                  <a:pt x="828795" y="60036"/>
                  <a:pt x="743080" y="88605"/>
                  <a:pt x="743075" y="88609"/>
                </a:cubicBezTo>
                <a:cubicBezTo>
                  <a:pt x="728787" y="98134"/>
                  <a:pt x="715121" y="108665"/>
                  <a:pt x="700212" y="117184"/>
                </a:cubicBezTo>
                <a:cubicBezTo>
                  <a:pt x="626510" y="159299"/>
                  <a:pt x="661452" y="127369"/>
                  <a:pt x="628775" y="160046"/>
                </a:cubicBezTo>
              </a:path>
            </a:pathLst>
          </a:cu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0" y="357166"/>
            <a:ext cx="7385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«Картинки  помогают  говорить»</a:t>
            </a:r>
            <a:endParaRPr lang="ru-RU" sz="20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1000108"/>
            <a:ext cx="7542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(система коррекционных занятий с заикающимися дошкольниками</a:t>
            </a:r>
          </a:p>
          <a:p>
            <a:r>
              <a:rPr lang="ru-RU" sz="20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на основе взаимодействия детей, педагогов и родителей)</a:t>
            </a:r>
            <a:endParaRPr lang="ru-RU" sz="2000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1036354" y="2038387"/>
            <a:ext cx="49496" cy="161888"/>
          </a:xfrm>
          <a:custGeom>
            <a:avLst/>
            <a:gdLst>
              <a:gd name="connsiteX0" fmla="*/ 49496 w 49496"/>
              <a:gd name="connsiteY0" fmla="*/ 161888 h 161888"/>
              <a:gd name="connsiteX1" fmla="*/ 20921 w 49496"/>
              <a:gd name="connsiteY1" fmla="*/ 119026 h 161888"/>
              <a:gd name="connsiteX2" fmla="*/ 49496 w 49496"/>
              <a:gd name="connsiteY2" fmla="*/ 4726 h 1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96" h="161888">
                <a:moveTo>
                  <a:pt x="49496" y="161888"/>
                </a:moveTo>
                <a:cubicBezTo>
                  <a:pt x="39971" y="147601"/>
                  <a:pt x="22476" y="136127"/>
                  <a:pt x="20921" y="119026"/>
                </a:cubicBezTo>
                <a:cubicBezTo>
                  <a:pt x="10101" y="0"/>
                  <a:pt x="0" y="4726"/>
                  <a:pt x="49496" y="4726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871538" y="2138362"/>
            <a:ext cx="157162" cy="90488"/>
          </a:xfrm>
          <a:custGeom>
            <a:avLst/>
            <a:gdLst>
              <a:gd name="connsiteX0" fmla="*/ 157162 w 157162"/>
              <a:gd name="connsiteY0" fmla="*/ 90488 h 90488"/>
              <a:gd name="connsiteX1" fmla="*/ 71437 w 157162"/>
              <a:gd name="connsiteY1" fmla="*/ 4763 h 90488"/>
              <a:gd name="connsiteX2" fmla="*/ 14287 w 157162"/>
              <a:gd name="connsiteY2" fmla="*/ 19051 h 90488"/>
              <a:gd name="connsiteX3" fmla="*/ 0 w 157162"/>
              <a:gd name="connsiteY3" fmla="*/ 47626 h 9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62" h="90488">
                <a:moveTo>
                  <a:pt x="157162" y="90488"/>
                </a:moveTo>
                <a:cubicBezTo>
                  <a:pt x="135825" y="58483"/>
                  <a:pt x="113968" y="15396"/>
                  <a:pt x="71437" y="4763"/>
                </a:cubicBezTo>
                <a:cubicBezTo>
                  <a:pt x="52387" y="0"/>
                  <a:pt x="31125" y="8948"/>
                  <a:pt x="14287" y="19051"/>
                </a:cubicBezTo>
                <a:cubicBezTo>
                  <a:pt x="5155" y="24530"/>
                  <a:pt x="4762" y="38101"/>
                  <a:pt x="0" y="47626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2714612" y="6215082"/>
            <a:ext cx="6192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spc="3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ГБДОУ № 116 Фрунзенского района </a:t>
            </a:r>
          </a:p>
          <a:p>
            <a:r>
              <a:rPr lang="ru-RU" i="1" spc="3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Учитель-логопед Князева Ирина Валерьевна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14290"/>
            <a:ext cx="534416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43042" y="642919"/>
            <a:ext cx="5818131" cy="30777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1400" smtClean="0">
                <a:latin typeface="Cambria" pitchFamily="18" charset="0"/>
              </a:rPr>
              <a:t>  </a:t>
            </a:r>
            <a:r>
              <a:rPr lang="ru-RU" sz="1200" smtClean="0">
                <a:latin typeface="Cambria" pitchFamily="18" charset="0"/>
              </a:rPr>
              <a:t>Заикание </a:t>
            </a:r>
            <a:r>
              <a:rPr lang="ru-RU" sz="1200" dirty="0" smtClean="0">
                <a:latin typeface="Cambria" pitchFamily="18" charset="0"/>
              </a:rPr>
              <a:t>– тяжёлое расстройство речи, характеризующееся нарушением её темпа и ритма вследствие  судорожного состояния </a:t>
            </a:r>
            <a:r>
              <a:rPr lang="ru-RU" sz="1200" smtClean="0">
                <a:latin typeface="Cambria" pitchFamily="18" charset="0"/>
              </a:rPr>
              <a:t>мышц </a:t>
            </a:r>
            <a:r>
              <a:rPr lang="en-US" sz="1200" smtClean="0">
                <a:latin typeface="Cambria" pitchFamily="18" charset="0"/>
              </a:rPr>
              <a:t> </a:t>
            </a:r>
            <a:r>
              <a:rPr lang="ru-RU" sz="1200" smtClean="0">
                <a:latin typeface="Cambria" pitchFamily="18" charset="0"/>
              </a:rPr>
              <a:t>речевого аппарата.</a:t>
            </a:r>
          </a:p>
          <a:p>
            <a:pPr algn="just"/>
            <a:r>
              <a:rPr lang="ru-RU" sz="1200" smtClean="0">
                <a:latin typeface="Cambria" pitchFamily="18" charset="0"/>
              </a:rPr>
              <a:t>   В настоящее время заикание у дошкольников всё чаще диагностируется в сочетании с общим недоразвитием речи, полиморфным нарушением звукопроизношения. Кроме того, речевой дефект  осложняется нарушениями памяти, внимания, мышления, расстройствами поведения и эмоционально-волевой сферы. Малый словарный запас, разнообразные аграмматизмы, неумение составлять развёрнутые предложения, невозможность устанавливать связи между сюжетными картинками, понимать смысл рассказа, запоминать и пересказывать текст значительно усложняют коррекционную работу, направленную на устранение заикания. </a:t>
            </a:r>
          </a:p>
          <a:p>
            <a:pPr algn="just"/>
            <a:r>
              <a:rPr lang="ru-RU" sz="1200" smtClean="0">
                <a:latin typeface="Cambria" pitchFamily="18" charset="0"/>
              </a:rPr>
              <a:t>   Использование рисуночного письма помогает формировать и закреплять навык плавной и слитной речи без заикания, развивать правильное речевое дыхание, совершенствовать грамматический строй речи и связную речь, пополнять и активизировать словарный запас на основе разнообразного речевого материала – потешек, стихотворений, сказок, диалогов, рассказов. </a:t>
            </a:r>
            <a:endParaRPr lang="ru-RU" sz="14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643314"/>
            <a:ext cx="5325542" cy="4286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43042" y="4071942"/>
            <a:ext cx="5786478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1400" smtClean="0">
                <a:latin typeface="Cambria" pitchFamily="18" charset="0"/>
              </a:rPr>
              <a:t>формировать, развивать и совершенствовать навык правильной плавной и слитной речи без заикания. </a:t>
            </a:r>
            <a:endParaRPr lang="ru-RU" sz="1400">
              <a:latin typeface="Cambria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714884"/>
            <a:ext cx="5325542" cy="3571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643042" y="5072074"/>
            <a:ext cx="5786478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smtClean="0">
                <a:latin typeface="Cambria" pitchFamily="18" charset="0"/>
              </a:rPr>
              <a:t> развивать правильное речевое дыхание – своевременный спокойный вдох </a:t>
            </a:r>
          </a:p>
          <a:p>
            <a:pPr algn="just"/>
            <a:r>
              <a:rPr lang="ru-RU" sz="1200" smtClean="0">
                <a:latin typeface="Cambria" pitchFamily="18" charset="0"/>
              </a:rPr>
              <a:t>без подъёма плеч, длительный выдох в процессе говорения;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smtClean="0">
                <a:latin typeface="Cambria" pitchFamily="18" charset="0"/>
              </a:rPr>
              <a:t> развитие грамматического строя речи, словарного запаса, связной речи;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smtClean="0">
                <a:latin typeface="Cambria" pitchFamily="18" charset="0"/>
              </a:rPr>
              <a:t> формирование и развитие навыка диалогической речи;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smtClean="0">
                <a:latin typeface="Cambria" pitchFamily="18" charset="0"/>
              </a:rPr>
              <a:t> формирование правильного темпа и ритма речи, развитие её интонационной выразительности;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smtClean="0">
                <a:latin typeface="Cambria" pitchFamily="18" charset="0"/>
              </a:rPr>
              <a:t> развитие памяти, внимания, мышления;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smtClean="0">
                <a:latin typeface="Cambria" pitchFamily="18" charset="0"/>
              </a:rPr>
              <a:t> развитие навыков речевого общения. </a:t>
            </a:r>
            <a:endParaRPr lang="ru-RU" sz="12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9144000" cy="592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85728"/>
            <a:ext cx="4791075" cy="41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522" r="4262" b="1379"/>
          <a:stretch>
            <a:fillRect/>
          </a:stretch>
        </p:blipFill>
        <p:spPr bwMode="auto">
          <a:xfrm>
            <a:off x="714348" y="285728"/>
            <a:ext cx="7704000" cy="54292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14282" y="5929330"/>
            <a:ext cx="8715436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smtClean="0"/>
              <a:t>   Для того, чтобы  дети научились «читать» предложения, стихи, рассказы, сказки, «записанные» с помощью рисуночного письма,  первоначально мы знакомим их с возможными изображениями разных слов в рисунках. Для этого создан целый словарик.      </a:t>
            </a:r>
            <a:endParaRPr lang="ru-RU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lum bright="-1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10" y="214290"/>
            <a:ext cx="7858180" cy="54292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5857892"/>
            <a:ext cx="8572560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  Ознакомившись </a:t>
            </a:r>
            <a:r>
              <a:rPr lang="ru-RU" sz="1400" smtClean="0"/>
              <a:t>с каким-либо</a:t>
            </a:r>
            <a:r>
              <a:rPr lang="en-US" sz="1400" smtClean="0"/>
              <a:t> </a:t>
            </a:r>
            <a:r>
              <a:rPr lang="ru-RU" sz="1400" smtClean="0"/>
              <a:t>словом-рисунком</a:t>
            </a:r>
            <a:r>
              <a:rPr lang="ru-RU" sz="1400" dirty="0" smtClean="0"/>
              <a:t>, </a:t>
            </a:r>
            <a:r>
              <a:rPr lang="ru-RU" sz="1400" smtClean="0"/>
              <a:t>дети самостоятельно</a:t>
            </a:r>
            <a:r>
              <a:rPr lang="en-US" sz="1400" smtClean="0"/>
              <a:t> </a:t>
            </a:r>
            <a:r>
              <a:rPr lang="ru-RU" sz="1400" smtClean="0"/>
              <a:t>зарисовывают </a:t>
            </a:r>
            <a:r>
              <a:rPr lang="ru-RU" sz="1400" dirty="0" smtClean="0"/>
              <a:t>его в своих тетрадках. </a:t>
            </a:r>
          </a:p>
          <a:p>
            <a:r>
              <a:rPr lang="ru-RU" sz="1400" dirty="0" smtClean="0"/>
              <a:t>При встрече с незнакомым ранее словом, отсутствующим в </a:t>
            </a:r>
            <a:r>
              <a:rPr lang="ru-RU" sz="1400" smtClean="0"/>
              <a:t>словарике,</a:t>
            </a:r>
            <a:r>
              <a:rPr lang="en-US" sz="1400" smtClean="0"/>
              <a:t> </a:t>
            </a:r>
            <a:r>
              <a:rPr lang="ru-RU" sz="1400" smtClean="0"/>
              <a:t>мы </a:t>
            </a:r>
            <a:r>
              <a:rPr lang="ru-RU" sz="1400" dirty="0" smtClean="0"/>
              <a:t>объясняем его значение детям </a:t>
            </a:r>
          </a:p>
          <a:p>
            <a:r>
              <a:rPr lang="ru-RU" sz="1400" dirty="0" smtClean="0"/>
              <a:t>и совместно с ними придумываем для него рисуночное изображение.   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2180"/>
          <a:stretch>
            <a:fillRect/>
          </a:stretch>
        </p:blipFill>
        <p:spPr bwMode="auto">
          <a:xfrm>
            <a:off x="785786" y="285728"/>
            <a:ext cx="7643866" cy="53578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5929330"/>
            <a:ext cx="8143932" cy="738664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После знакомства с </a:t>
            </a:r>
            <a:r>
              <a:rPr lang="ru-RU" sz="1400" smtClean="0"/>
              <a:t>каждым новым</a:t>
            </a:r>
            <a:r>
              <a:rPr lang="en-US" sz="1400" smtClean="0"/>
              <a:t> </a:t>
            </a:r>
            <a:r>
              <a:rPr lang="ru-RU" sz="1400" smtClean="0"/>
              <a:t>словом-символом </a:t>
            </a:r>
            <a:r>
              <a:rPr lang="ru-RU" sz="1400" dirty="0" smtClean="0"/>
              <a:t>дети </a:t>
            </a:r>
            <a:r>
              <a:rPr lang="ru-RU" sz="1400" smtClean="0"/>
              <a:t>начинают использовать</a:t>
            </a:r>
            <a:r>
              <a:rPr lang="en-US" sz="1400" smtClean="0"/>
              <a:t> </a:t>
            </a:r>
            <a:r>
              <a:rPr lang="ru-RU" sz="1400" smtClean="0"/>
              <a:t>его </a:t>
            </a:r>
            <a:r>
              <a:rPr lang="ru-RU" sz="1400" dirty="0" smtClean="0"/>
              <a:t>при </a:t>
            </a:r>
            <a:r>
              <a:rPr lang="ru-RU" sz="1400" smtClean="0"/>
              <a:t>составлении </a:t>
            </a:r>
            <a:endParaRPr lang="en-US" sz="1400" smtClean="0"/>
          </a:p>
          <a:p>
            <a:r>
              <a:rPr lang="ru-RU" sz="1400" smtClean="0"/>
              <a:t>и зарисовывании</a:t>
            </a:r>
            <a:r>
              <a:rPr lang="en-US" sz="1400" smtClean="0"/>
              <a:t> </a:t>
            </a:r>
            <a:r>
              <a:rPr lang="ru-RU" sz="1400" smtClean="0"/>
              <a:t>разнообразных </a:t>
            </a:r>
            <a:r>
              <a:rPr lang="ru-RU" sz="1400" dirty="0" smtClean="0"/>
              <a:t>по лексической </a:t>
            </a:r>
            <a:r>
              <a:rPr lang="ru-RU" sz="1400" smtClean="0"/>
              <a:t>наполняемости,</a:t>
            </a:r>
            <a:r>
              <a:rPr lang="en-US" sz="1400" smtClean="0"/>
              <a:t> </a:t>
            </a:r>
            <a:r>
              <a:rPr lang="ru-RU" sz="1400" smtClean="0"/>
              <a:t>грамматической и синтаксической структурам</a:t>
            </a:r>
            <a:r>
              <a:rPr lang="en-US" sz="1400" smtClean="0"/>
              <a:t> </a:t>
            </a:r>
            <a:r>
              <a:rPr lang="ru-RU" sz="1400" smtClean="0"/>
              <a:t>предложений</a:t>
            </a:r>
            <a:r>
              <a:rPr lang="ru-RU" sz="1400" dirty="0" smtClean="0"/>
              <a:t>.    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2118" b="2573"/>
          <a:stretch>
            <a:fillRect/>
          </a:stretch>
        </p:blipFill>
        <p:spPr bwMode="auto">
          <a:xfrm>
            <a:off x="857224" y="285728"/>
            <a:ext cx="7500990" cy="492922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5429264"/>
            <a:ext cx="8572560" cy="1231106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mtClean="0"/>
              <a:t> </a:t>
            </a:r>
            <a:r>
              <a:rPr lang="ru-RU" sz="1400" smtClean="0"/>
              <a:t>Предложения можно не только зарисовывать,</a:t>
            </a:r>
            <a:r>
              <a:rPr lang="en-US" sz="1400" smtClean="0"/>
              <a:t> </a:t>
            </a:r>
            <a:r>
              <a:rPr lang="ru-RU" sz="1400" smtClean="0"/>
              <a:t>но и составлять из карточек с изображёнными на них словами-символами. Это могут быть фразы, предложенные педагогом или составленные самостоятельно. </a:t>
            </a:r>
          </a:p>
          <a:p>
            <a:r>
              <a:rPr lang="ru-RU" sz="1400" smtClean="0"/>
              <a:t>  Виды работ с данными карточками многочисленны, разносторонни и интересны, позволяют решить многие коррекционные задачи. Так, с помощью карточек легко составить предложение с заданным словом, </a:t>
            </a:r>
          </a:p>
          <a:p>
            <a:r>
              <a:rPr lang="ru-RU" sz="1400" smtClean="0"/>
              <a:t>определённым количеством  слов, «написать» послание своему ещё не читающему другу.       </a:t>
            </a:r>
            <a:endParaRPr lang="ru-RU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62" y="214290"/>
            <a:ext cx="7429552" cy="507209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Рисунок 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7296" t="2336" r="8073"/>
          <a:stretch>
            <a:fillRect/>
          </a:stretch>
        </p:blipFill>
        <p:spPr bwMode="auto">
          <a:xfrm>
            <a:off x="857224" y="214290"/>
            <a:ext cx="7500990" cy="5000660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4282" y="5500702"/>
            <a:ext cx="8643966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В коррекционной работе</a:t>
            </a:r>
            <a:r>
              <a:rPr lang="ru-RU" sz="1400" smtClean="0"/>
              <a:t>, направленной на </a:t>
            </a:r>
            <a:r>
              <a:rPr lang="ru-RU" sz="1400" dirty="0" smtClean="0"/>
              <a:t>устранение заикания, </a:t>
            </a:r>
            <a:r>
              <a:rPr lang="ru-RU" sz="1400" smtClean="0"/>
              <a:t>первоначально используется наиболее простой </a:t>
            </a:r>
            <a:r>
              <a:rPr lang="ru-RU" sz="1400" dirty="0" smtClean="0"/>
              <a:t>речевой материал </a:t>
            </a:r>
            <a:r>
              <a:rPr lang="ru-RU" sz="1400" smtClean="0"/>
              <a:t>– небольшие по </a:t>
            </a:r>
            <a:r>
              <a:rPr lang="ru-RU" sz="1400" dirty="0" smtClean="0"/>
              <a:t>объёму </a:t>
            </a:r>
            <a:r>
              <a:rPr lang="ru-RU" sz="1400" dirty="0" err="1" smtClean="0"/>
              <a:t>потешки</a:t>
            </a:r>
            <a:r>
              <a:rPr lang="ru-RU" sz="1400" dirty="0" smtClean="0"/>
              <a:t> с малым </a:t>
            </a:r>
            <a:r>
              <a:rPr lang="ru-RU" sz="1400" smtClean="0"/>
              <a:t>количеством слов в </a:t>
            </a:r>
            <a:r>
              <a:rPr lang="ru-RU" sz="1400" dirty="0" smtClean="0"/>
              <a:t>каждой стихотворной строке. </a:t>
            </a:r>
            <a:r>
              <a:rPr lang="ru-RU" sz="1400" err="1" smtClean="0"/>
              <a:t>Потешки</a:t>
            </a:r>
            <a:r>
              <a:rPr lang="ru-RU" sz="1400" smtClean="0"/>
              <a:t> понятны детям </a:t>
            </a:r>
            <a:r>
              <a:rPr lang="ru-RU" sz="1400" dirty="0" smtClean="0"/>
              <a:t>любого дошкольного возраста, </a:t>
            </a:r>
            <a:r>
              <a:rPr lang="ru-RU" sz="1400" smtClean="0"/>
              <a:t>их несложно изобразить с </a:t>
            </a:r>
            <a:r>
              <a:rPr lang="ru-RU" sz="1400" dirty="0" smtClean="0"/>
              <a:t>помощью рисуночного письма</a:t>
            </a:r>
            <a:r>
              <a:rPr lang="ru-RU" sz="1400" smtClean="0"/>
              <a:t>. Короткие строчки </a:t>
            </a:r>
            <a:r>
              <a:rPr lang="ru-RU" sz="1400" dirty="0" smtClean="0"/>
              <a:t>позволяют отрабатывать </a:t>
            </a:r>
            <a:r>
              <a:rPr lang="ru-RU" sz="1400" smtClean="0"/>
              <a:t>навыки правильного речевого </a:t>
            </a:r>
            <a:r>
              <a:rPr lang="ru-RU" sz="1400" dirty="0" smtClean="0"/>
              <a:t>дыхания </a:t>
            </a:r>
            <a:r>
              <a:rPr lang="ru-RU" sz="1400" smtClean="0"/>
              <a:t>даже </a:t>
            </a:r>
          </a:p>
          <a:p>
            <a:r>
              <a:rPr lang="ru-RU" sz="1400" smtClean="0"/>
              <a:t>у </a:t>
            </a:r>
            <a:r>
              <a:rPr lang="ru-RU" sz="1400" dirty="0" smtClean="0"/>
              <a:t>малышей.  </a:t>
            </a:r>
            <a:endParaRPr lang="ru-RU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498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Веренея</dc:creator>
  <cp:lastModifiedBy>Веренея</cp:lastModifiedBy>
  <cp:revision>95</cp:revision>
  <dcterms:created xsi:type="dcterms:W3CDTF">2014-07-23T09:26:26Z</dcterms:created>
  <dcterms:modified xsi:type="dcterms:W3CDTF">2014-08-20T13:03:42Z</dcterms:modified>
</cp:coreProperties>
</file>