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1" r:id="rId5"/>
    <p:sldId id="258" r:id="rId6"/>
    <p:sldId id="262" r:id="rId7"/>
    <p:sldId id="263" r:id="rId8"/>
    <p:sldId id="264" r:id="rId9"/>
    <p:sldId id="290" r:id="rId10"/>
    <p:sldId id="265" r:id="rId11"/>
    <p:sldId id="291" r:id="rId12"/>
    <p:sldId id="297" r:id="rId13"/>
    <p:sldId id="292" r:id="rId14"/>
    <p:sldId id="266" r:id="rId15"/>
    <p:sldId id="267" r:id="rId16"/>
    <p:sldId id="275" r:id="rId17"/>
    <p:sldId id="278" r:id="rId18"/>
    <p:sldId id="279" r:id="rId19"/>
    <p:sldId id="268" r:id="rId20"/>
    <p:sldId id="281" r:id="rId21"/>
    <p:sldId id="282" r:id="rId22"/>
    <p:sldId id="269" r:id="rId23"/>
    <p:sldId id="286" r:id="rId24"/>
    <p:sldId id="283" r:id="rId25"/>
    <p:sldId id="285" r:id="rId26"/>
    <p:sldId id="270" r:id="rId27"/>
    <p:sldId id="293" r:id="rId28"/>
    <p:sldId id="287" r:id="rId29"/>
    <p:sldId id="288" r:id="rId30"/>
    <p:sldId id="271" r:id="rId31"/>
    <p:sldId id="294" r:id="rId32"/>
    <p:sldId id="295" r:id="rId33"/>
    <p:sldId id="296" r:id="rId34"/>
    <p:sldId id="272" r:id="rId35"/>
    <p:sldId id="273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23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53A94-4DE4-4F5A-81E7-4A103BA51EF1}" type="datetimeFigureOut">
              <a:rPr lang="ru-RU" smtClean="0"/>
              <a:pPr/>
              <a:t>15.02.2012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E4163-636A-47FF-9277-691F009900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53A94-4DE4-4F5A-81E7-4A103BA51EF1}" type="datetimeFigureOut">
              <a:rPr lang="ru-RU" smtClean="0"/>
              <a:pPr/>
              <a:t>15.02.2012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E4163-636A-47FF-9277-691F009900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53A94-4DE4-4F5A-81E7-4A103BA51EF1}" type="datetimeFigureOut">
              <a:rPr lang="ru-RU" smtClean="0"/>
              <a:pPr/>
              <a:t>15.02.2012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E4163-636A-47FF-9277-691F009900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53A94-4DE4-4F5A-81E7-4A103BA51EF1}" type="datetimeFigureOut">
              <a:rPr lang="ru-RU" smtClean="0"/>
              <a:pPr/>
              <a:t>15.02.2012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E4163-636A-47FF-9277-691F009900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53A94-4DE4-4F5A-81E7-4A103BA51EF1}" type="datetimeFigureOut">
              <a:rPr lang="ru-RU" smtClean="0"/>
              <a:pPr/>
              <a:t>15.02.2012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E4163-636A-47FF-9277-691F009900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53A94-4DE4-4F5A-81E7-4A103BA51EF1}" type="datetimeFigureOut">
              <a:rPr lang="ru-RU" smtClean="0"/>
              <a:pPr/>
              <a:t>15.02.2012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E4163-636A-47FF-9277-691F009900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53A94-4DE4-4F5A-81E7-4A103BA51EF1}" type="datetimeFigureOut">
              <a:rPr lang="ru-RU" smtClean="0"/>
              <a:pPr/>
              <a:t>15.02.2012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E4163-636A-47FF-9277-691F009900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53A94-4DE4-4F5A-81E7-4A103BA51EF1}" type="datetimeFigureOut">
              <a:rPr lang="ru-RU" smtClean="0"/>
              <a:pPr/>
              <a:t>15.02.2012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E4163-636A-47FF-9277-691F009900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53A94-4DE4-4F5A-81E7-4A103BA51EF1}" type="datetimeFigureOut">
              <a:rPr lang="ru-RU" smtClean="0"/>
              <a:pPr/>
              <a:t>15.02.2012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E4163-636A-47FF-9277-691F009900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53A94-4DE4-4F5A-81E7-4A103BA51EF1}" type="datetimeFigureOut">
              <a:rPr lang="ru-RU" smtClean="0"/>
              <a:pPr/>
              <a:t>15.02.2012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E4163-636A-47FF-9277-691F009900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53A94-4DE4-4F5A-81E7-4A103BA51EF1}" type="datetimeFigureOut">
              <a:rPr lang="ru-RU" smtClean="0"/>
              <a:pPr/>
              <a:t>15.02.2012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05E4163-636A-47FF-9277-691F009900E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8853A94-4DE4-4F5A-81E7-4A103BA51EF1}" type="datetimeFigureOut">
              <a:rPr lang="ru-RU" smtClean="0"/>
              <a:pPr/>
              <a:t>15.02.2012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05E4163-636A-47FF-9277-691F009900E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3933056"/>
            <a:ext cx="7851648" cy="1828800"/>
          </a:xfrm>
        </p:spPr>
        <p:txBody>
          <a:bodyPr>
            <a:noAutofit/>
          </a:bodyPr>
          <a:lstStyle/>
          <a:p>
            <a:pPr algn="ctr"/>
            <a:r>
              <a:rPr lang="ru-RU" sz="8000" dirty="0" smtClean="0">
                <a:solidFill>
                  <a:schemeClr val="bg1"/>
                </a:solidFill>
              </a:rPr>
              <a:t>Т.А.Ткаченко</a:t>
            </a:r>
            <a:br>
              <a:rPr lang="ru-RU" sz="8000" dirty="0" smtClean="0">
                <a:solidFill>
                  <a:schemeClr val="bg1"/>
                </a:solidFill>
              </a:rPr>
            </a:br>
            <a:r>
              <a:rPr lang="ru-RU" sz="8000" dirty="0" smtClean="0">
                <a:solidFill>
                  <a:schemeClr val="bg1"/>
                </a:solidFill>
              </a:rPr>
              <a:t>«Формирование и развитие связной речи»</a:t>
            </a:r>
            <a:endParaRPr lang="ru-RU" sz="8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700808"/>
            <a:ext cx="84352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</a:rPr>
              <a:t>2. Составление рассказа по следам продемонстрированного действия.</a:t>
            </a:r>
            <a:endParaRPr lang="ru-RU" i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068960"/>
            <a:ext cx="8229600" cy="3255640"/>
          </a:xfrm>
        </p:spPr>
        <p:txBody>
          <a:bodyPr>
            <a:normAutofit/>
          </a:bodyPr>
          <a:lstStyle/>
          <a:p>
            <a:r>
              <a:rPr lang="ru-RU" sz="3600" u="sng" dirty="0" smtClean="0"/>
              <a:t>Наглядность и план</a:t>
            </a:r>
            <a:r>
              <a:rPr lang="ru-RU" sz="3600" dirty="0" smtClean="0"/>
              <a:t> высказывания аналогичны.</a:t>
            </a:r>
          </a:p>
          <a:p>
            <a:r>
              <a:rPr lang="ru-RU" sz="3600" dirty="0" smtClean="0"/>
              <a:t> </a:t>
            </a:r>
            <a:r>
              <a:rPr lang="ru-RU" sz="3600" u="sng" dirty="0" smtClean="0"/>
              <a:t>Усложнение</a:t>
            </a:r>
            <a:r>
              <a:rPr lang="ru-RU" sz="3600" dirty="0" smtClean="0"/>
              <a:t> достигается за счет отсутствия образца рассказа.</a:t>
            </a:r>
            <a:endParaRPr lang="ru-RU" sz="3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692696"/>
            <a:ext cx="8517632" cy="3024336"/>
          </a:xfrm>
        </p:spPr>
        <p:txBody>
          <a:bodyPr/>
          <a:lstStyle/>
          <a:p>
            <a:r>
              <a:rPr lang="ru-RU" dirty="0" smtClean="0"/>
              <a:t>Занятие начинается с просмотра «спектакля». Дети наблюдают, как 2 «артиста» выполняют в раздевалке действия, заранее оговоренные с ними логопедом. Так как на этом занятии дети не пересказывают готовый рассказ, а сами его составляют, то в начале они отвечают на вопросы по просмотренному «спектаклю».</a:t>
            </a:r>
          </a:p>
          <a:p>
            <a:endParaRPr lang="ru-RU" dirty="0"/>
          </a:p>
        </p:txBody>
      </p:sp>
      <p:pic>
        <p:nvPicPr>
          <p:cNvPr id="3074" name="Picture 2" descr="G:\66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3212976"/>
            <a:ext cx="5904656" cy="34613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201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916651" cy="3553048"/>
          </a:xfrm>
          <a:prstGeom prst="rect">
            <a:avLst/>
          </a:prstGeom>
          <a:noFill/>
        </p:spPr>
      </p:pic>
      <p:pic>
        <p:nvPicPr>
          <p:cNvPr id="4099" name="Picture 3" descr="G:\1347_0167.jpg"/>
          <p:cNvPicPr>
            <a:picLocks noChangeAspect="1" noChangeArrowheads="1"/>
          </p:cNvPicPr>
          <p:nvPr/>
        </p:nvPicPr>
        <p:blipFill>
          <a:blip r:embed="rId3" cstate="print"/>
          <a:srcRect l="10080" t="1881"/>
          <a:stretch>
            <a:fillRect/>
          </a:stretch>
        </p:blipFill>
        <p:spPr bwMode="auto">
          <a:xfrm>
            <a:off x="3779912" y="2924944"/>
            <a:ext cx="5138936" cy="37570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412776"/>
            <a:ext cx="8229600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1"/>
                </a:solidFill>
              </a:rPr>
              <a:t>ВОПРОСЫ</a:t>
            </a:r>
            <a:r>
              <a:rPr lang="ru-RU" dirty="0" smtClean="0">
                <a:solidFill>
                  <a:schemeClr val="accent1"/>
                </a:solidFill>
              </a:rPr>
              <a:t/>
            </a:r>
            <a:br>
              <a:rPr lang="ru-RU" dirty="0" smtClean="0">
                <a:solidFill>
                  <a:schemeClr val="accent1"/>
                </a:solidFill>
              </a:rPr>
            </a:b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28800"/>
            <a:ext cx="8435280" cy="4695800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 вопросах используются имена детей, участвовавших в разыгрывании сцены.)</a:t>
            </a:r>
          </a:p>
          <a:p>
            <a:pPr>
              <a:buNone/>
            </a:pPr>
            <a:r>
              <a:rPr lang="ru-RU" dirty="0" smtClean="0"/>
              <a:t>Куда вошли Маша и Витя? — Что открыл Витя? — Что достал Витя? — Что надевал Витя? — Что открыла Маша? — Что достала Маша? — Что надевала Маша? — Что завязывала Маша?</a:t>
            </a:r>
          </a:p>
          <a:p>
            <a:pPr>
              <a:buNone/>
            </a:pPr>
            <a:r>
              <a:rPr lang="ru-RU" dirty="0" smtClean="0"/>
              <a:t>И т. п. в соответствии с произведенными действиями.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83671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</a:rPr>
              <a:t>3. Пересказ рассказа с использованием </a:t>
            </a:r>
            <a:r>
              <a:rPr lang="ru-RU" b="1" i="1" dirty="0" err="1" smtClean="0">
                <a:solidFill>
                  <a:schemeClr val="tx1"/>
                </a:solidFill>
              </a:rPr>
              <a:t>фланелеграфа</a:t>
            </a:r>
            <a:r>
              <a:rPr lang="ru-RU" b="1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i="1" u="sng" dirty="0" smtClean="0"/>
              <a:t>Наглядность: </a:t>
            </a:r>
            <a:r>
              <a:rPr lang="ru-RU" sz="3600" dirty="0" smtClean="0"/>
              <a:t>действиями на </a:t>
            </a:r>
            <a:r>
              <a:rPr lang="ru-RU" sz="3600" dirty="0" err="1" smtClean="0"/>
              <a:t>фланелеграфе</a:t>
            </a:r>
            <a:r>
              <a:rPr lang="ru-RU" sz="3600" dirty="0" smtClean="0"/>
              <a:t>  с предметными картинками.</a:t>
            </a:r>
          </a:p>
          <a:p>
            <a:r>
              <a:rPr lang="ru-RU" sz="3600" i="1" u="sng" dirty="0" smtClean="0"/>
              <a:t>План рассказывания: </a:t>
            </a:r>
            <a:r>
              <a:rPr lang="ru-RU" sz="3600" dirty="0" smtClean="0"/>
              <a:t>обеспечивается порядком картинок, последовательно выставляемых на </a:t>
            </a:r>
            <a:r>
              <a:rPr lang="ru-RU" sz="3600" dirty="0" err="1" smtClean="0"/>
              <a:t>фланелеграфе</a:t>
            </a:r>
            <a:r>
              <a:rPr lang="ru-RU" sz="3600" dirty="0" smtClean="0"/>
              <a:t>.</a:t>
            </a:r>
            <a:endParaRPr lang="ru-RU" sz="3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6288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</a:rPr>
              <a:t>4.Пересказ рассказа с наглядной опорой в виде серии сюжетных картин. </a:t>
            </a:r>
            <a:endParaRPr lang="ru-RU" i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780928"/>
            <a:ext cx="8507288" cy="3543672"/>
          </a:xfrm>
        </p:spPr>
        <p:txBody>
          <a:bodyPr>
            <a:noAutofit/>
          </a:bodyPr>
          <a:lstStyle/>
          <a:p>
            <a:r>
              <a:rPr lang="ru-RU" sz="3600" i="1" u="sng" dirty="0" smtClean="0"/>
              <a:t>Наглядность</a:t>
            </a:r>
            <a:r>
              <a:rPr lang="ru-RU" sz="3600" dirty="0" smtClean="0"/>
              <a:t> представлена предметами, объектами и действиями с ними, изображенными на сюжетных картинах; </a:t>
            </a:r>
          </a:p>
          <a:p>
            <a:r>
              <a:rPr lang="ru-RU" sz="3600" dirty="0" smtClean="0"/>
              <a:t>их последовательность служит одновременно </a:t>
            </a:r>
            <a:r>
              <a:rPr lang="ru-RU" sz="3600" i="1" u="sng" dirty="0" smtClean="0"/>
              <a:t>планом высказывания</a:t>
            </a:r>
            <a:r>
              <a:rPr lang="ru-RU" sz="3600" dirty="0" smtClean="0"/>
              <a:t>;</a:t>
            </a:r>
            <a:endParaRPr lang="ru-RU" sz="3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754784" y="-594543"/>
            <a:ext cx="5943600" cy="837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</a:rPr>
              <a:t>Образец:</a:t>
            </a:r>
            <a:endParaRPr lang="ru-RU" b="1" i="1" dirty="0">
              <a:solidFill>
                <a:schemeClr val="tx1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/>
              <a:t>РАССКАЗ «ПЕТЯ И ВОЛКИ»</a:t>
            </a:r>
            <a:endParaRPr lang="ru-RU" dirty="0" smtClean="0"/>
          </a:p>
          <a:p>
            <a:pPr algn="ctr">
              <a:buNone/>
            </a:pPr>
            <a:r>
              <a:rPr lang="ru-RU" dirty="0" smtClean="0"/>
              <a:t>Это было зимой в одной деревне. Петя шёл из школы домой. Вдруг на опушке леса Петя увидел двух волков. Волки тоже заметили Петю и стали приближаться к нему. Петя испугался, бросил портфель и стремглав вскарабкался на сосну, Волки сели под сосной и стали ждать. Хорошо, что мимо проходил охотник на лыжах. Он вскинул ружьё и выстрелил в волков. Волки убежали, а Петя слез с дерева и поблагодарил охотника.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412776"/>
            <a:ext cx="8229600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ВОПРОСЫ К РАССКАЗУ</a:t>
            </a:r>
            <a:br>
              <a:rPr lang="ru-RU" b="1" dirty="0" smtClean="0">
                <a:solidFill>
                  <a:schemeClr val="tx1"/>
                </a:solidFill>
              </a:rPr>
            </a:b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6958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Где жил Петя: в городе или в деревне? — Когда это было? — Откуда шёл Петя? — Куда шёл Петя? — Мимо чего шёл Петя? — Где Петя увидел волков? — Заметили волки Петю? — Куда волки побежали? — Куда Петя вскарабкался? — Что он бросил? — Почему? — Как Петя вскарабкался на сосну? — Где сели волки? — Почему они сели под сосной? — Кто проходил мимо? — На чём шёл охотник? — Что у него было с собой? — В кого выстрелил охотник? — Что сделали волки? — Откуда слез Петя? — Что он сказал охотнику?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</a:rPr>
              <a:t>5. Составление рассказа по серии сюжетных картин. </a:t>
            </a:r>
            <a:endParaRPr lang="ru-RU" i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b="1" i="1" u="sng" dirty="0" smtClean="0"/>
              <a:t>Наглядность и план высказывания </a:t>
            </a:r>
            <a:r>
              <a:rPr lang="ru-RU" sz="3600" dirty="0" smtClean="0"/>
              <a:t>обеспечиваются теми же средствами.</a:t>
            </a:r>
          </a:p>
          <a:p>
            <a:pPr lvl="0"/>
            <a:r>
              <a:rPr lang="ru-RU" sz="3600" b="1" i="1" u="sng" dirty="0" smtClean="0"/>
              <a:t>Усложнение</a:t>
            </a:r>
            <a:r>
              <a:rPr lang="ru-RU" sz="4800" b="1" i="1" u="sng" dirty="0" smtClean="0"/>
              <a:t>:</a:t>
            </a:r>
            <a:r>
              <a:rPr lang="ru-RU" sz="3600" b="1" i="1" dirty="0" smtClean="0"/>
              <a:t> </a:t>
            </a:r>
            <a:r>
              <a:rPr lang="ru-RU" sz="3600" dirty="0" smtClean="0"/>
              <a:t>достигается за счет отсутствия образца рассказа логопеда.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340768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Arial Black" pitchFamily="34" charset="0"/>
              </a:rPr>
              <a:t>Речевые недостатки дошкольников 4—5 лет</a:t>
            </a:r>
            <a:br>
              <a:rPr lang="ru-RU" sz="4000" b="1" dirty="0" smtClean="0">
                <a:solidFill>
                  <a:schemeClr val="tx1"/>
                </a:solidFill>
                <a:latin typeface="Arial Black" pitchFamily="34" charset="0"/>
              </a:rPr>
            </a:br>
            <a:r>
              <a:rPr lang="ru-RU" sz="4000" b="1" dirty="0" smtClean="0">
                <a:solidFill>
                  <a:schemeClr val="tx1"/>
                </a:solidFill>
                <a:latin typeface="Arial Black" pitchFamily="34" charset="0"/>
              </a:rPr>
              <a:t> с ОНР:</a:t>
            </a:r>
            <a:endParaRPr lang="ru-RU" sz="4000" b="1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564904"/>
            <a:ext cx="8229600" cy="361568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dirty="0" smtClean="0"/>
              <a:t>ограниченный словарный запас;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/>
              <a:t>грамматически неправильное построение фразы;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/>
              <a:t>фонетико-фонематическое несовершенство;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/>
              <a:t>нарушения внимания и словесно-логического мышления;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/>
              <a:t>трудности овладения связной речью, что выражается в диапазоне от полного отсутствия развернутого смыслового высказывания до речи с рядом недочетов, ошибок, неточностей;</a:t>
            </a:r>
            <a:endParaRPr lang="ru-RU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633520" y="-617296"/>
            <a:ext cx="6050818" cy="8526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ВОПРОСЫ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767808"/>
          </a:xfrm>
        </p:spPr>
        <p:txBody>
          <a:bodyPr/>
          <a:lstStyle/>
          <a:p>
            <a:r>
              <a:rPr lang="ru-RU" dirty="0" smtClean="0"/>
              <a:t>Куда пошли Катя и Вова? — За чем они пошли в лес? — Что дети увидели в дупле? — Где было дупло? — Почему дети испугались? — К кому побежали Катя и Вова? — Что дед Егор нёс на плече? — Куда пошли Катя, Вова и дед Егор? — На кого нацелил ружьё дед Егор? — Что он крикнул? — Кто вышел из дупла? — Почему Катя и Вова засмеялись?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412776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</a:rPr>
              <a:t>6. Пересказ рассказа с наглядной опорой в виде одной сюжетной картины.</a:t>
            </a:r>
            <a:endParaRPr lang="ru-RU" i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564904"/>
            <a:ext cx="8892480" cy="4032448"/>
          </a:xfrm>
        </p:spPr>
        <p:txBody>
          <a:bodyPr>
            <a:normAutofit fontScale="92500" lnSpcReduction="20000"/>
          </a:bodyPr>
          <a:lstStyle/>
          <a:p>
            <a:r>
              <a:rPr lang="ru-RU" sz="3900" i="1" u="sng" dirty="0" smtClean="0"/>
              <a:t>Наглядность</a:t>
            </a:r>
            <a:r>
              <a:rPr lang="ru-RU" sz="3900" dirty="0" smtClean="0"/>
              <a:t> уменьшена за счет отсутствия видимой динамики событий (дети наблюдают, как правило, конечный этап действий);</a:t>
            </a:r>
          </a:p>
          <a:p>
            <a:pPr lvl="0"/>
            <a:r>
              <a:rPr lang="ru-RU" sz="3900" dirty="0" smtClean="0"/>
              <a:t> </a:t>
            </a:r>
            <a:r>
              <a:rPr lang="ru-RU" sz="3900" i="1" u="sng" dirty="0" smtClean="0"/>
              <a:t>Моделирование плана рассказа </a:t>
            </a:r>
            <a:r>
              <a:rPr lang="ru-RU" sz="3900" dirty="0" smtClean="0"/>
              <a:t>достигается путем использования образца логопеда и его вопросного плана.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768816" y="-320545"/>
            <a:ext cx="5678374" cy="799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487888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ru-RU" sz="3500" b="1" dirty="0" smtClean="0"/>
              <a:t>РАССКАЗ «ЗАБОТЛИВАЯ СЕСТРА»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pPr algn="ctr">
              <a:buNone/>
            </a:pPr>
            <a:r>
              <a:rPr lang="ru-RU" dirty="0" smtClean="0"/>
              <a:t>Однажды летом брат с сестрой — Лена и Серёжа — пошли в лес за грибами. Бро­дили они долго, очень устали. Только Лена набрала полную корзинку, а Серёжа на­шёл всего два гриба. Увидел Сергей, что сестра собрала больше грибов, и расстро­ился. «Не пойду домой! — кричит.— Плохие эти грибы! Плохой лес!» Корзинку бросил, упал на землю и плачет. «Ну что ты, </a:t>
            </a:r>
            <a:r>
              <a:rPr lang="ru-RU" dirty="0" err="1" smtClean="0"/>
              <a:t>Серёженька</a:t>
            </a:r>
            <a:r>
              <a:rPr lang="ru-RU" dirty="0" smtClean="0"/>
              <a:t>! — говорит ему Лена.</a:t>
            </a:r>
            <a:br>
              <a:rPr lang="ru-RU" dirty="0" smtClean="0"/>
            </a:br>
            <a:r>
              <a:rPr lang="ru-RU" dirty="0" smtClean="0"/>
              <a:t>—	Грибы не виноваты, и лес тоже не виноват. Ты подумай: грибы-то всё равно на</a:t>
            </a:r>
            <a:br>
              <a:rPr lang="ru-RU" dirty="0" smtClean="0"/>
            </a:br>
            <a:r>
              <a:rPr lang="ru-RU" dirty="0" smtClean="0"/>
              <a:t>одной сковородке будем жарить. Забирай мою корзинку, а то я устала, мне тяжело.</a:t>
            </a:r>
            <a:br>
              <a:rPr lang="ru-RU" dirty="0" smtClean="0"/>
            </a:br>
            <a:r>
              <a:rPr lang="ru-RU" dirty="0" smtClean="0"/>
              <a:t>А я понесу твою». Послушал Серёжа сестру, успокоился и говорит: «Корзинку-то я</a:t>
            </a:r>
            <a:br>
              <a:rPr lang="ru-RU" dirty="0" smtClean="0"/>
            </a:br>
            <a:r>
              <a:rPr lang="ru-RU" dirty="0" smtClean="0"/>
              <a:t>понесу. Только она не тяжёлая, она очень ценная. Спасибо тебе, сестра!»</a:t>
            </a:r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559896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sz="3800" b="1" dirty="0" smtClean="0"/>
              <a:t>ВОПРОСЫ К РАССКАЗУ</a:t>
            </a:r>
            <a:endParaRPr lang="ru-RU" sz="3800" dirty="0" smtClean="0"/>
          </a:p>
          <a:p>
            <a:r>
              <a:rPr lang="ru-RU" dirty="0" smtClean="0"/>
              <a:t>Когда это было? — Куда пошли Лена и Серёжа? — Кто они друг другу? — Кто стар­ше? — Кто младше? — Сколько грибов собрала Лена? — Сколько грибов собрал Серёжа? — Почему Серёжа расстроился? — Что сказал Серёжа? — Почему он так сказал? — Что ему было обидно? — Что Лена сказала брату? — Почему она так ска­зала? — Ей действительно было тяжело? — Поняла Лена обиду брата? — Стала она смеяться над ним? — Позаботилась Лена о братике? — Что сказал Серёжа сестре?</a:t>
            </a:r>
          </a:p>
          <a:p>
            <a:r>
              <a:rPr lang="ru-RU" dirty="0" smtClean="0"/>
              <a:t>—	Чем ценна эта корзинка с грибами для Серёжи? — Заботливой сестрой оказалась</a:t>
            </a:r>
            <a:br>
              <a:rPr lang="ru-RU" dirty="0" smtClean="0"/>
            </a:br>
            <a:r>
              <a:rPr lang="ru-RU" dirty="0" smtClean="0"/>
              <a:t>Лена? — Какая ещё девочка Лена? — Как лучше учить другого человека: добром или</a:t>
            </a:r>
            <a:br>
              <a:rPr lang="ru-RU" dirty="0" smtClean="0"/>
            </a:br>
            <a:r>
              <a:rPr lang="ru-RU" dirty="0" smtClean="0"/>
              <a:t>злом? — Если бы Лена посмеялась над братом, понял бы он свою ошибку? — За что</a:t>
            </a:r>
            <a:br>
              <a:rPr lang="ru-RU" dirty="0" smtClean="0"/>
            </a:br>
            <a:r>
              <a:rPr lang="ru-RU" dirty="0" smtClean="0"/>
              <a:t>Серёжа сказал сестре «спасибо»: за корзинку или за добрые слова?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</a:rPr>
              <a:t>7.Составление рассказа по одной сюжетной картине.</a:t>
            </a:r>
            <a:endParaRPr lang="ru-RU" i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935480"/>
            <a:ext cx="8496944" cy="4589864"/>
          </a:xfrm>
        </p:spPr>
        <p:txBody>
          <a:bodyPr>
            <a:noAutofit/>
          </a:bodyPr>
          <a:lstStyle/>
          <a:p>
            <a:r>
              <a:rPr lang="ru-RU" sz="3600" i="1" u="sng" dirty="0" smtClean="0"/>
              <a:t>Усложнение: </a:t>
            </a:r>
            <a:r>
              <a:rPr lang="ru-RU" sz="3600" dirty="0" smtClean="0"/>
              <a:t>отсутствие образца еще более усложняет задачу по составлению связного высказывания.</a:t>
            </a:r>
          </a:p>
          <a:p>
            <a:pPr>
              <a:buNone/>
            </a:pPr>
            <a:endParaRPr lang="ru-RU" sz="3600" dirty="0" smtClean="0"/>
          </a:p>
          <a:p>
            <a:pPr>
              <a:buFont typeface="Wingdings" pitchFamily="2" charset="2"/>
              <a:buChar char="v"/>
            </a:pPr>
            <a:r>
              <a:rPr lang="ru-RU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этом этапе создаются предпосылки и возможно начало работы над творческим рассказыванием.</a:t>
            </a:r>
            <a:endParaRPr lang="ru-RU" sz="3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716003" y="-699778"/>
            <a:ext cx="5904658" cy="840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6288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ВОПРОСЫ К СЮЖЕТНОЙ КАРТИНЕ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4389120"/>
          </a:xfrm>
        </p:spPr>
        <p:txBody>
          <a:bodyPr/>
          <a:lstStyle/>
          <a:p>
            <a:r>
              <a:rPr lang="ru-RU" dirty="0" smtClean="0"/>
              <a:t>Когда это было? — Где это случилось? — С кем играла девочка Таня? — Кто забрал у Тани мяч? — Хорошо поступил мальчик Витя? — Почему Таня заплакала? — С чем играл другой мальчик, Андрей? — Что он протянул Тане? — Что сказал Андрей? — Кто поступил как настоящий друг? — Как поступил Андрюша? — Кто поступил по-доброму? — С кем девочка Таня будет дружить? — Кому Таня даст свои игрушки?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chemeClr val="accent2"/>
                </a:solidFill>
              </a:rPr>
              <a:t>ОБРАЗЕЦ РАССКАЗА «ДРУЗЬЯ»</a:t>
            </a:r>
            <a:r>
              <a:rPr lang="ru-RU" b="1" dirty="0" smtClean="0">
                <a:solidFill>
                  <a:schemeClr val="accent2"/>
                </a:solidFill>
              </a:rPr>
              <a:t/>
            </a:r>
            <a:br>
              <a:rPr lang="ru-RU" b="1" dirty="0" smtClean="0">
                <a:solidFill>
                  <a:schemeClr val="accent2"/>
                </a:solidFill>
              </a:rPr>
            </a:br>
            <a:endParaRPr lang="ru-RU" b="1" dirty="0">
              <a:solidFill>
                <a:schemeClr val="accent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Образец рассказа дается в случае затруднений.</a:t>
            </a:r>
          </a:p>
          <a:p>
            <a:pPr>
              <a:buNone/>
            </a:pPr>
            <a:r>
              <a:rPr lang="ru-RU" dirty="0" smtClean="0"/>
              <a:t> Летом на поляне играли трое друзей — Таня, Витя и Андрей. Таня подбрасывала и ловила мяч. Ей было очень весело. Вдруг Витя выхватил у Тани мяч и крикнул: «Хватит тебе бросать, я тоже хочу поиграть с мячом!» Таня заплакала. Тогда Андрей сбе­гал домой и принёс воздушный шар. Андрей протянул красивый, блестящий воз­душный шарик Тане и сказал: «Возьми, Таня, не плачь!»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34076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РАССКАЗ ПО СЕРИИ 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СЮЖЕТНЫХ КАРТИН</a:t>
            </a:r>
            <a:br>
              <a:rPr lang="ru-RU" b="1" dirty="0" smtClean="0">
                <a:solidFill>
                  <a:schemeClr val="tx1"/>
                </a:solidFill>
              </a:rPr>
            </a:br>
            <a:endParaRPr lang="ru-RU" b="1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 rot="5400000">
            <a:off x="2149609" y="234767"/>
            <a:ext cx="4844781" cy="8064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484784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</a:rPr>
              <a:t>8.Сравнение предметов и объектов с помощью вспомогательных средств. </a:t>
            </a:r>
            <a:endParaRPr lang="ru-RU" i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068960"/>
            <a:ext cx="8229600" cy="325564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Используются схемы для составления описательных рассказов Т.А.Ткаченко</a:t>
            </a:r>
            <a:endParaRPr lang="ru-RU" sz="36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917690" y="-541426"/>
            <a:ext cx="5347494" cy="8391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lum contrast="24000"/>
          </a:blip>
          <a:srcRect/>
          <a:stretch>
            <a:fillRect/>
          </a:stretch>
        </p:blipFill>
        <p:spPr bwMode="auto">
          <a:xfrm rot="16200000">
            <a:off x="1897683" y="-449410"/>
            <a:ext cx="5358780" cy="8219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lum contrast="18000"/>
          </a:blip>
          <a:srcRect/>
          <a:stretch>
            <a:fillRect/>
          </a:stretch>
        </p:blipFill>
        <p:spPr bwMode="auto">
          <a:xfrm rot="16200000">
            <a:off x="1893606" y="-445333"/>
            <a:ext cx="5544616" cy="8252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348880"/>
            <a:ext cx="8229600" cy="1143000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b="1" i="1" dirty="0" smtClean="0">
                <a:solidFill>
                  <a:schemeClr val="tx1"/>
                </a:solidFill>
              </a:rPr>
              <a:t>9.Описание предметов и объектов с помощью вспомогательных средств.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122" name="Picture 2" descr="G:\logoped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2852936"/>
            <a:ext cx="4320480" cy="3243683"/>
          </a:xfrm>
          <a:prstGeom prst="rect">
            <a:avLst/>
          </a:prstGeom>
          <a:noFill/>
        </p:spPr>
      </p:pic>
      <p:pic>
        <p:nvPicPr>
          <p:cNvPr id="5123" name="Picture 3" descr="G:\logoped-300x1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7153" y="2852936"/>
            <a:ext cx="4303422" cy="3240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717032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11500" b="1" i="1" dirty="0" smtClean="0">
                <a:solidFill>
                  <a:schemeClr val="tx1"/>
                </a:solidFill>
              </a:rPr>
              <a:t>Спасибо  за внимание !</a:t>
            </a:r>
            <a:endParaRPr lang="ru-RU" sz="11500" b="1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2"/>
          <p:cNvSpPr>
            <a:spLocks noGrp="1"/>
          </p:cNvSpPr>
          <p:nvPr>
            <p:ph sz="half" idx="1"/>
          </p:nvPr>
        </p:nvSpPr>
        <p:spPr>
          <a:xfrm>
            <a:off x="611560" y="908720"/>
            <a:ext cx="8219256" cy="544620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b="1" dirty="0" smtClean="0"/>
              <a:t>ОБРАЗЕЦ:</a:t>
            </a:r>
          </a:p>
          <a:p>
            <a:pPr algn="ctr"/>
            <a:endParaRPr lang="ru-RU" sz="2400" dirty="0" smtClean="0"/>
          </a:p>
          <a:p>
            <a:pPr algn="ctr"/>
            <a:r>
              <a:rPr lang="ru-RU" sz="2400" dirty="0" smtClean="0"/>
              <a:t>Это было зимой. Приближался праздник Новый год. Все дарили друг другу по­дарки. Незнайка тоже решил подарить </a:t>
            </a:r>
            <a:r>
              <a:rPr lang="ru-RU" sz="2400" dirty="0" err="1" smtClean="0"/>
              <a:t>Дюймовочке</a:t>
            </a:r>
            <a:r>
              <a:rPr lang="ru-RU" sz="2400" dirty="0" smtClean="0"/>
              <a:t> подарок. Незнайка вышел на</a:t>
            </a:r>
            <a:br>
              <a:rPr lang="ru-RU" sz="2400" dirty="0" smtClean="0"/>
            </a:br>
            <a:r>
              <a:rPr lang="ru-RU" sz="2400" dirty="0" smtClean="0"/>
              <a:t>улицу. С неба падали крупные красивые снежинки. Незнайка снял шляпу и долго-долго стоял на морозе. Незнайка набрал много красивых снежинок. Он понёс их </a:t>
            </a:r>
            <a:r>
              <a:rPr lang="ru-RU" sz="2400" dirty="0" err="1" smtClean="0"/>
              <a:t>Дюймовочке</a:t>
            </a:r>
            <a:r>
              <a:rPr lang="ru-RU" sz="2400" dirty="0" smtClean="0"/>
              <a:t> домой. </a:t>
            </a:r>
            <a:r>
              <a:rPr lang="ru-RU" sz="2400" dirty="0" err="1" smtClean="0"/>
              <a:t>Дюймовочка</a:t>
            </a:r>
            <a:r>
              <a:rPr lang="ru-RU" sz="2400" dirty="0" smtClean="0"/>
              <a:t> стояла около ёлки и ждала подарка от Незнайки. Радостный Незнайка перевернул шляпу. Но вместо снежинок из шляпы полилась вода. Забыл Незнайка, что снежинки в комнате тают.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РАССКАЗ РЕБЁНКА С ОНР 5 ЛЕТ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695800"/>
          </a:xfrm>
        </p:spPr>
        <p:txBody>
          <a:bodyPr>
            <a:normAutofit/>
          </a:bodyPr>
          <a:lstStyle/>
          <a:p>
            <a:pPr lvl="0"/>
            <a:r>
              <a:rPr lang="ru-RU" sz="3200" i="1" dirty="0" smtClean="0"/>
              <a:t>Снежинка пошла... </a:t>
            </a:r>
            <a:r>
              <a:rPr lang="ru-RU" sz="3200" i="1" dirty="0" err="1" smtClean="0"/>
              <a:t>пинёс</a:t>
            </a:r>
            <a:r>
              <a:rPr lang="ru-RU" sz="3200" i="1" dirty="0" smtClean="0"/>
              <a:t> (принёс) </a:t>
            </a:r>
            <a:r>
              <a:rPr lang="ru-RU" sz="3200" i="1" dirty="0" err="1" smtClean="0"/>
              <a:t>деитьки</a:t>
            </a:r>
            <a:r>
              <a:rPr lang="ru-RU" sz="3200" i="1" dirty="0" smtClean="0"/>
              <a:t>(девочке)... и снежинка... вода.</a:t>
            </a:r>
            <a:endParaRPr lang="ru-RU" sz="3200" dirty="0" smtClean="0"/>
          </a:p>
          <a:p>
            <a:pPr lvl="0"/>
            <a:r>
              <a:rPr lang="ru-RU" sz="3200" i="1" dirty="0" smtClean="0"/>
              <a:t>Он налил воду и </a:t>
            </a:r>
            <a:r>
              <a:rPr lang="ru-RU" sz="3200" i="1" dirty="0" err="1" smtClean="0"/>
              <a:t>пинёс</a:t>
            </a:r>
            <a:r>
              <a:rPr lang="ru-RU" sz="3200" i="1" dirty="0" smtClean="0"/>
              <a:t> воду... налил ее и потом... </a:t>
            </a:r>
            <a:r>
              <a:rPr lang="ru-RU" sz="3200" i="1" dirty="0" err="1" smtClean="0"/>
              <a:t>сяпка</a:t>
            </a:r>
            <a:r>
              <a:rPr lang="ru-RU" sz="3200" i="1" dirty="0" smtClean="0"/>
              <a:t> (шапка).</a:t>
            </a:r>
            <a:endParaRPr lang="ru-RU" sz="3200" dirty="0" smtClean="0"/>
          </a:p>
          <a:p>
            <a:pPr lvl="0"/>
            <a:r>
              <a:rPr lang="ru-RU" sz="3200" i="1" dirty="0" smtClean="0"/>
              <a:t>Снежинки... он </a:t>
            </a:r>
            <a:r>
              <a:rPr lang="ru-RU" sz="3200" i="1" dirty="0" err="1" smtClean="0"/>
              <a:t>пинёс</a:t>
            </a:r>
            <a:r>
              <a:rPr lang="ru-RU" sz="3200" i="1" dirty="0" smtClean="0"/>
              <a:t>... </a:t>
            </a:r>
            <a:r>
              <a:rPr lang="ru-RU" sz="3200" i="1" dirty="0" err="1" smtClean="0"/>
              <a:t>атаяли</a:t>
            </a:r>
            <a:r>
              <a:rPr lang="ru-RU" sz="3200" i="1" dirty="0" smtClean="0"/>
              <a:t> (растаяли)... </a:t>
            </a:r>
            <a:r>
              <a:rPr lang="ru-RU" sz="3200" i="1" dirty="0" err="1" smtClean="0"/>
              <a:t>письли</a:t>
            </a:r>
            <a:r>
              <a:rPr lang="ru-RU" sz="3200" i="1" dirty="0" smtClean="0"/>
              <a:t>... а вода.</a:t>
            </a:r>
            <a:endParaRPr lang="ru-RU" sz="3200" dirty="0" smtClean="0"/>
          </a:p>
          <a:p>
            <a:pPr lvl="0"/>
            <a:r>
              <a:rPr lang="ru-RU" sz="3200" i="1" dirty="0" smtClean="0"/>
              <a:t>Он </a:t>
            </a:r>
            <a:r>
              <a:rPr lang="ru-RU" sz="3200" i="1" dirty="0" err="1" smtClean="0"/>
              <a:t>снегабилать</a:t>
            </a:r>
            <a:r>
              <a:rPr lang="ru-RU" sz="3200" i="1" dirty="0" smtClean="0"/>
              <a:t> (собирать)... показал и </a:t>
            </a:r>
            <a:r>
              <a:rPr lang="ru-RU" sz="3200" i="1" dirty="0" err="1" smtClean="0"/>
              <a:t>водиська</a:t>
            </a:r>
            <a:r>
              <a:rPr lang="ru-RU" sz="3200" i="1" dirty="0" smtClean="0"/>
              <a:t> (водичка) полилась.</a:t>
            </a:r>
            <a:endParaRPr lang="ru-RU" sz="32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Принципы  формирования связной речи (по Т.А Ткаченко)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132856"/>
            <a:ext cx="8229600" cy="4335760"/>
          </a:xfrm>
        </p:spPr>
        <p:txBody>
          <a:bodyPr/>
          <a:lstStyle/>
          <a:p>
            <a:pPr algn="ctr">
              <a:buNone/>
            </a:pPr>
            <a:r>
              <a:rPr lang="ru-RU" sz="3600" b="1" u="sng" dirty="0" smtClean="0"/>
              <a:t>Учёт вспомогательных средств: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ru-RU" sz="3600" b="1" i="1" dirty="0" smtClean="0"/>
              <a:t>Наглядность</a:t>
            </a:r>
            <a:r>
              <a:rPr lang="ru-RU" sz="3600" dirty="0" smtClean="0"/>
              <a:t>, при которой или по поводу которой происходит речевой акт. 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ru-RU" sz="3600" b="1" i="1" dirty="0" smtClean="0"/>
              <a:t>Моделирование плана высказывания</a:t>
            </a:r>
          </a:p>
          <a:p>
            <a:pPr marL="514350" indent="-514350" algn="ctr">
              <a:buNone/>
            </a:pPr>
            <a:endParaRPr lang="ru-RU" b="1" i="1" dirty="0" smtClean="0"/>
          </a:p>
          <a:p>
            <a:pPr marL="514350" indent="-514350" algn="ctr">
              <a:buFont typeface="+mj-lt"/>
              <a:buAutoNum type="arabicPeriod"/>
            </a:pPr>
            <a:endParaRPr lang="ru-RU" b="1" dirty="0" smtClean="0"/>
          </a:p>
          <a:p>
            <a:pPr algn="ctr">
              <a:buNone/>
            </a:pPr>
            <a:endParaRPr lang="ru-RU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212976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7200" b="1" i="1" dirty="0" smtClean="0">
                <a:solidFill>
                  <a:schemeClr val="tx1"/>
                </a:solidFill>
              </a:rPr>
              <a:t>НАЧАЛЬНЫЙ ЭТАП </a:t>
            </a:r>
            <a:br>
              <a:rPr lang="ru-RU" sz="7200" b="1" i="1" dirty="0" smtClean="0">
                <a:solidFill>
                  <a:schemeClr val="tx1"/>
                </a:solidFill>
              </a:rPr>
            </a:br>
            <a:r>
              <a:rPr lang="ru-RU" sz="7200" b="1" i="1" dirty="0" smtClean="0">
                <a:solidFill>
                  <a:schemeClr val="tx1"/>
                </a:solidFill>
              </a:rPr>
              <a:t>ОБУЧЕНИЯ</a:t>
            </a:r>
            <a:endParaRPr lang="ru-RU" sz="7200" b="1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44824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</a:rPr>
              <a:t>1.Воспроизведение рассказа, составленного по демонстрируемому действию. </a:t>
            </a:r>
            <a:endParaRPr lang="ru-RU" i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068960"/>
            <a:ext cx="8229600" cy="3255640"/>
          </a:xfrm>
        </p:spPr>
        <p:txBody>
          <a:bodyPr>
            <a:normAutofit/>
          </a:bodyPr>
          <a:lstStyle/>
          <a:p>
            <a:r>
              <a:rPr lang="ru-RU" sz="3600" i="1" u="sng" dirty="0" smtClean="0"/>
              <a:t>Наглядность : </a:t>
            </a:r>
            <a:r>
              <a:rPr lang="ru-RU" sz="3600" i="1" dirty="0" smtClean="0"/>
              <a:t>предметы, объекты и действия с ними.</a:t>
            </a:r>
          </a:p>
          <a:p>
            <a:r>
              <a:rPr lang="ru-RU" sz="3600" i="1" u="sng" dirty="0" smtClean="0"/>
              <a:t>План высказывания: </a:t>
            </a:r>
            <a:r>
              <a:rPr lang="ru-RU" sz="3600" i="1" dirty="0" smtClean="0"/>
              <a:t>порядок  действий, производимых на глазах детей. </a:t>
            </a:r>
            <a:endParaRPr lang="ru-RU" sz="3600" i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692696"/>
            <a:ext cx="8229600" cy="4389120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/>
              <a:t>РАССКАЗ «ДЕЖУРНЫЕ»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Имена действующих лиц заменяются именами детей группы.</a:t>
            </a:r>
          </a:p>
          <a:p>
            <a:pPr>
              <a:buNone/>
            </a:pPr>
            <a:r>
              <a:rPr lang="ru-RU" dirty="0" smtClean="0"/>
              <a:t>Таня, Вова и Петя дежурят. Таня поливает цветы. Вова кормит попугая. Петя накрывает на стол.</a:t>
            </a:r>
          </a:p>
          <a:p>
            <a:endParaRPr lang="ru-RU" dirty="0"/>
          </a:p>
        </p:txBody>
      </p:sp>
      <p:pic>
        <p:nvPicPr>
          <p:cNvPr id="2050" name="Picture 2" descr="G:\861fc50279406314d902ec5d355970db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996952"/>
            <a:ext cx="2448272" cy="3655821"/>
          </a:xfrm>
          <a:prstGeom prst="rect">
            <a:avLst/>
          </a:prstGeom>
          <a:noFill/>
        </p:spPr>
      </p:pic>
      <p:pic>
        <p:nvPicPr>
          <p:cNvPr id="2051" name="Picture 3" descr="G:\9926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924944"/>
            <a:ext cx="2473056" cy="36796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11">
      <a:dk1>
        <a:sysClr val="windowText" lastClr="000000"/>
      </a:dk1>
      <a:lt1>
        <a:srgbClr val="97BAFF"/>
      </a:lt1>
      <a:dk2>
        <a:srgbClr val="97BAFF"/>
      </a:dk2>
      <a:lt2>
        <a:srgbClr val="97BAFF"/>
      </a:lt2>
      <a:accent1>
        <a:srgbClr val="002060"/>
      </a:accent1>
      <a:accent2>
        <a:srgbClr val="002060"/>
      </a:accent2>
      <a:accent3>
        <a:srgbClr val="002060"/>
      </a:accent3>
      <a:accent4>
        <a:srgbClr val="002060"/>
      </a:accent4>
      <a:accent5>
        <a:srgbClr val="002060"/>
      </a:accent5>
      <a:accent6>
        <a:srgbClr val="002060"/>
      </a:accent6>
      <a:hlink>
        <a:srgbClr val="002060"/>
      </a:hlink>
      <a:folHlink>
        <a:srgbClr val="00206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253</TotalTime>
  <Words>1159</Words>
  <Application>Microsoft Office PowerPoint</Application>
  <PresentationFormat>Экран (4:3)</PresentationFormat>
  <Paragraphs>74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Поток</vt:lpstr>
      <vt:lpstr>Т.А.Ткаченко «Формирование и развитие связной речи»</vt:lpstr>
      <vt:lpstr>Речевые недостатки дошкольников 4—5 лет  с ОНР:</vt:lpstr>
      <vt:lpstr>РАССКАЗ ПО СЕРИИ  СЮЖЕТНЫХ КАРТИН </vt:lpstr>
      <vt:lpstr>Слайд 4</vt:lpstr>
      <vt:lpstr>РАССКАЗ РЕБЁНКА С ОНР 5 ЛЕТ</vt:lpstr>
      <vt:lpstr>Принципы  формирования связной речи (по Т.А Ткаченко)</vt:lpstr>
      <vt:lpstr>НАЧАЛЬНЫЙ ЭТАП  ОБУЧЕНИЯ</vt:lpstr>
      <vt:lpstr>1.Воспроизведение рассказа, составленного по демонстрируемому действию. </vt:lpstr>
      <vt:lpstr>Слайд 9</vt:lpstr>
      <vt:lpstr>2. Составление рассказа по следам продемонстрированного действия.</vt:lpstr>
      <vt:lpstr>Слайд 11</vt:lpstr>
      <vt:lpstr>Слайд 12</vt:lpstr>
      <vt:lpstr>ВОПРОСЫ </vt:lpstr>
      <vt:lpstr>3. Пересказ рассказа с использованием фланелеграфа.</vt:lpstr>
      <vt:lpstr>4.Пересказ рассказа с наглядной опорой в виде серии сюжетных картин. </vt:lpstr>
      <vt:lpstr>Слайд 16</vt:lpstr>
      <vt:lpstr>Образец:</vt:lpstr>
      <vt:lpstr>ВОПРОСЫ К РАССКАЗУ </vt:lpstr>
      <vt:lpstr>5. Составление рассказа по серии сюжетных картин. </vt:lpstr>
      <vt:lpstr>Слайд 20</vt:lpstr>
      <vt:lpstr>ВОПРОСЫ </vt:lpstr>
      <vt:lpstr>6. Пересказ рассказа с наглядной опорой в виде одной сюжетной картины.</vt:lpstr>
      <vt:lpstr>Слайд 23</vt:lpstr>
      <vt:lpstr> </vt:lpstr>
      <vt:lpstr>Слайд 25</vt:lpstr>
      <vt:lpstr>7.Составление рассказа по одной сюжетной картине.</vt:lpstr>
      <vt:lpstr>Слайд 27</vt:lpstr>
      <vt:lpstr>ВОПРОСЫ К СЮЖЕТНОЙ КАРТИНЕ </vt:lpstr>
      <vt:lpstr>ОБРАЗЕЦ РАССКАЗА «ДРУЗЬЯ» </vt:lpstr>
      <vt:lpstr>8.Сравнение предметов и объектов с помощью вспомогательных средств. </vt:lpstr>
      <vt:lpstr>Слайд 31</vt:lpstr>
      <vt:lpstr>Слайд 32</vt:lpstr>
      <vt:lpstr>Слайд 33</vt:lpstr>
      <vt:lpstr>9.Описание предметов и объектов с помощью вспомогательных средств. </vt:lpstr>
      <vt:lpstr>Спасибо  за внимание !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Т.А.Ткаченко «Формирование и развитие связной речи»</dc:title>
  <dc:creator>Екатерина</dc:creator>
  <cp:lastModifiedBy>Екатерина</cp:lastModifiedBy>
  <cp:revision>23</cp:revision>
  <dcterms:created xsi:type="dcterms:W3CDTF">2012-02-15T09:35:34Z</dcterms:created>
  <dcterms:modified xsi:type="dcterms:W3CDTF">2012-02-15T13:50:30Z</dcterms:modified>
</cp:coreProperties>
</file>