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5" r:id="rId4"/>
    <p:sldId id="274" r:id="rId5"/>
    <p:sldId id="276" r:id="rId6"/>
    <p:sldId id="277" r:id="rId7"/>
    <p:sldId id="261" r:id="rId8"/>
    <p:sldId id="263" r:id="rId9"/>
    <p:sldId id="264" r:id="rId10"/>
    <p:sldId id="265" r:id="rId11"/>
    <p:sldId id="267" r:id="rId12"/>
    <p:sldId id="268" r:id="rId13"/>
    <p:sldId id="270" r:id="rId14"/>
    <p:sldId id="269" r:id="rId15"/>
    <p:sldId id="271" r:id="rId16"/>
    <p:sldId id="273" r:id="rId17"/>
    <p:sldId id="278" r:id="rId18"/>
    <p:sldId id="279" r:id="rId19"/>
    <p:sldId id="280" r:id="rId20"/>
    <p:sldId id="281" r:id="rId21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17463" y="0"/>
            <a:ext cx="12231688" cy="6856413"/>
            <a:chOff x="-16934" y="0"/>
            <a:chExt cx="12231160" cy="6856214"/>
          </a:xfrm>
        </p:grpSpPr>
        <p:pic>
          <p:nvPicPr>
            <p:cNvPr id="5" name="Picture 15" descr="HD-PanelTitleR1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6" descr="HDRibbonTitle-UniformTri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6934" y="3147609"/>
              <a:ext cx="2478024" cy="61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9" descr="HDRibbonTitle-UniformTri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736202" y="3147609"/>
              <a:ext cx="2478024" cy="61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9" name="Straight Connector 14"/>
          <p:cNvCxnSpPr/>
          <p:nvPr/>
        </p:nvCxnSpPr>
        <p:spPr>
          <a:xfrm>
            <a:off x="2692400" y="3522663"/>
            <a:ext cx="68151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538" y="5037138"/>
            <a:ext cx="896937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9C3B8-71FC-4B6F-B65E-B4A090B686AB}" type="datetimeFigureOut">
              <a:rPr lang="en-US"/>
              <a:pPr>
                <a:defRPr/>
              </a:pPr>
              <a:t>7/28/2014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400" y="5037138"/>
            <a:ext cx="52149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675" y="5037138"/>
            <a:ext cx="550863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83237-5DED-448F-A5F7-9051BE420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E489C-B2B7-4201-AAC7-A2061FA8B5DA}" type="datetimeFigureOut">
              <a:rPr lang="en-US"/>
              <a:pPr>
                <a:defRPr/>
              </a:pPr>
              <a:t>7/28/2014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F4618-6772-454E-BF7C-16BE19E3EF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B6F61-CDA9-4C97-BC9C-7EA1D5D67549}" type="datetimeFigureOut">
              <a:rPr lang="en-US"/>
              <a:pPr>
                <a:defRPr/>
              </a:pPr>
              <a:t>7/28/2014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66961-7360-4FE1-B219-0468C91DC9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862013" y="8794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10599738" y="2827338"/>
            <a:ext cx="609600" cy="585787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0F678-0826-445F-B297-E41BF825E1FC}" type="datetimeFigureOut">
              <a:rPr lang="en-US"/>
              <a:pPr>
                <a:defRPr/>
              </a:pPr>
              <a:t>7/28/2014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4DFA5-D5EA-4353-8EED-D7C3E344E8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66FB2-3290-4059-9C90-14F033616663}" type="datetimeFigureOut">
              <a:rPr lang="en-US"/>
              <a:pPr>
                <a:defRPr/>
              </a:pPr>
              <a:t>7/28/2014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F5B92-7BDA-4773-8511-3258B0DE2D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/>
          <p:nvPr/>
        </p:nvSpPr>
        <p:spPr>
          <a:xfrm>
            <a:off x="862013" y="8794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2"/>
          <p:cNvSpPr txBox="1"/>
          <p:nvPr/>
        </p:nvSpPr>
        <p:spPr>
          <a:xfrm>
            <a:off x="10599738" y="2598738"/>
            <a:ext cx="609600" cy="585787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4A663-C896-4BFF-8CC8-EAF88D74BE79}" type="datetimeFigureOut">
              <a:rPr lang="en-US"/>
              <a:pPr>
                <a:defRPr/>
              </a:pPr>
              <a:t>7/28/2014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92D20-DD84-49D8-A82B-9F0559EFC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49931-9E10-4F33-93DE-F1A6F23F12F5}" type="datetimeFigureOut">
              <a:rPr lang="en-US"/>
              <a:pPr>
                <a:defRPr/>
              </a:pPr>
              <a:t>7/28/2014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6C7A7-4832-42D1-8A7E-320D2B20D5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A720A-527C-460A-90BF-A30345F54FB3}" type="datetimeFigureOut">
              <a:rPr lang="en-US"/>
              <a:pPr>
                <a:defRPr/>
              </a:pPr>
              <a:t>7/28/2014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D78E3-543D-407D-A284-B65B97C417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886460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8F181-5A49-4499-86C6-402D14B704F4}" type="datetimeFigureOut">
              <a:rPr lang="en-US"/>
              <a:pPr>
                <a:defRPr/>
              </a:pPr>
              <a:t>7/28/2014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F1886-79B1-4F3B-9F9E-64DC181F61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6EF1E-8E64-4181-A8CC-04717E61F30A}" type="datetimeFigureOut">
              <a:rPr lang="en-US"/>
              <a:pPr>
                <a:defRPr/>
              </a:pPr>
              <a:t>7/28/2014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01349-3956-4E33-BDD1-5F472C24A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/>
          <p:nvPr/>
        </p:nvCxnSpPr>
        <p:spPr>
          <a:xfrm>
            <a:off x="2012950" y="3709988"/>
            <a:ext cx="81629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0481E-4098-4462-944E-0F8FC634BAE9}" type="datetimeFigureOut">
              <a:rPr lang="en-US"/>
              <a:pPr>
                <a:defRPr/>
              </a:pPr>
              <a:t>7/28/2014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EBB5B-8B20-4E1F-9A7B-3F009E26B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86946-C9C7-4C38-8AC2-153A943B4438}" type="datetimeFigureOut">
              <a:rPr lang="en-US"/>
              <a:pPr>
                <a:defRPr/>
              </a:pPr>
              <a:t>7/28/2014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02142-D7D5-4DE3-BDDB-B0278BCC0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14784-2491-4CC5-8E20-4D7749F050A8}" type="datetimeFigureOut">
              <a:rPr lang="en-US"/>
              <a:pPr>
                <a:defRPr/>
              </a:pPr>
              <a:t>7/28/2014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7ECBF-37A1-4877-A336-F9AAA42C81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DA817-D1D4-4341-87FC-5D42E1B4D4AC}" type="datetimeFigureOut">
              <a:rPr lang="en-US"/>
              <a:pPr>
                <a:defRPr/>
              </a:pPr>
              <a:t>7/28/2014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E0375-C3FB-4704-BF50-27465C4FC9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B698C-B138-43FD-8E94-CF41CDFD6765}" type="datetimeFigureOut">
              <a:rPr lang="en-US"/>
              <a:pPr>
                <a:defRPr/>
              </a:pPr>
              <a:t>7/28/2014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F5088-1E03-4E54-8567-9CDA3380A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395413" y="2913063"/>
            <a:ext cx="35147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9F6AF-4CB5-4261-A4A3-E62AA4895ED4}" type="datetimeFigureOut">
              <a:rPr lang="en-US"/>
              <a:pPr>
                <a:defRPr/>
              </a:pPr>
              <a:t>7/28/2014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C38DE-FAE8-4EBC-9B06-9EFC5EA415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80A42-D462-485A-A57B-127C493912F2}" type="datetimeFigureOut">
              <a:rPr lang="en-US"/>
              <a:pPr>
                <a:defRPr/>
              </a:pPr>
              <a:t>7/28/2014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9169C-EB6E-4D58-A017-C25A50B6E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-15875" y="0"/>
            <a:ext cx="12230100" cy="6856413"/>
            <a:chOff x="-15736" y="0"/>
            <a:chExt cx="12229962" cy="6856214"/>
          </a:xfrm>
        </p:grpSpPr>
        <p:pic>
          <p:nvPicPr>
            <p:cNvPr id="1032" name="Picture 7" descr="HD-PanelContent.png"/>
            <p:cNvPicPr>
              <a:picLocks noChangeAspect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/>
            <p:cNvPicPr>
              <a:picLocks noChangeAspect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-15736" y="3153832"/>
              <a:ext cx="77724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7" name="Picture 10" descr="HDRibbonContent-UniformTrim.png"/>
            <p:cNvPicPr>
              <a:picLocks noChangeAspect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11436986" y="3153832"/>
              <a:ext cx="77724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982663"/>
            <a:ext cx="9601200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2557463"/>
            <a:ext cx="9601200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dirty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E4EEFCD1-AC9D-4B23-8DD5-D96307930B3A}" type="datetimeFigureOut">
              <a:rPr lang="en-US"/>
              <a:pPr>
                <a:defRPr/>
              </a:pPr>
              <a:t>7/28/2014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 dirty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dirty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A2CB7C80-C0D3-4CD1-9C16-89790C9DE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65" r:id="rId7"/>
    <p:sldLayoutId id="2147483672" r:id="rId8"/>
    <p:sldLayoutId id="2147483664" r:id="rId9"/>
    <p:sldLayoutId id="2147483663" r:id="rId10"/>
    <p:sldLayoutId id="2147483673" r:id="rId11"/>
    <p:sldLayoutId id="2147483674" r:id="rId12"/>
    <p:sldLayoutId id="2147483662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2%D0%BD%D0%B8%D0%BC%D0%B0%D0%BD%D0%B8%D0%B5" TargetMode="External"/><Relationship Id="rId2" Type="http://schemas.openxmlformats.org/officeDocument/2006/relationships/hyperlink" Target="http://ru.wikipedia.org/wiki/%D0%9F%D0%B0%D0%BC%D1%8F%D1%82%D1%8C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ru.wikipedia.org/wiki/%D0%AD%D0%BC%D0%BE%D1%86%D0%B8%D0%B8" TargetMode="External"/><Relationship Id="rId4" Type="http://schemas.openxmlformats.org/officeDocument/2006/relationships/hyperlink" Target="http://ru.wikipedia.org/wiki/%D0%9C%D1%8B%D1%88%D0%BB%D0%B5%D0%BD%D0%B8%D0%B5_(%D0%BF%D1%81%D0%B8%D1%85%D0%BE%D0%BB%D0%BE%D0%B3%D0%B8%D1%8F)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ctrTitle"/>
          </p:nvPr>
        </p:nvSpPr>
        <p:spPr>
          <a:xfrm>
            <a:off x="2463282" y="2304660"/>
            <a:ext cx="7044256" cy="970385"/>
          </a:xfrm>
        </p:spPr>
        <p:txBody>
          <a:bodyPr/>
          <a:lstStyle/>
          <a:p>
            <a:r>
              <a:rPr lang="ru-RU" sz="3200" b="1" dirty="0" smtClean="0">
                <a:ln>
                  <a:noFill/>
                </a:ln>
              </a:rPr>
              <a:t>ДЕТИ С ОГРАНИЧЕННЫМИ ВОЗМОЖНОСТЯМИ ЗДОРОВЬЯ</a:t>
            </a:r>
            <a:endParaRPr lang="ru-RU" sz="3200" b="1" dirty="0" smtClean="0">
              <a:ln>
                <a:noFill/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17845" y="3685592"/>
            <a:ext cx="6689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/>
              <a:t>Учитель-дефектолог Колесникова О.А.</a:t>
            </a:r>
            <a:endParaRPr lang="ru-RU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7241" y="2266682"/>
            <a:ext cx="9786937" cy="255001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n>
                  <a:noFill/>
                </a:ln>
              </a:rPr>
              <a:t>ПРОЦЕСС</a:t>
            </a:r>
            <a:r>
              <a:rPr lang="ru-RU" sz="3100" b="1" dirty="0" smtClean="0">
                <a:ln>
                  <a:noFill/>
                </a:ln>
                <a:latin typeface="Arial" charset="0"/>
              </a:rPr>
              <a:t> </a:t>
            </a:r>
            <a:r>
              <a:rPr lang="ru-RU" sz="3100" b="1" dirty="0" smtClean="0">
                <a:ln>
                  <a:noFill/>
                </a:ln>
              </a:rPr>
              <a:t> ВОСПРИЯТИЯ </a:t>
            </a:r>
            <a:r>
              <a:rPr lang="ru-RU" sz="3600" dirty="0"/>
              <a:t>(зрительного, слухового, тактильного</a:t>
            </a:r>
            <a:r>
              <a:rPr lang="ru-RU" sz="3600" dirty="0" smtClean="0"/>
              <a:t>) отстает от возрастной нормы.</a:t>
            </a:r>
            <a:br>
              <a:rPr lang="ru-RU" sz="3600" dirty="0" smtClean="0"/>
            </a:br>
            <a:r>
              <a:rPr lang="ru-RU" sz="3600" b="1" dirty="0" smtClean="0">
                <a:ln>
                  <a:noFill/>
                </a:ln>
              </a:rPr>
              <a:t/>
            </a:r>
            <a:br>
              <a:rPr lang="ru-RU" sz="3600" b="1" dirty="0" smtClean="0">
                <a:ln>
                  <a:noFill/>
                </a:ln>
              </a:rPr>
            </a:br>
            <a:r>
              <a:rPr lang="ru-RU" sz="3100" b="1" dirty="0" smtClean="0"/>
              <a:t>Ориентировочно-исследовательская </a:t>
            </a:r>
            <a:r>
              <a:rPr lang="ru-RU" sz="3100" b="1" dirty="0"/>
              <a:t>деятельность</a:t>
            </a:r>
            <a:r>
              <a:rPr lang="ru-RU" sz="3100" dirty="0"/>
              <a:t> в целом имеет более </a:t>
            </a:r>
            <a:r>
              <a:rPr lang="ru-RU" sz="3100" dirty="0" smtClean="0"/>
              <a:t>низкий </a:t>
            </a:r>
            <a:r>
              <a:rPr lang="ru-RU" sz="3100" dirty="0"/>
              <a:t>уровень развития: дети не умеют обследовать предмет, их сенсорный опыт долго не закрепляется и не обобщается в </a:t>
            </a:r>
            <a:r>
              <a:rPr lang="ru-RU" sz="3100" dirty="0" smtClean="0"/>
              <a:t>слове.</a:t>
            </a:r>
            <a:br>
              <a:rPr lang="ru-RU" sz="3100" dirty="0" smtClean="0"/>
            </a:br>
            <a:r>
              <a:rPr lang="ru-RU" sz="3100" dirty="0"/>
              <a:t>Особые трудности дети испытывают при </a:t>
            </a:r>
            <a:r>
              <a:rPr lang="ru-RU" sz="3100" b="1" dirty="0"/>
              <a:t>овладении представлениями о величине, </a:t>
            </a:r>
            <a:r>
              <a:rPr lang="ru-RU" sz="3100" dirty="0"/>
              <a:t>они не выделяют и не обозначают отдельные параметры величины (длина, ширина, высота, толщина</a:t>
            </a:r>
            <a:r>
              <a:rPr lang="ru-RU" sz="3100" dirty="0" smtClean="0"/>
              <a:t>). У них не формируется </a:t>
            </a:r>
            <a:r>
              <a:rPr lang="ru-RU" sz="3100" dirty="0"/>
              <a:t>целостного образа </a:t>
            </a:r>
            <a:r>
              <a:rPr lang="ru-RU" sz="3100" dirty="0" smtClean="0"/>
              <a:t>предмета.</a:t>
            </a:r>
            <a:endParaRPr lang="ru-RU" sz="3100" b="1" dirty="0" smtClean="0">
              <a:ln>
                <a:noFill/>
              </a:ln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982663"/>
            <a:ext cx="9601200" cy="4516616"/>
          </a:xfrm>
        </p:spPr>
        <p:txBody>
          <a:bodyPr rtlCol="0">
            <a:normAutofit fontScale="90000"/>
          </a:bodyPr>
          <a:lstStyle/>
          <a:p>
            <a:r>
              <a:rPr lang="ru-RU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6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6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31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ПАМЯТЬ  </a:t>
            </a:r>
            <a:r>
              <a:rPr lang="ru-RU" sz="3600" dirty="0" smtClean="0"/>
              <a:t>детей </a:t>
            </a:r>
            <a:r>
              <a:rPr lang="ru-RU" sz="3600" dirty="0"/>
              <a:t>с </a:t>
            </a:r>
            <a:r>
              <a:rPr lang="ru-RU" sz="2700" dirty="0" smtClean="0"/>
              <a:t>ЗПР</a:t>
            </a:r>
            <a:r>
              <a:rPr lang="ru-RU" sz="3600" dirty="0" smtClean="0"/>
              <a:t> также </a:t>
            </a:r>
            <a:r>
              <a:rPr lang="ru-RU" sz="3600" dirty="0"/>
              <a:t>отличается </a:t>
            </a:r>
            <a:r>
              <a:rPr lang="ru-RU" sz="3600" b="1" dirty="0"/>
              <a:t>качественным </a:t>
            </a:r>
            <a:r>
              <a:rPr lang="ru-RU" sz="3600" b="1" dirty="0" smtClean="0"/>
              <a:t>своеобразием</a:t>
            </a:r>
            <a:br>
              <a:rPr lang="ru-RU" sz="3600" b="1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</a:t>
            </a:r>
            <a:r>
              <a:rPr lang="ru-RU" sz="3600" dirty="0"/>
              <a:t>В первую очередь у детей </a:t>
            </a:r>
            <a:r>
              <a:rPr lang="ru-RU" sz="3600" b="1" dirty="0"/>
              <a:t>ограничен объем памяти и снижена прочность запоминания, </a:t>
            </a:r>
            <a:r>
              <a:rPr lang="ru-RU" sz="3600" dirty="0"/>
              <a:t>кроме того характерна </a:t>
            </a:r>
            <a:r>
              <a:rPr lang="ru-RU" sz="3600" b="1" dirty="0"/>
              <a:t>неточность воспроизведения и быстрая утеря</a:t>
            </a:r>
            <a:r>
              <a:rPr lang="ru-RU" sz="3600" dirty="0"/>
              <a:t> информации. В наибольшей степени </a:t>
            </a:r>
            <a:r>
              <a:rPr lang="ru-RU" sz="3600" b="1" dirty="0"/>
              <a:t>страдает вербальная память</a:t>
            </a:r>
            <a:r>
              <a:rPr lang="ru-RU" sz="3600" dirty="0"/>
              <a:t>. </a:t>
            </a:r>
            <a:br>
              <a:rPr lang="ru-RU" sz="3600" dirty="0"/>
            </a:br>
            <a:r>
              <a:rPr lang="ru-RU" sz="3600" dirty="0"/>
              <a:t> </a:t>
            </a:r>
            <a:br>
              <a:rPr lang="ru-RU" sz="3600" dirty="0"/>
            </a:br>
            <a:r>
              <a:rPr lang="ru-RU" sz="31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31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u-RU" sz="6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5915" y="759854"/>
            <a:ext cx="10135674" cy="4921617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6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6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7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МЫШЛЕНИЕ</a:t>
            </a:r>
            <a:r>
              <a:rPr lang="ru-RU" sz="31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7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</a:t>
            </a:r>
            <a:r>
              <a:rPr lang="ru-RU" sz="3100" dirty="0" smtClean="0"/>
              <a:t>отставание отмечается уже на уровне наглядных форм мышления, возникают трудности в формировании образов и представлений. </a:t>
            </a:r>
            <a:br>
              <a:rPr lang="ru-RU" sz="3100" dirty="0" smtClean="0"/>
            </a:br>
            <a:r>
              <a:rPr lang="ru-RU" sz="3100" dirty="0" smtClean="0"/>
              <a:t>У детей с </a:t>
            </a:r>
            <a:r>
              <a:rPr lang="ru-RU" sz="2200" dirty="0" smtClean="0"/>
              <a:t>ЗПР</a:t>
            </a:r>
            <a:r>
              <a:rPr lang="ru-RU" sz="3100" dirty="0" smtClean="0"/>
              <a:t> наблюдается </a:t>
            </a:r>
            <a:r>
              <a:rPr lang="ru-RU" sz="3100" b="1" dirty="0" smtClean="0"/>
              <a:t>сложность </a:t>
            </a:r>
            <a:r>
              <a:rPr lang="ru-RU" sz="3100" b="1" dirty="0"/>
              <a:t>создания целого из частей и выделения частей из целого, снижение способности к творческому созданию новых образов</a:t>
            </a:r>
            <a:r>
              <a:rPr lang="ru-RU" sz="3100" b="1" dirty="0" smtClean="0"/>
              <a:t>.</a:t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dirty="0" smtClean="0"/>
              <a:t>Замедлен </a:t>
            </a:r>
            <a:r>
              <a:rPr lang="ru-RU" sz="3100" dirty="0"/>
              <a:t>процесс формирования мыслительных </a:t>
            </a:r>
            <a:r>
              <a:rPr lang="ru-RU" sz="3100" dirty="0" smtClean="0"/>
              <a:t>операций</a:t>
            </a:r>
            <a:r>
              <a:rPr lang="ru-RU" sz="3100" dirty="0"/>
              <a:t>,</a:t>
            </a:r>
            <a:r>
              <a:rPr lang="ru-RU" sz="3100" dirty="0" smtClean="0"/>
              <a:t>    </a:t>
            </a:r>
            <a:r>
              <a:rPr lang="ru-RU" sz="3100" b="1" dirty="0"/>
              <a:t>словесно-логического мышления</a:t>
            </a:r>
            <a:r>
              <a:rPr lang="ru-RU" sz="3100" dirty="0"/>
              <a:t>:</a:t>
            </a:r>
            <a:r>
              <a:rPr lang="ru-RU" sz="3100" i="1" dirty="0"/>
              <a:t> </a:t>
            </a:r>
            <a:r>
              <a:rPr lang="ru-RU" sz="3100" dirty="0"/>
              <a:t>дети не выделяют существенных признаков при обобщении, обобщают либо по ситуативным, либо по функциональным признакам</a:t>
            </a:r>
            <a:endParaRPr lang="ru-RU" sz="31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816864"/>
            <a:ext cx="9601200" cy="5364480"/>
          </a:xfrm>
        </p:spPr>
        <p:txBody>
          <a:bodyPr rtlCol="0">
            <a:normAutofit fontScale="90000"/>
          </a:bodyPr>
          <a:lstStyle/>
          <a:p>
            <a:r>
              <a:rPr lang="ru-RU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31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РЕЧЬ</a:t>
            </a:r>
            <a:r>
              <a:rPr lang="ru-RU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– </a:t>
            </a:r>
            <a:r>
              <a:rPr lang="ru-RU" sz="3600" dirty="0" smtClean="0"/>
              <a:t>нарушения </a:t>
            </a:r>
            <a:r>
              <a:rPr lang="ru-RU" sz="3600" dirty="0"/>
              <a:t>речи при задержке психического развития преимущественно носят системный характер и входят в структуру дефекта</a:t>
            </a:r>
            <a:r>
              <a:rPr lang="ru-RU" sz="3100" dirty="0"/>
              <a:t>. </a:t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Страдает </a:t>
            </a:r>
            <a:r>
              <a:rPr lang="ru-RU" sz="3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коммуникация</a:t>
            </a:r>
            <a:r>
              <a:rPr lang="ru-RU" sz="31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r>
              <a:rPr lang="ru-RU" sz="3100" dirty="0"/>
              <a:t> Отмечаются проблемы в формировании </a:t>
            </a:r>
            <a:r>
              <a:rPr lang="ru-RU" sz="3100" b="1" dirty="0"/>
              <a:t>нравственно-этической </a:t>
            </a:r>
            <a:r>
              <a:rPr lang="ru-RU" sz="3100" b="1" dirty="0" smtClean="0"/>
              <a:t>сферы</a:t>
            </a:r>
            <a:r>
              <a:rPr lang="ru-RU" sz="3100" dirty="0"/>
              <a:t>:</a:t>
            </a:r>
            <a:r>
              <a:rPr lang="ru-RU" sz="3100" dirty="0" smtClean="0"/>
              <a:t> </a:t>
            </a:r>
            <a:r>
              <a:rPr lang="ru-RU" sz="3100" dirty="0"/>
              <a:t>дети не готовы к «эмоционально теплым» отношениям со сверстниками,</a:t>
            </a:r>
            <a:r>
              <a:rPr lang="ru-RU" sz="3100" dirty="0" smtClean="0"/>
              <a:t> </a:t>
            </a:r>
            <a:r>
              <a:rPr lang="ru-RU" sz="3100" dirty="0"/>
              <a:t>могут быть нарушены эмоциональные контакты с близкими </a:t>
            </a:r>
            <a:r>
              <a:rPr lang="ru-RU" sz="3100" dirty="0" smtClean="0"/>
              <a:t>взрослыми.    Дети </a:t>
            </a:r>
            <a:r>
              <a:rPr lang="ru-RU" sz="3100" dirty="0"/>
              <a:t>слабо ориентируются в нравственно-этических нормах поведения. </a:t>
            </a:r>
            <a:br>
              <a:rPr lang="ru-RU" sz="3100" dirty="0"/>
            </a:br>
            <a:r>
              <a:rPr lang="ru-RU" sz="3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3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u-RU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1295400" y="982663"/>
            <a:ext cx="9601200" cy="4799951"/>
          </a:xfrm>
        </p:spPr>
        <p:txBody>
          <a:bodyPr/>
          <a:lstStyle/>
          <a:p>
            <a:r>
              <a:rPr lang="ru-RU" sz="2800" b="1" dirty="0" smtClean="0">
                <a:ln>
                  <a:noFill/>
                </a:ln>
              </a:rPr>
              <a:t> </a:t>
            </a:r>
            <a:r>
              <a:rPr lang="ru-RU" sz="3200" b="1" dirty="0"/>
              <a:t>О</a:t>
            </a:r>
            <a:r>
              <a:rPr lang="ru-RU" sz="3200" b="1" dirty="0" smtClean="0"/>
              <a:t>собенности </a:t>
            </a:r>
            <a:r>
              <a:rPr lang="ru-RU" sz="3200" b="1" dirty="0"/>
              <a:t>формирования</a:t>
            </a:r>
            <a:r>
              <a:rPr lang="ru-RU" sz="3200" dirty="0"/>
              <a:t> </a:t>
            </a:r>
            <a:r>
              <a:rPr lang="ru-RU" sz="3200" b="1" dirty="0"/>
              <a:t>двигательной сферы</a:t>
            </a:r>
            <a:r>
              <a:rPr lang="ru-RU" sz="3200" dirty="0"/>
              <a:t> </a:t>
            </a:r>
            <a:r>
              <a:rPr lang="ru-RU" sz="3200" b="1" dirty="0"/>
              <a:t>детей с ЗПР</a:t>
            </a:r>
            <a:r>
              <a:rPr lang="ru-RU" sz="3200" b="1" dirty="0" smtClean="0"/>
              <a:t>.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dirty="0" smtClean="0"/>
              <a:t>У </a:t>
            </a:r>
            <a:r>
              <a:rPr lang="ru-RU" sz="2800" dirty="0"/>
              <a:t>них не наблюдается тяжелых двигательных расстройств, однако, при более пристальном рассмотрении обнаруживается </a:t>
            </a:r>
            <a:r>
              <a:rPr lang="ru-RU" sz="2800" b="1" dirty="0"/>
              <a:t>недостаточность</a:t>
            </a:r>
            <a:r>
              <a:rPr lang="ru-RU" sz="2800" dirty="0"/>
              <a:t> таких двигательных качеств как </a:t>
            </a:r>
            <a:r>
              <a:rPr lang="ru-RU" sz="2800" b="1" dirty="0"/>
              <a:t>точность, выносливость, гибкость, ловкость, сила, координация.</a:t>
            </a:r>
            <a:r>
              <a:rPr lang="ru-RU" sz="2800" dirty="0"/>
              <a:t> Особенно заметно несовершенство </a:t>
            </a:r>
            <a:r>
              <a:rPr lang="ru-RU" sz="2800" b="1" dirty="0"/>
              <a:t>мелкой моторики рук</a:t>
            </a:r>
            <a:r>
              <a:rPr lang="ru-RU" sz="2800" dirty="0"/>
              <a:t>, </a:t>
            </a:r>
            <a:r>
              <a:rPr lang="ru-RU" sz="2800" b="1" dirty="0"/>
              <a:t>зрительно-моторной координации</a:t>
            </a:r>
            <a:r>
              <a:rPr lang="ru-RU" sz="2800" dirty="0"/>
              <a:t>, что тормозит формирование у детей </a:t>
            </a:r>
            <a:r>
              <a:rPr lang="ru-RU" sz="2800" dirty="0" err="1"/>
              <a:t>графомоторных</a:t>
            </a:r>
            <a:r>
              <a:rPr lang="ru-RU" sz="2800" dirty="0"/>
              <a:t> навыков</a:t>
            </a:r>
            <a:r>
              <a:rPr lang="ru-RU" sz="3200" dirty="0"/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1295400" y="982663"/>
            <a:ext cx="9601200" cy="3949945"/>
          </a:xfrm>
        </p:spPr>
        <p:txBody>
          <a:bodyPr/>
          <a:lstStyle/>
          <a:p>
            <a:r>
              <a:rPr lang="ru-RU" sz="3600" dirty="0"/>
              <a:t>Главной особенностью коррекционной работы </a:t>
            </a:r>
            <a:r>
              <a:rPr lang="ru-RU" sz="3200" dirty="0" smtClean="0"/>
              <a:t>является:</a:t>
            </a:r>
            <a:br>
              <a:rPr lang="ru-RU" sz="3200" dirty="0" smtClean="0"/>
            </a:br>
            <a:r>
              <a:rPr lang="ru-RU" sz="3200" b="1" dirty="0" smtClean="0"/>
              <a:t> </a:t>
            </a:r>
            <a:br>
              <a:rPr lang="ru-RU" sz="3200" b="1" dirty="0" smtClean="0"/>
            </a:br>
            <a:r>
              <a:rPr lang="ru-RU" sz="3600" b="1" dirty="0" smtClean="0"/>
              <a:t>диагностическое </a:t>
            </a:r>
            <a:r>
              <a:rPr lang="ru-RU" sz="3600" b="1" dirty="0"/>
              <a:t>изучение ребенка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dirty="0" smtClean="0"/>
              <a:t>для </a:t>
            </a:r>
            <a:r>
              <a:rPr lang="ru-RU" sz="3600" dirty="0"/>
              <a:t>уточнения его стартовых возможностей, </a:t>
            </a:r>
            <a:r>
              <a:rPr lang="ru-RU" sz="3600" dirty="0" smtClean="0"/>
              <a:t>перспектив развития  </a:t>
            </a:r>
            <a:r>
              <a:rPr lang="ru-RU" sz="3600" dirty="0"/>
              <a:t>и темпов обучения;</a:t>
            </a:r>
            <a:br>
              <a:rPr lang="ru-RU" sz="3600" dirty="0"/>
            </a:br>
            <a:endParaRPr lang="ru-RU" sz="3600" b="1" dirty="0" smtClean="0">
              <a:ln>
                <a:noFill/>
              </a:ln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1213968" y="975361"/>
            <a:ext cx="9269413" cy="4681727"/>
          </a:xfrm>
        </p:spPr>
        <p:txBody>
          <a:bodyPr>
            <a:normAutofit/>
          </a:bodyPr>
          <a:lstStyle/>
          <a:p>
            <a:r>
              <a:rPr lang="ru-RU" sz="4000" b="1" dirty="0"/>
              <a:t>Необходимо осуществлять обратную связь с семьей</a:t>
            </a:r>
            <a:r>
              <a:rPr lang="ru-RU" sz="4000" dirty="0"/>
              <a:t>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с </a:t>
            </a:r>
            <a:r>
              <a:rPr lang="ru-RU" sz="4000" dirty="0"/>
              <a:t>целью получения полной </a:t>
            </a:r>
            <a:r>
              <a:rPr lang="ru-RU" sz="4000" dirty="0" smtClean="0"/>
              <a:t>информации о раннем развитии </a:t>
            </a:r>
            <a:r>
              <a:rPr lang="ru-RU" sz="4000" dirty="0"/>
              <a:t>ребенка и для консультирования </a:t>
            </a:r>
            <a:r>
              <a:rPr lang="ru-RU" sz="4000" dirty="0" smtClean="0"/>
              <a:t>родителей </a:t>
            </a:r>
            <a:endParaRPr lang="ru-RU" sz="4000" dirty="0"/>
          </a:p>
        </p:txBody>
      </p:sp>
      <p:sp>
        <p:nvSpPr>
          <p:cNvPr id="34818" name="Текст 2"/>
          <p:cNvSpPr>
            <a:spLocks noGrp="1"/>
          </p:cNvSpPr>
          <p:nvPr>
            <p:ph type="body" idx="1"/>
          </p:nvPr>
        </p:nvSpPr>
        <p:spPr>
          <a:xfrm>
            <a:off x="2014538" y="4649273"/>
            <a:ext cx="9247187" cy="164206"/>
          </a:xfrm>
        </p:spPr>
        <p:txBody>
          <a:bodyPr>
            <a:normAutofit fontScale="25000" lnSpcReduction="20000"/>
          </a:bodyPr>
          <a:lstStyle/>
          <a:p>
            <a:pPr algn="r"/>
            <a:endParaRPr lang="ru-RU" sz="3200" dirty="0" smtClean="0"/>
          </a:p>
          <a:p>
            <a:pPr algn="r"/>
            <a:endParaRPr lang="ru-RU" sz="3200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982663"/>
            <a:ext cx="9601200" cy="4271917"/>
          </a:xfrm>
        </p:spPr>
        <p:txBody>
          <a:bodyPr/>
          <a:lstStyle/>
          <a:p>
            <a:r>
              <a:rPr lang="ru-RU" sz="3600" b="1" dirty="0"/>
              <a:t>Взаимодействие с </a:t>
            </a:r>
            <a:r>
              <a:rPr lang="ru-RU" sz="3600" b="1" dirty="0" smtClean="0"/>
              <a:t>врачами, </a:t>
            </a:r>
            <a:r>
              <a:rPr lang="ru-RU" sz="3600" b="1" dirty="0"/>
              <a:t>особенно невропатологом и детским </a:t>
            </a:r>
            <a:r>
              <a:rPr lang="ru-RU" sz="3600" b="1" dirty="0" smtClean="0"/>
              <a:t>психиатром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с </a:t>
            </a:r>
            <a:r>
              <a:rPr lang="ru-RU" sz="3600" dirty="0"/>
              <a:t>целью контроля за состоянием здоровья ребенка и оказания своевременной медицинской </a:t>
            </a:r>
            <a:r>
              <a:rPr lang="ru-RU" sz="3600" dirty="0" smtClean="0"/>
              <a:t>помощи.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522688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8491" y="708339"/>
            <a:ext cx="10663706" cy="5164428"/>
          </a:xfrm>
        </p:spPr>
        <p:txBody>
          <a:bodyPr/>
          <a:lstStyle/>
          <a:p>
            <a:r>
              <a:rPr lang="ru-RU" dirty="0"/>
              <a:t>   </a:t>
            </a:r>
            <a:r>
              <a:rPr lang="ru-RU" b="1" dirty="0"/>
              <a:t>  </a:t>
            </a:r>
            <a:r>
              <a:rPr lang="ru-RU" sz="3600" b="1" dirty="0" smtClean="0"/>
              <a:t>Необходим </a:t>
            </a:r>
            <a:r>
              <a:rPr lang="ru-RU" sz="3600" b="1" dirty="0"/>
              <a:t>и</a:t>
            </a:r>
            <a:r>
              <a:rPr lang="ru-RU" sz="3600" b="1" dirty="0" smtClean="0"/>
              <a:t>ндивидуально-дифференцированный </a:t>
            </a:r>
            <a:r>
              <a:rPr lang="ru-RU" sz="3600" b="1" dirty="0"/>
              <a:t>подход к каждому ребенку</a:t>
            </a:r>
            <a:r>
              <a:rPr lang="ru-RU" sz="3600" dirty="0" smtClean="0"/>
              <a:t>:</a:t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 </a:t>
            </a:r>
            <a:r>
              <a:rPr lang="ru-RU" sz="3600" dirty="0"/>
              <a:t>в рамках одного общего задания могут совпадать целевые установки, но способы выполнения задания каждым ребенком могут быть различны в зависимости от нарушений;</a:t>
            </a:r>
            <a:br>
              <a:rPr lang="ru-RU" sz="3600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630899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940158"/>
            <a:ext cx="9601200" cy="5267459"/>
          </a:xfrm>
        </p:spPr>
        <p:txBody>
          <a:bodyPr/>
          <a:lstStyle/>
          <a:p>
            <a:r>
              <a:rPr lang="ru-RU" sz="3600" b="1" dirty="0"/>
              <a:t>Построение программы осуществляется по спирали</a:t>
            </a:r>
            <a:r>
              <a:rPr lang="ru-RU" dirty="0"/>
              <a:t>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на </a:t>
            </a:r>
            <a:r>
              <a:rPr lang="ru-RU" sz="3600" dirty="0"/>
              <a:t>каждом следующем этапе усложняются задачи работы и в каждом виде деятельности навыки не только закрепляются, но и </a:t>
            </a:r>
            <a:r>
              <a:rPr lang="ru-RU" sz="3600" dirty="0" smtClean="0"/>
              <a:t>усложняются.</a:t>
            </a:r>
            <a:r>
              <a:rPr lang="ru-RU" sz="3600" dirty="0"/>
              <a:t>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/>
              <a:t> 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dirty="0" smtClean="0"/>
              <a:t>Обязательно</a:t>
            </a:r>
            <a:r>
              <a:rPr lang="ru-RU" sz="3600" b="1" dirty="0" smtClean="0"/>
              <a:t> </a:t>
            </a:r>
            <a:r>
              <a:rPr lang="ru-RU" sz="3600" dirty="0" smtClean="0"/>
              <a:t>использование </a:t>
            </a:r>
            <a:r>
              <a:rPr lang="ru-RU" sz="3600" dirty="0"/>
              <a:t>игровой мотивации на всех </a:t>
            </a:r>
            <a:r>
              <a:rPr lang="ru-RU" sz="3600" dirty="0" smtClean="0"/>
              <a:t>занятиях.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122988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2014538" y="829057"/>
            <a:ext cx="8159750" cy="3621023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n>
                  <a:noFill/>
                </a:ln>
              </a:rPr>
              <a:t/>
            </a:r>
            <a:br>
              <a:rPr lang="ru-RU" sz="2800" b="1" dirty="0" smtClean="0">
                <a:ln>
                  <a:noFill/>
                </a:ln>
              </a:rPr>
            </a:br>
            <a:r>
              <a:rPr lang="ru-RU" sz="2800" b="1" dirty="0" smtClean="0">
                <a:ln>
                  <a:noFill/>
                </a:ln>
              </a:rPr>
              <a:t/>
            </a:r>
            <a:br>
              <a:rPr lang="ru-RU" sz="2800" b="1" dirty="0" smtClean="0">
                <a:ln>
                  <a:noFill/>
                </a:ln>
              </a:rPr>
            </a:br>
            <a:r>
              <a:rPr lang="ru-RU" sz="2800" b="1" dirty="0" smtClean="0">
                <a:ln>
                  <a:noFill/>
                </a:ln>
              </a:rPr>
              <a:t/>
            </a:r>
            <a:br>
              <a:rPr lang="ru-RU" sz="2800" b="1" dirty="0" smtClean="0">
                <a:ln>
                  <a:noFill/>
                </a:ln>
              </a:rPr>
            </a:br>
            <a:r>
              <a:rPr lang="ru-RU" sz="2800" b="1" dirty="0" smtClean="0">
                <a:ln>
                  <a:noFill/>
                </a:ln>
              </a:rPr>
              <a:t/>
            </a:r>
            <a:br>
              <a:rPr lang="ru-RU" sz="2800" b="1" dirty="0" smtClean="0">
                <a:ln>
                  <a:noFill/>
                </a:ln>
              </a:rPr>
            </a:br>
            <a:r>
              <a:rPr lang="ru-RU" sz="2800" b="1" dirty="0" smtClean="0">
                <a:ln>
                  <a:noFill/>
                </a:ln>
              </a:rPr>
              <a:t/>
            </a:r>
            <a:br>
              <a:rPr lang="ru-RU" sz="2800" b="1" dirty="0" smtClean="0">
                <a:ln>
                  <a:noFill/>
                </a:ln>
              </a:rPr>
            </a:br>
            <a:r>
              <a:rPr lang="ru-RU" sz="2800" b="1" dirty="0" smtClean="0">
                <a:ln>
                  <a:noFill/>
                </a:ln>
              </a:rPr>
              <a:t/>
            </a:r>
            <a:br>
              <a:rPr lang="ru-RU" sz="2800" b="1" dirty="0" smtClean="0">
                <a:ln>
                  <a:noFill/>
                </a:ln>
              </a:rPr>
            </a:br>
            <a:r>
              <a:rPr lang="ru-RU" sz="2800" b="1" dirty="0" smtClean="0">
                <a:ln>
                  <a:noFill/>
                </a:ln>
              </a:rPr>
              <a:t/>
            </a:r>
            <a:br>
              <a:rPr lang="ru-RU" sz="2800" b="1" dirty="0" smtClean="0">
                <a:ln>
                  <a:noFill/>
                </a:ln>
              </a:rPr>
            </a:br>
            <a:r>
              <a:rPr lang="ru-RU" sz="2800" b="1" dirty="0" smtClean="0">
                <a:ln>
                  <a:noFill/>
                </a:ln>
              </a:rPr>
              <a:t/>
            </a:r>
            <a:br>
              <a:rPr lang="ru-RU" sz="2800" b="1" dirty="0" smtClean="0">
                <a:ln>
                  <a:noFill/>
                </a:ln>
              </a:rPr>
            </a:br>
            <a:r>
              <a:rPr lang="ru-RU" sz="2800" b="1" dirty="0" smtClean="0">
                <a:ln>
                  <a:noFill/>
                </a:ln>
              </a:rPr>
              <a:t/>
            </a:r>
            <a:br>
              <a:rPr lang="ru-RU" sz="2800" b="1" dirty="0" smtClean="0">
                <a:ln>
                  <a:noFill/>
                </a:ln>
              </a:rPr>
            </a:br>
            <a:r>
              <a:rPr lang="ru-RU" sz="2800" b="1" dirty="0" smtClean="0">
                <a:ln>
                  <a:noFill/>
                </a:ln>
              </a:rPr>
              <a:t/>
            </a:r>
            <a:br>
              <a:rPr lang="ru-RU" sz="2800" b="1" dirty="0" smtClean="0">
                <a:ln>
                  <a:noFill/>
                </a:ln>
              </a:rPr>
            </a:br>
            <a:r>
              <a:rPr lang="ru-RU" sz="2800" b="1" dirty="0" smtClean="0">
                <a:ln>
                  <a:noFill/>
                </a:ln>
              </a:rPr>
              <a:t/>
            </a:r>
            <a:br>
              <a:rPr lang="ru-RU" sz="2800" b="1" dirty="0" smtClean="0">
                <a:ln>
                  <a:noFill/>
                </a:ln>
              </a:rPr>
            </a:br>
            <a:r>
              <a:rPr lang="ru-RU" sz="2800" b="1" dirty="0" smtClean="0">
                <a:ln>
                  <a:noFill/>
                </a:ln>
              </a:rPr>
              <a:t/>
            </a:r>
            <a:br>
              <a:rPr lang="ru-RU" sz="2800" b="1" dirty="0" smtClean="0">
                <a:ln>
                  <a:noFill/>
                </a:ln>
              </a:rPr>
            </a:br>
            <a:r>
              <a:rPr lang="ru-RU" sz="2800" b="1" dirty="0" smtClean="0">
                <a:ln>
                  <a:noFill/>
                </a:ln>
              </a:rPr>
              <a:t/>
            </a:r>
            <a:br>
              <a:rPr lang="ru-RU" sz="2800" b="1" dirty="0" smtClean="0">
                <a:ln>
                  <a:noFill/>
                </a:ln>
              </a:rPr>
            </a:br>
            <a:r>
              <a:rPr lang="ru-RU" sz="2800" b="1" dirty="0" err="1" smtClean="0">
                <a:ln>
                  <a:noFill/>
                </a:ln>
              </a:rPr>
              <a:t>Заде́ржка</a:t>
            </a:r>
            <a:r>
              <a:rPr lang="ru-RU" sz="2800" b="1" dirty="0" smtClean="0">
                <a:ln>
                  <a:noFill/>
                </a:ln>
              </a:rPr>
              <a:t> </a:t>
            </a:r>
            <a:r>
              <a:rPr lang="ru-RU" sz="2800" b="1" dirty="0" err="1" smtClean="0">
                <a:ln>
                  <a:noFill/>
                </a:ln>
              </a:rPr>
              <a:t>психи́ческого</a:t>
            </a:r>
            <a:r>
              <a:rPr lang="ru-RU" sz="2800" b="1" dirty="0" smtClean="0">
                <a:ln>
                  <a:noFill/>
                </a:ln>
              </a:rPr>
              <a:t> </a:t>
            </a:r>
            <a:r>
              <a:rPr lang="ru-RU" sz="2800" b="1" dirty="0" err="1" smtClean="0">
                <a:ln>
                  <a:noFill/>
                </a:ln>
              </a:rPr>
              <a:t>разви́тия</a:t>
            </a:r>
            <a:r>
              <a:rPr lang="ru-RU" sz="2800" dirty="0" smtClean="0">
                <a:ln>
                  <a:noFill/>
                </a:ln>
              </a:rPr>
              <a:t> (сокр. ЗПР) — нарушение нормального темпа психического развития, когда отдельные психические функции </a:t>
            </a:r>
            <a:br>
              <a:rPr lang="ru-RU" sz="2800" dirty="0" smtClean="0">
                <a:ln>
                  <a:noFill/>
                </a:ln>
              </a:rPr>
            </a:br>
            <a:r>
              <a:rPr lang="ru-RU" sz="2800" dirty="0" smtClean="0">
                <a:ln>
                  <a:noFill/>
                </a:ln>
              </a:rPr>
              <a:t>(</a:t>
            </a:r>
            <a:r>
              <a:rPr lang="ru-RU" sz="2800" dirty="0" smtClean="0">
                <a:ln>
                  <a:noFill/>
                </a:ln>
                <a:hlinkClick r:id="rId2" tooltip="Память"/>
              </a:rPr>
              <a:t>память</a:t>
            </a:r>
            <a:r>
              <a:rPr lang="ru-RU" sz="2800" dirty="0" smtClean="0">
                <a:ln>
                  <a:noFill/>
                </a:ln>
              </a:rPr>
              <a:t>, </a:t>
            </a:r>
            <a:r>
              <a:rPr lang="ru-RU" sz="2800" dirty="0" smtClean="0">
                <a:ln>
                  <a:noFill/>
                </a:ln>
                <a:hlinkClick r:id="rId3" tooltip="Внимание"/>
              </a:rPr>
              <a:t>внимание</a:t>
            </a:r>
            <a:r>
              <a:rPr lang="ru-RU" sz="2800" dirty="0" smtClean="0">
                <a:ln>
                  <a:noFill/>
                </a:ln>
              </a:rPr>
              <a:t>, </a:t>
            </a:r>
            <a:r>
              <a:rPr lang="ru-RU" sz="2800" dirty="0" smtClean="0">
                <a:ln>
                  <a:noFill/>
                </a:ln>
                <a:hlinkClick r:id="rId4" tooltip="Мышление (психология)"/>
              </a:rPr>
              <a:t>мышление</a:t>
            </a:r>
            <a:r>
              <a:rPr lang="ru-RU" sz="2800" dirty="0" smtClean="0">
                <a:ln>
                  <a:noFill/>
                </a:ln>
              </a:rPr>
              <a:t>, </a:t>
            </a:r>
            <a:r>
              <a:rPr lang="ru-RU" sz="2800" dirty="0" smtClean="0">
                <a:ln>
                  <a:noFill/>
                </a:ln>
                <a:hlinkClick r:id="rId5" tooltip="Эмоции"/>
              </a:rPr>
              <a:t>эмоционально-волевая сфера</a:t>
            </a:r>
            <a:r>
              <a:rPr lang="ru-RU" sz="2800" dirty="0" smtClean="0">
                <a:ln>
                  <a:noFill/>
                </a:ln>
              </a:rPr>
              <a:t>) отстают в своём развитии от принятых психологических норм для данного возраста. </a:t>
            </a:r>
            <a:br>
              <a:rPr lang="ru-RU" sz="2800" dirty="0" smtClean="0">
                <a:ln>
                  <a:noFill/>
                </a:ln>
              </a:rPr>
            </a:br>
            <a:endParaRPr lang="ru-RU" sz="2800" dirty="0" smtClean="0">
              <a:ln>
                <a:noFill/>
              </a:ln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982663"/>
            <a:ext cx="9601200" cy="4748436"/>
          </a:xfrm>
        </p:spPr>
        <p:txBody>
          <a:bodyPr/>
          <a:lstStyle/>
          <a:p>
            <a:r>
              <a:rPr lang="ru-RU" b="1" dirty="0"/>
              <a:t>Продолжительность занятий</a:t>
            </a:r>
            <a:r>
              <a:rPr lang="ru-RU" dirty="0"/>
              <a:t> устанавливается в зависимости от степени сложности занятия и от </a:t>
            </a:r>
            <a:r>
              <a:rPr lang="ru-RU"/>
              <a:t>состояния </a:t>
            </a:r>
            <a:r>
              <a:rPr lang="ru-RU" smtClean="0"/>
              <a:t>детей.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1778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ЗАДЕРЖКА ПСИХИЧЕСКОГО РАЗВИТИЯ СОМАТОГЕННОГО ГЕНЕЗА</a:t>
            </a:r>
            <a:b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РОБОСТЬ</a:t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ТРЕВОЖНОСТЬ </a:t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МОТОРИКА</a:t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ПРИЧИНА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хронические заболевания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ЗАДЕРЖКА ПСИХИЧЕСКОГО РАЗВИТИЯ КОНСТИТУЦИОНАЛЬНОГО ПРОИСХОЖДЕНИЯ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инфантильность</a:t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игровая деятельность</a:t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ПРИЧИНА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наследственно обусловленная парциальная недостаточность отдельных функций.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1295400" y="1092200"/>
            <a:ext cx="9609138" cy="241617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>
                  <a:noFill/>
                </a:ln>
              </a:rPr>
              <a:t/>
            </a:r>
            <a:br>
              <a:rPr lang="ru-RU" b="1" dirty="0" smtClean="0">
                <a:ln>
                  <a:noFill/>
                </a:ln>
              </a:rPr>
            </a:br>
            <a:r>
              <a:rPr lang="ru-RU" b="1" dirty="0" smtClean="0">
                <a:ln>
                  <a:noFill/>
                </a:ln>
              </a:rPr>
              <a:t/>
            </a:r>
            <a:br>
              <a:rPr lang="ru-RU" b="1" dirty="0" smtClean="0">
                <a:ln>
                  <a:noFill/>
                </a:ln>
              </a:rPr>
            </a:br>
            <a:r>
              <a:rPr lang="ru-RU" b="1" dirty="0" smtClean="0">
                <a:ln>
                  <a:noFill/>
                </a:ln>
              </a:rPr>
              <a:t>ЗАДЕРЖКА ПСИХИЧЕСКОГО РАЗВИТИЯ ПСИХОГЕННОГО ГЕНЕЗА</a:t>
            </a:r>
            <a:r>
              <a:rPr lang="ru-RU" dirty="0" smtClean="0">
                <a:ln>
                  <a:noFill/>
                </a:ln>
              </a:rPr>
              <a:t/>
            </a:r>
            <a:br>
              <a:rPr lang="ru-RU" dirty="0" smtClean="0">
                <a:ln>
                  <a:noFill/>
                </a:ln>
              </a:rPr>
            </a:br>
            <a:r>
              <a:rPr lang="ru-RU" sz="4000" dirty="0" smtClean="0">
                <a:ln>
                  <a:noFill/>
                </a:ln>
              </a:rPr>
              <a:t>эмоционально-волевая сфера</a:t>
            </a:r>
            <a:br>
              <a:rPr lang="ru-RU" sz="4000" dirty="0" smtClean="0">
                <a:ln>
                  <a:noFill/>
                </a:ln>
              </a:rPr>
            </a:br>
            <a:r>
              <a:rPr lang="ru-RU" sz="4000" dirty="0" smtClean="0">
                <a:ln>
                  <a:noFill/>
                </a:ln>
              </a:rPr>
              <a:t>регуляция поведения</a:t>
            </a:r>
          </a:p>
        </p:txBody>
      </p:sp>
      <p:sp>
        <p:nvSpPr>
          <p:cNvPr id="23554" name="Текст 2"/>
          <p:cNvSpPr>
            <a:spLocks noGrp="1"/>
          </p:cNvSpPr>
          <p:nvPr>
            <p:ph type="body" idx="1"/>
          </p:nvPr>
        </p:nvSpPr>
        <p:spPr>
          <a:xfrm>
            <a:off x="1295400" y="4776788"/>
            <a:ext cx="9609138" cy="860425"/>
          </a:xfrm>
        </p:spPr>
        <p:txBody>
          <a:bodyPr/>
          <a:lstStyle/>
          <a:p>
            <a:r>
              <a:rPr lang="ru-RU" sz="3200" b="1" smtClean="0"/>
              <a:t>ПРИЧИНА: </a:t>
            </a:r>
            <a:r>
              <a:rPr lang="ru-RU" sz="4000" smtClean="0"/>
              <a:t>психотравмирующий фактор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1303338" y="982663"/>
            <a:ext cx="9593262" cy="2954337"/>
          </a:xfrm>
        </p:spPr>
        <p:txBody>
          <a:bodyPr/>
          <a:lstStyle/>
          <a:p>
            <a:pPr algn="l"/>
            <a:r>
              <a:rPr lang="ru-RU" b="1" smtClean="0">
                <a:ln>
                  <a:noFill/>
                </a:ln>
              </a:rPr>
              <a:t>ЗАДЕРЖКА ПСИХИЧЕСКОГО РАЗВИТИЯ ЦЕРЕБРАЛЬНО-ОРГАНИЧЕСКОГО ГЕНЕЗА</a:t>
            </a:r>
            <a:r>
              <a:rPr lang="ru-RU" smtClean="0">
                <a:ln>
                  <a:noFill/>
                </a:ln>
              </a:rPr>
              <a:t/>
            </a:r>
            <a:br>
              <a:rPr lang="ru-RU" smtClean="0">
                <a:ln>
                  <a:noFill/>
                </a:ln>
              </a:rPr>
            </a:br>
            <a:r>
              <a:rPr lang="ru-RU" sz="3600" smtClean="0">
                <a:ln>
                  <a:noFill/>
                </a:ln>
              </a:rPr>
              <a:t>Эмоционально-волевая сфера</a:t>
            </a:r>
            <a:br>
              <a:rPr lang="ru-RU" sz="3600" smtClean="0">
                <a:ln>
                  <a:noFill/>
                </a:ln>
              </a:rPr>
            </a:br>
            <a:r>
              <a:rPr lang="ru-RU" sz="3600" smtClean="0">
                <a:ln>
                  <a:noFill/>
                </a:ln>
              </a:rPr>
              <a:t>Познавательное развитие</a:t>
            </a:r>
          </a:p>
        </p:txBody>
      </p:sp>
      <p:sp>
        <p:nvSpPr>
          <p:cNvPr id="24578" name="Текст 2"/>
          <p:cNvSpPr>
            <a:spLocks noGrp="1"/>
          </p:cNvSpPr>
          <p:nvPr>
            <p:ph type="body" idx="1"/>
          </p:nvPr>
        </p:nvSpPr>
        <p:spPr>
          <a:xfrm>
            <a:off x="1303338" y="4343400"/>
            <a:ext cx="9593262" cy="1531938"/>
          </a:xfrm>
        </p:spPr>
        <p:txBody>
          <a:bodyPr/>
          <a:lstStyle/>
          <a:p>
            <a:pPr algn="l"/>
            <a:r>
              <a:rPr lang="ru-RU" sz="3200" b="1" smtClean="0"/>
              <a:t>ПРИЧИНА: </a:t>
            </a:r>
            <a:r>
              <a:rPr lang="ru-RU" sz="4000" smtClean="0"/>
              <a:t>органические нарушения ЦНС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1295400" y="690563"/>
            <a:ext cx="9601200" cy="4964112"/>
          </a:xfrm>
        </p:spPr>
        <p:txBody>
          <a:bodyPr/>
          <a:lstStyle/>
          <a:p>
            <a:r>
              <a:rPr lang="ru-RU" sz="2400" b="1" dirty="0" smtClean="0">
                <a:ln>
                  <a:noFill/>
                </a:ln>
              </a:rPr>
              <a:t>ЦЕЛЬ КОРРЕКЦИОННО-ПЕДАГОГИЧЕСКОЙ РАБОТЫ</a:t>
            </a:r>
            <a:r>
              <a:rPr lang="ru-RU" sz="2400" dirty="0" smtClean="0">
                <a:ln>
                  <a:noFill/>
                </a:ln>
              </a:rPr>
              <a:t> - </a:t>
            </a:r>
            <a:r>
              <a:rPr lang="ru-RU" sz="3200" dirty="0" smtClean="0">
                <a:ln>
                  <a:noFill/>
                </a:ln>
              </a:rPr>
              <a:t>формирование психологического базиса.</a:t>
            </a:r>
            <a:br>
              <a:rPr lang="ru-RU" sz="3200" dirty="0" smtClean="0">
                <a:ln>
                  <a:noFill/>
                </a:ln>
              </a:rPr>
            </a:br>
            <a:r>
              <a:rPr lang="ru-RU" dirty="0" smtClean="0">
                <a:ln>
                  <a:noFill/>
                </a:ln>
              </a:rPr>
              <a:t/>
            </a:r>
            <a:br>
              <a:rPr lang="ru-RU" dirty="0" smtClean="0">
                <a:ln>
                  <a:noFill/>
                </a:ln>
              </a:rPr>
            </a:br>
            <a:r>
              <a:rPr lang="ru-RU" sz="2800" dirty="0" smtClean="0">
                <a:ln>
                  <a:noFill/>
                </a:ln>
              </a:rPr>
              <a:t>Важно сформировать  </a:t>
            </a:r>
            <a:r>
              <a:rPr lang="ru-RU" sz="2800" dirty="0" smtClean="0"/>
              <a:t>«предпосылки</a:t>
            </a:r>
            <a:r>
              <a:rPr lang="ru-RU" sz="3200" dirty="0"/>
              <a:t>» мышления: память, внимание, различные виды восприятия, развить зрительные, слуховые, моторные функции, пробудить познавательную и творческую активность ребенка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sz="2800" b="1" dirty="0"/>
              <a:t>На что необходимо обратить внимание воспитателям: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dirty="0" smtClean="0">
                <a:ln>
                  <a:noFill/>
                </a:ln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731520" y="987552"/>
            <a:ext cx="10165080" cy="1255776"/>
          </a:xfrm>
        </p:spPr>
        <p:txBody>
          <a:bodyPr/>
          <a:lstStyle/>
          <a:p>
            <a:r>
              <a:rPr lang="ru-RU" sz="2800" b="1" dirty="0" smtClean="0">
                <a:ln>
                  <a:noFill/>
                </a:ln>
              </a:rPr>
              <a:t/>
            </a:r>
            <a:br>
              <a:rPr lang="ru-RU" sz="2800" b="1" dirty="0" smtClean="0">
                <a:ln>
                  <a:noFill/>
                </a:ln>
              </a:rPr>
            </a:br>
            <a:r>
              <a:rPr lang="ru-RU" sz="2800" b="1" dirty="0">
                <a:ln>
                  <a:noFill/>
                </a:ln>
              </a:rPr>
              <a:t/>
            </a:r>
            <a:br>
              <a:rPr lang="ru-RU" sz="2800" b="1" dirty="0">
                <a:ln>
                  <a:noFill/>
                </a:ln>
              </a:rPr>
            </a:br>
            <a:r>
              <a:rPr lang="ru-RU" sz="2800" b="1" dirty="0" smtClean="0">
                <a:ln>
                  <a:noFill/>
                </a:ln>
              </a:rPr>
              <a:t/>
            </a:r>
            <a:br>
              <a:rPr lang="ru-RU" sz="2800" b="1" dirty="0" smtClean="0">
                <a:ln>
                  <a:noFill/>
                </a:ln>
              </a:rPr>
            </a:br>
            <a:r>
              <a:rPr lang="ru-RU" sz="2800" b="1" dirty="0">
                <a:ln>
                  <a:noFill/>
                </a:ln>
              </a:rPr>
              <a:t/>
            </a:r>
            <a:br>
              <a:rPr lang="ru-RU" sz="2800" b="1" dirty="0">
                <a:ln>
                  <a:noFill/>
                </a:ln>
              </a:rPr>
            </a:br>
            <a:r>
              <a:rPr lang="ru-RU" sz="2800" b="1" dirty="0" smtClean="0">
                <a:ln>
                  <a:noFill/>
                </a:ln>
              </a:rPr>
              <a:t/>
            </a:r>
            <a:br>
              <a:rPr lang="ru-RU" sz="2800" b="1" dirty="0" smtClean="0">
                <a:ln>
                  <a:noFill/>
                </a:ln>
              </a:rPr>
            </a:br>
            <a:r>
              <a:rPr lang="ru-RU" sz="2800" b="1" dirty="0">
                <a:ln>
                  <a:noFill/>
                </a:ln>
              </a:rPr>
              <a:t/>
            </a:r>
            <a:br>
              <a:rPr lang="ru-RU" sz="2800" b="1" dirty="0">
                <a:ln>
                  <a:noFill/>
                </a:ln>
              </a:rPr>
            </a:br>
            <a:r>
              <a:rPr lang="ru-RU" sz="2800" b="1" dirty="0" smtClean="0">
                <a:ln>
                  <a:noFill/>
                </a:ln>
              </a:rPr>
              <a:t/>
            </a:r>
            <a:br>
              <a:rPr lang="ru-RU" sz="2800" b="1" dirty="0" smtClean="0">
                <a:ln>
                  <a:noFill/>
                </a:ln>
              </a:rPr>
            </a:br>
            <a:r>
              <a:rPr lang="ru-RU" sz="2800" b="1" dirty="0">
                <a:ln>
                  <a:noFill/>
                </a:ln>
              </a:rPr>
              <a:t/>
            </a:r>
            <a:br>
              <a:rPr lang="ru-RU" sz="2800" b="1" dirty="0">
                <a:ln>
                  <a:noFill/>
                </a:ln>
              </a:rPr>
            </a:br>
            <a:r>
              <a:rPr lang="ru-RU" sz="2800" b="1" dirty="0" smtClean="0">
                <a:ln>
                  <a:noFill/>
                </a:ln>
              </a:rPr>
              <a:t/>
            </a:r>
            <a:br>
              <a:rPr lang="ru-RU" sz="2800" b="1" dirty="0" smtClean="0">
                <a:ln>
                  <a:noFill/>
                </a:ln>
              </a:rPr>
            </a:br>
            <a:r>
              <a:rPr lang="ru-RU" sz="3200" b="1" dirty="0" smtClean="0"/>
              <a:t>ОСОБЕННОСТИ ПСИХИЧЕСКИХ ПРОЦЕССОВ        У ДЕТЕЙ С ЗПР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3200" b="1" dirty="0" smtClean="0"/>
              <a:t>Внимание</a:t>
            </a:r>
            <a:r>
              <a:rPr lang="ru-RU" sz="3200" dirty="0" smtClean="0"/>
              <a:t> </a:t>
            </a:r>
            <a:r>
              <a:rPr lang="ru-RU" sz="2800" dirty="0"/>
              <a:t>этих детей характеризуется </a:t>
            </a:r>
            <a:r>
              <a:rPr lang="ru-RU" sz="2800" dirty="0" smtClean="0"/>
              <a:t>неустойчивостью, неравномерной </a:t>
            </a:r>
            <a:r>
              <a:rPr lang="ru-RU" sz="2800" dirty="0"/>
              <a:t>работоспособностью. Трудно собрать, сконцентрировать внимание детей и удержать на протяжении той или иной деятельности</a:t>
            </a:r>
            <a:r>
              <a:rPr lang="ru-RU" sz="2800" dirty="0" smtClean="0"/>
              <a:t>.  </a:t>
            </a:r>
            <a:r>
              <a:rPr lang="ru-RU" sz="2800" dirty="0"/>
              <a:t>Очевидна недостаточная целенаправленность деятельности, дети действуют импульсивно, часто отвлекаются, с трудом переключается с одного задания на другое. </a:t>
            </a:r>
            <a:br>
              <a:rPr lang="ru-RU" sz="2800" dirty="0"/>
            </a:br>
            <a:endParaRPr lang="ru-RU" sz="2800" dirty="0" smtClean="0">
              <a:ln>
                <a:noFill/>
              </a:ln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1204913" y="969964"/>
            <a:ext cx="9601200" cy="1373992"/>
          </a:xfrm>
        </p:spPr>
        <p:txBody>
          <a:bodyPr/>
          <a:lstStyle/>
          <a:p>
            <a:r>
              <a:rPr lang="ru-RU" sz="3200" b="1" dirty="0" smtClean="0">
                <a:ln>
                  <a:noFill/>
                </a:ln>
              </a:rPr>
              <a:t>РЕГУЛЯЦИЯ ПОВЕДЕНИЯ НАРУШЕНА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84100" y="3018850"/>
            <a:ext cx="941519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Даже в </a:t>
            </a:r>
            <a:r>
              <a:rPr lang="ru-RU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старшем дошкольном возрасте оказывается недостаточно развитой способность к произвольной регуляции </a:t>
            </a:r>
            <a:r>
              <a:rPr lang="ru-RU" sz="3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поведения,</a:t>
            </a:r>
            <a:r>
              <a:rPr lang="ru-RU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что затрудняет выполнение учебных заданий.</a:t>
            </a:r>
            <a:endParaRPr lang="ru-RU" sz="3200" dirty="0">
              <a:latin typeface="+mj-lt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388</TotalTime>
  <Words>118</Words>
  <Application>Microsoft Office PowerPoint</Application>
  <PresentationFormat>Широкоэкранный</PresentationFormat>
  <Paragraphs>24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Garamond</vt:lpstr>
      <vt:lpstr>Times New Roman</vt:lpstr>
      <vt:lpstr>Натуральные материалы</vt:lpstr>
      <vt:lpstr>ДЕТИ С ОГРАНИЧЕННЫМИ ВОЗМОЖНОСТЯМИ ЗДОРОВЬЯ</vt:lpstr>
      <vt:lpstr>             Заде́ржка психи́ческого разви́тия (сокр. ЗПР) — нарушение нормального темпа психического развития, когда отдельные психические функции  (память, внимание, мышление, эмоционально-волевая сфера) отстают в своём развитии от принятых психологических норм для данного возраста.  </vt:lpstr>
      <vt:lpstr>     ЗАДЕРЖКА ПСИХИЧЕСКОГО РАЗВИТИЯ СОМАТОГЕННОГО ГЕНЕЗА  РОБОСТЬ ТРЕВОЖНОСТЬ  МОТОРИКА  ПРИЧИНА: хронические заболевания</vt:lpstr>
      <vt:lpstr>      ЗАДЕРЖКА ПСИХИЧЕСКОГО РАЗВИТИЯ КОНСТИТУЦИОНАЛЬНОГО ПРОИСХОЖДЕНИЯ   инфантильность игровая деятельность ПРИЧИНА: наследственно обусловленная парциальная недостаточность отдельных функций.</vt:lpstr>
      <vt:lpstr>  ЗАДЕРЖКА ПСИХИЧЕСКОГО РАЗВИТИЯ ПСИХОГЕННОГО ГЕНЕЗА эмоционально-волевая сфера регуляция поведения</vt:lpstr>
      <vt:lpstr>ЗАДЕРЖКА ПСИХИЧЕСКОГО РАЗВИТИЯ ЦЕРЕБРАЛЬНО-ОРГАНИЧЕСКОГО ГЕНЕЗА Эмоционально-волевая сфера Познавательное развитие</vt:lpstr>
      <vt:lpstr>ЦЕЛЬ КОРРЕКЦИОННО-ПЕДАГОГИЧЕСКОЙ РАБОТЫ - формирование психологического базиса.  Важно сформировать  «предпосылки» мышления: память, внимание, различные виды восприятия, развить зрительные, слуховые, моторные функции, пробудить познавательную и творческую активность ребенка.  На что необходимо обратить внимание воспитателям:  </vt:lpstr>
      <vt:lpstr>         ОСОБЕННОСТИ ПСИХИЧЕСКИХ ПРОЦЕССОВ        У ДЕТЕЙ С ЗПР  Внимание этих детей характеризуется неустойчивостью, неравномерной работоспособностью. Трудно собрать, сконцентрировать внимание детей и удержать на протяжении той или иной деятельности.  Очевидна недостаточная целенаправленность деятельности, дети действуют импульсивно, часто отвлекаются, с трудом переключается с одного задания на другое.  </vt:lpstr>
      <vt:lpstr>РЕГУЛЯЦИЯ ПОВЕДЕНИЯ НАРУШЕНА</vt:lpstr>
      <vt:lpstr>ПРОЦЕСС  ВОСПРИЯТИЯ (зрительного, слухового, тактильного) отстает от возрастной нормы.  Ориентировочно-исследовательская деятельность в целом имеет более низкий уровень развития: дети не умеют обследовать предмет, их сенсорный опыт долго не закрепляется и не обобщается в слове. Особые трудности дети испытывают при овладении представлениями о величине, они не выделяют и не обозначают отдельные параметры величины (длина, ширина, высота, толщина). У них не формируется целостного образа предмета.</vt:lpstr>
      <vt:lpstr>  ПАМЯТЬ  детей с ЗПР также отличается качественным своеобразием   В первую очередь у детей ограничен объем памяти и снижена прочность запоминания, кроме того характерна неточность воспроизведения и быстрая утеря информации. В наибольшей степени страдает вербальная память.     </vt:lpstr>
      <vt:lpstr>  МЫШЛЕНИЕ - отставание отмечается уже на уровне наглядных форм мышления, возникают трудности в формировании образов и представлений.  У детей с ЗПР наблюдается сложность создания целого из частей и выделения частей из целого, снижение способности к творческому созданию новых образов.  Замедлен процесс формирования мыслительных операций,    словесно-логического мышления: дети не выделяют существенных признаков при обобщении, обобщают либо по ситуативным, либо по функциональным признакам</vt:lpstr>
      <vt:lpstr>  РЕЧЬ – нарушения речи при задержке психического развития преимущественно носят системный характер и входят в структуру дефекта.   Страдает коммуникация. Отмечаются проблемы в формировании нравственно-этической сферы: дети не готовы к «эмоционально теплым» отношениям со сверстниками, могут быть нарушены эмоциональные контакты с близкими взрослыми.    Дети слабо ориентируются в нравственно-этических нормах поведения.     </vt:lpstr>
      <vt:lpstr> Особенности формирования двигательной сферы детей с ЗПР.  У них не наблюдается тяжелых двигательных расстройств, однако, при более пристальном рассмотрении обнаруживается недостаточность таких двигательных качеств как точность, выносливость, гибкость, ловкость, сила, координация. Особенно заметно несовершенство мелкой моторики рук, зрительно-моторной координации, что тормозит формирование у детей графомоторных навыков.</vt:lpstr>
      <vt:lpstr>Главной особенностью коррекционной работы является:   диагностическое изучение ребенка  для уточнения его стартовых возможностей, перспектив развития  и темпов обучения; </vt:lpstr>
      <vt:lpstr>Необходимо осуществлять обратную связь с семьей  с целью получения полной информации о раннем развитии ребенка и для консультирования родителей </vt:lpstr>
      <vt:lpstr>Взаимодействие с врачами, особенно невропатологом и детским психиатром  с целью контроля за состоянием здоровья ребенка и оказания своевременной медицинской помощи. </vt:lpstr>
      <vt:lpstr>     Необходим индивидуально-дифференцированный подход к каждому ребенку:   в рамках одного общего задания могут совпадать целевые установки, но способы выполнения задания каждым ребенком могут быть различны в зависимости от нарушений; </vt:lpstr>
      <vt:lpstr>Построение программы осуществляется по спирали:  на каждом следующем этапе усложняются задачи работы и в каждом виде деятельности навыки не только закрепляются, но и усложняются.    Обязательно использование игровой мотивации на всех занятиях. </vt:lpstr>
      <vt:lpstr>Продолжительность занятий устанавливается в зависимости от степени сложности занятия и от состояния детей.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Дети с ограниченными возможностями здоровья</dc:title>
  <dc:creator>Даня</dc:creator>
  <cp:lastModifiedBy>Даня</cp:lastModifiedBy>
  <cp:revision>71</cp:revision>
  <dcterms:created xsi:type="dcterms:W3CDTF">2014-04-18T13:37:17Z</dcterms:created>
  <dcterms:modified xsi:type="dcterms:W3CDTF">2014-07-28T07:38:36Z</dcterms:modified>
</cp:coreProperties>
</file>