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7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7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8" y="4797152"/>
            <a:ext cx="5112568" cy="576064"/>
          </a:xfrm>
          <a:custGeom>
            <a:avLst/>
            <a:gdLst>
              <a:gd name="connsiteX0" fmla="*/ 0 w 4663745"/>
              <a:gd name="connsiteY0" fmla="*/ 0 h 744590"/>
              <a:gd name="connsiteX1" fmla="*/ 4663745 w 4663745"/>
              <a:gd name="connsiteY1" fmla="*/ 0 h 744590"/>
              <a:gd name="connsiteX2" fmla="*/ 4663745 w 4663745"/>
              <a:gd name="connsiteY2" fmla="*/ 744590 h 744590"/>
              <a:gd name="connsiteX3" fmla="*/ 0 w 4663745"/>
              <a:gd name="connsiteY3" fmla="*/ 744590 h 744590"/>
              <a:gd name="connsiteX4" fmla="*/ 0 w 4663745"/>
              <a:gd name="connsiteY4" fmla="*/ 0 h 744590"/>
              <a:gd name="connsiteX0" fmla="*/ 55418 w 4663745"/>
              <a:gd name="connsiteY0" fmla="*/ 0 h 1077099"/>
              <a:gd name="connsiteX1" fmla="*/ 4663745 w 4663745"/>
              <a:gd name="connsiteY1" fmla="*/ 332509 h 1077099"/>
              <a:gd name="connsiteX2" fmla="*/ 4663745 w 4663745"/>
              <a:gd name="connsiteY2" fmla="*/ 1077099 h 1077099"/>
              <a:gd name="connsiteX3" fmla="*/ 0 w 4663745"/>
              <a:gd name="connsiteY3" fmla="*/ 1077099 h 1077099"/>
              <a:gd name="connsiteX4" fmla="*/ 55418 w 4663745"/>
              <a:gd name="connsiteY4" fmla="*/ 0 h 1077099"/>
              <a:gd name="connsiteX0" fmla="*/ 55418 w 4663745"/>
              <a:gd name="connsiteY0" fmla="*/ 0 h 1077099"/>
              <a:gd name="connsiteX1" fmla="*/ 4663745 w 4663745"/>
              <a:gd name="connsiteY1" fmla="*/ 332509 h 1077099"/>
              <a:gd name="connsiteX2" fmla="*/ 4663745 w 4663745"/>
              <a:gd name="connsiteY2" fmla="*/ 1077099 h 1077099"/>
              <a:gd name="connsiteX3" fmla="*/ 0 w 4663745"/>
              <a:gd name="connsiteY3" fmla="*/ 1077099 h 1077099"/>
              <a:gd name="connsiteX4" fmla="*/ 55418 w 4663745"/>
              <a:gd name="connsiteY4" fmla="*/ 0 h 1077099"/>
              <a:gd name="connsiteX0" fmla="*/ 55418 w 4663745"/>
              <a:gd name="connsiteY0" fmla="*/ 0 h 1077099"/>
              <a:gd name="connsiteX1" fmla="*/ 4372799 w 4663745"/>
              <a:gd name="connsiteY1" fmla="*/ 96982 h 1077099"/>
              <a:gd name="connsiteX2" fmla="*/ 4663745 w 4663745"/>
              <a:gd name="connsiteY2" fmla="*/ 1077099 h 1077099"/>
              <a:gd name="connsiteX3" fmla="*/ 0 w 4663745"/>
              <a:gd name="connsiteY3" fmla="*/ 1077099 h 1077099"/>
              <a:gd name="connsiteX4" fmla="*/ 55418 w 4663745"/>
              <a:gd name="connsiteY4" fmla="*/ 0 h 1077099"/>
              <a:gd name="connsiteX0" fmla="*/ 55418 w 4442072"/>
              <a:gd name="connsiteY0" fmla="*/ 0 h 1077099"/>
              <a:gd name="connsiteX1" fmla="*/ 4372799 w 4442072"/>
              <a:gd name="connsiteY1" fmla="*/ 96982 h 1077099"/>
              <a:gd name="connsiteX2" fmla="*/ 4442072 w 4442072"/>
              <a:gd name="connsiteY2" fmla="*/ 675317 h 1077099"/>
              <a:gd name="connsiteX3" fmla="*/ 0 w 4442072"/>
              <a:gd name="connsiteY3" fmla="*/ 1077099 h 1077099"/>
              <a:gd name="connsiteX4" fmla="*/ 55418 w 4442072"/>
              <a:gd name="connsiteY4" fmla="*/ 0 h 1077099"/>
              <a:gd name="connsiteX0" fmla="*/ 0 w 4386654"/>
              <a:gd name="connsiteY0" fmla="*/ 0 h 675317"/>
              <a:gd name="connsiteX1" fmla="*/ 4317381 w 4386654"/>
              <a:gd name="connsiteY1" fmla="*/ 96982 h 675317"/>
              <a:gd name="connsiteX2" fmla="*/ 4386654 w 4386654"/>
              <a:gd name="connsiteY2" fmla="*/ 675317 h 675317"/>
              <a:gd name="connsiteX3" fmla="*/ 152401 w 4386654"/>
              <a:gd name="connsiteY3" fmla="*/ 675317 h 675317"/>
              <a:gd name="connsiteX4" fmla="*/ 0 w 4386654"/>
              <a:gd name="connsiteY4" fmla="*/ 0 h 675317"/>
              <a:gd name="connsiteX0" fmla="*/ 0 w 4386654"/>
              <a:gd name="connsiteY0" fmla="*/ 0 h 896989"/>
              <a:gd name="connsiteX1" fmla="*/ 4317381 w 4386654"/>
              <a:gd name="connsiteY1" fmla="*/ 96982 h 896989"/>
              <a:gd name="connsiteX2" fmla="*/ 4386654 w 4386654"/>
              <a:gd name="connsiteY2" fmla="*/ 675317 h 896989"/>
              <a:gd name="connsiteX3" fmla="*/ 152401 w 4386654"/>
              <a:gd name="connsiteY3" fmla="*/ 675317 h 896989"/>
              <a:gd name="connsiteX4" fmla="*/ 0 w 4386654"/>
              <a:gd name="connsiteY4" fmla="*/ 0 h 896989"/>
              <a:gd name="connsiteX0" fmla="*/ 0 w 4386654"/>
              <a:gd name="connsiteY0" fmla="*/ 0 h 1112805"/>
              <a:gd name="connsiteX1" fmla="*/ 4317381 w 4386654"/>
              <a:gd name="connsiteY1" fmla="*/ 96982 h 1112805"/>
              <a:gd name="connsiteX2" fmla="*/ 4386654 w 4386654"/>
              <a:gd name="connsiteY2" fmla="*/ 675317 h 1112805"/>
              <a:gd name="connsiteX3" fmla="*/ 1738594 w 4386654"/>
              <a:gd name="connsiteY3" fmla="*/ 1112805 h 1112805"/>
              <a:gd name="connsiteX4" fmla="*/ 152401 w 4386654"/>
              <a:gd name="connsiteY4" fmla="*/ 675317 h 1112805"/>
              <a:gd name="connsiteX5" fmla="*/ 0 w 4386654"/>
              <a:gd name="connsiteY5" fmla="*/ 0 h 111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6654" h="1112805">
                <a:moveTo>
                  <a:pt x="0" y="0"/>
                </a:moveTo>
                <a:cubicBezTo>
                  <a:pt x="1757782" y="637309"/>
                  <a:pt x="2781272" y="-13854"/>
                  <a:pt x="4317381" y="96982"/>
                </a:cubicBezTo>
                <a:lnTo>
                  <a:pt x="4386654" y="675317"/>
                </a:lnTo>
                <a:cubicBezTo>
                  <a:pt x="3954547" y="805366"/>
                  <a:pt x="2444303" y="1112805"/>
                  <a:pt x="1738594" y="1112805"/>
                </a:cubicBezTo>
                <a:cubicBezTo>
                  <a:pt x="1032885" y="1112805"/>
                  <a:pt x="439857" y="821530"/>
                  <a:pt x="152401" y="675317"/>
                </a:cubicBezTo>
                <a:lnTo>
                  <a:pt x="0" y="0"/>
                </a:lnTo>
                <a:close/>
              </a:path>
            </a:pathLst>
          </a:cu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prstTxWarp prst="textTriangleInverted">
              <a:avLst/>
            </a:prstTxWarp>
            <a:spAutoFit/>
            <a:sp3d extrusionH="57150">
              <a:bevelT w="38100" h="38100"/>
              <a:bevelB w="38100" h="38100"/>
            </a:sp3d>
          </a:bodyPr>
          <a:lstStyle/>
          <a:p>
            <a:r>
              <a:rPr lang="ru-RU" sz="3200" b="1" spc="600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Arial Black" pitchFamily="34" charset="0"/>
              </a:rPr>
              <a:t>ОСТРОВ ЧИСТОГОВОРОК</a:t>
            </a:r>
            <a:endParaRPr lang="ru-RU" sz="3200" spc="600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Arial Black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1052737"/>
            <a:ext cx="6948265" cy="4896543"/>
            <a:chOff x="1297" y="1706489"/>
            <a:chExt cx="1301929" cy="1301929"/>
          </a:xfrm>
          <a:effectLst>
            <a:glow rad="1092200">
              <a:srgbClr val="07D2ED">
                <a:alpha val="18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1653891" lon="323569" rev="823648"/>
            </a:camera>
            <a:lightRig rig="flat" dir="t"/>
          </a:scene3d>
        </p:grpSpPr>
        <p:sp>
          <p:nvSpPr>
            <p:cNvPr id="7" name="Овал 6"/>
            <p:cNvSpPr/>
            <p:nvPr/>
          </p:nvSpPr>
          <p:spPr>
            <a:xfrm>
              <a:off x="1297" y="1706489"/>
              <a:ext cx="1301929" cy="1301929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  <a:sp3d extrusionH="127000" prstMaterial="plastic">
              <a:bevelT w="120900" h="88900"/>
              <a:bevelB w="88900" h="31750" prst="angle"/>
              <a:extrusionClr>
                <a:srgbClr val="07D2ED"/>
              </a:extrusion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Овал 4"/>
            <p:cNvSpPr/>
            <p:nvPr/>
          </p:nvSpPr>
          <p:spPr>
            <a:xfrm>
              <a:off x="191960" y="1897152"/>
              <a:ext cx="920603" cy="920603"/>
            </a:xfrm>
            <a:prstGeom prst="rect">
              <a:avLst/>
            </a:prstGeom>
            <a:effectLst>
              <a:innerShdw blurRad="63500" dist="50800" dir="13500000">
                <a:prstClr val="black">
                  <a:alpha val="50000"/>
                </a:prstClr>
              </a:innerShdw>
              <a:reflection blurRad="6350" stA="50000" endA="275" endPos="40000" dist="101600" dir="5400000" sy="-100000" algn="bl" rotWithShape="0"/>
            </a:effectLst>
            <a:sp3d extrusionH="127000">
              <a:bevelT/>
              <a:extrusionClr>
                <a:srgbClr val="07D2ED"/>
              </a:extrusion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71650" tIns="62230" rIns="71650" bIns="62230" numCol="1" spcCol="1270" anchor="ctr" anchorCtr="0">
              <a:noAutofit/>
            </a:bodyPr>
            <a:lstStyle/>
            <a:p>
              <a:pPr algn="ctr" defTabSz="2178050">
                <a:spcBef>
                  <a:spcPct val="0"/>
                </a:spcBef>
              </a:pPr>
              <a:r>
                <a:rPr lang="ru-RU" sz="2000" b="1" dirty="0" smtClean="0">
                  <a:solidFill>
                    <a:schemeClr val="bg1"/>
                  </a:solidFill>
                </a:rPr>
                <a:t>РА – РЯ - РА — начинается игра</a:t>
              </a:r>
            </a:p>
            <a:p>
              <a:pPr algn="ctr" defTabSz="2178050">
                <a:spcBef>
                  <a:spcPct val="0"/>
                </a:spcBef>
              </a:pPr>
              <a:r>
                <a:rPr lang="ru-RU" sz="2000" b="1" dirty="0" smtClean="0">
                  <a:solidFill>
                    <a:schemeClr val="bg1"/>
                  </a:solidFill>
                </a:rPr>
                <a:t>РИ – РЫ - РИ – чисто говори</a:t>
              </a:r>
            </a:p>
            <a:p>
              <a:pPr algn="ctr" defTabSz="2178050">
                <a:spcBef>
                  <a:spcPct val="0"/>
                </a:spcBef>
              </a:pPr>
              <a:r>
                <a:rPr lang="ru-RU" sz="2000" b="1" dirty="0" smtClean="0">
                  <a:solidFill>
                    <a:schemeClr val="bg1"/>
                  </a:solidFill>
                </a:rPr>
                <a:t>ЛИ – ЛЫ - ЛИ - в море корабли </a:t>
              </a:r>
            </a:p>
            <a:p>
              <a:pPr algn="ctr" defTabSz="2178050">
                <a:spcBef>
                  <a:spcPct val="0"/>
                </a:spcBef>
              </a:pPr>
              <a:r>
                <a:rPr lang="ru-RU" sz="2000" b="1" dirty="0" smtClean="0">
                  <a:solidFill>
                    <a:schemeClr val="bg1"/>
                  </a:solidFill>
                </a:rPr>
                <a:t>ЛА – ЛЯ - ЛА – здесь скала</a:t>
              </a:r>
            </a:p>
            <a:p>
              <a:pPr algn="ctr" defTabSz="2178050">
                <a:spcBef>
                  <a:spcPct val="0"/>
                </a:spcBef>
              </a:pPr>
              <a:r>
                <a:rPr lang="ru-RU" sz="2000" b="1" dirty="0" smtClean="0">
                  <a:solidFill>
                    <a:schemeClr val="bg1"/>
                  </a:solidFill>
                </a:rPr>
                <a:t>УРЬ - УР - УРЬ - не боимся бурь.</a:t>
              </a:r>
            </a:p>
            <a:p>
              <a:pPr algn="ctr" defTabSz="2178050">
                <a:spcBef>
                  <a:spcPct val="0"/>
                </a:spcBef>
              </a:pPr>
              <a:r>
                <a:rPr lang="ru-RU" sz="2000" b="1" dirty="0" smtClean="0">
                  <a:solidFill>
                    <a:schemeClr val="bg1"/>
                  </a:solidFill>
                </a:rPr>
                <a:t>ШО – СО - ШО - у меня все хорошо.</a:t>
              </a:r>
            </a:p>
            <a:p>
              <a:pPr algn="ctr" defTabSz="2178050">
                <a:spcBef>
                  <a:spcPct val="0"/>
                </a:spcBef>
              </a:pPr>
              <a:r>
                <a:rPr lang="ru-RU" sz="2000" b="1" dirty="0" smtClean="0">
                  <a:solidFill>
                    <a:schemeClr val="bg1"/>
                  </a:solidFill>
                </a:rPr>
                <a:t>ЖУ – ЗУ - ЖУ -  я со звуками дружу.</a:t>
              </a:r>
            </a:p>
            <a:p>
              <a:pPr algn="ctr" defTabSz="2178050">
                <a:spcBef>
                  <a:spcPct val="0"/>
                </a:spcBef>
              </a:pPr>
              <a:r>
                <a:rPr lang="ru-RU" sz="2000" b="1" dirty="0" smtClean="0">
                  <a:solidFill>
                    <a:schemeClr val="bg1"/>
                  </a:solidFill>
                </a:rPr>
                <a:t>ЩУ – СЮ - ЩУ – я  звуки отыщу.</a:t>
              </a:r>
            </a:p>
            <a:p>
              <a:pPr algn="ctr" defTabSz="2178050">
                <a:spcBef>
                  <a:spcPct val="0"/>
                </a:spcBef>
              </a:pPr>
              <a:r>
                <a:rPr lang="ru-RU" sz="2000" b="1" dirty="0" smtClean="0">
                  <a:solidFill>
                    <a:schemeClr val="bg1"/>
                  </a:solidFill>
                </a:rPr>
                <a:t>БРО – БРА - БРО — делайте всегда добро.</a:t>
              </a:r>
            </a:p>
            <a:p>
              <a:pPr algn="ctr" defTabSz="2178050">
                <a:spcBef>
                  <a:spcPct val="0"/>
                </a:spcBef>
              </a:pPr>
              <a:r>
                <a:rPr lang="ru-RU" sz="2000" b="1" dirty="0" smtClean="0">
                  <a:solidFill>
                    <a:schemeClr val="bg1"/>
                  </a:solidFill>
                </a:rPr>
                <a:t>РЫ – ЛЫ - РЫ — наступил конец игры</a:t>
              </a:r>
              <a:r>
                <a:rPr lang="ru-RU" b="1" dirty="0" smtClean="0">
                  <a:solidFill>
                    <a:schemeClr val="bg1"/>
                  </a:solidFill>
                </a:rPr>
                <a:t>.</a:t>
              </a: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838" y="100013"/>
            <a:ext cx="64103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0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017" y="190820"/>
            <a:ext cx="8712968" cy="651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1691680" y="6295497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0488673">
            <a:off x="3126486" y="6065681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787555">
            <a:off x="4654175" y="615829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652120" y="6385229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247386">
            <a:off x="6629064" y="606568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580774">
            <a:off x="7750921" y="478236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7930941" y="360902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7560896" y="2578809"/>
            <a:ext cx="324037" cy="274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6629064" y="99484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5650238" y="978209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47501" y="221828"/>
            <a:ext cx="24747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Остров правильной речи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2340" y1="31379" x2="76028" y2="33621"/>
                        <a14:foregroundMark x1="79433" y1="39138" x2="80993" y2="36552"/>
                        <a14:foregroundMark x1="82128" y1="37586" x2="84823" y2="38793"/>
                        <a14:foregroundMark x1="86667" y1="38793" x2="88794" y2="40172"/>
                        <a14:foregroundMark x1="89787" y1="38621" x2="96028" y2="39310"/>
                        <a14:foregroundMark x1="73050" y1="36897" x2="77872" y2="38621"/>
                        <a14:foregroundMark x1="11773" y1="27069" x2="42411" y2="14310"/>
                        <a14:foregroundMark x1="38298" y1="18793" x2="16170" y2="39655"/>
                        <a14:foregroundMark x1="68936" y1="39655" x2="63546" y2="42069"/>
                        <a14:foregroundMark x1="63404" y1="44138" x2="63404" y2="44138"/>
                        <a14:foregroundMark x1="63404" y1="44138" x2="63404" y2="44138"/>
                        <a14:foregroundMark x1="63546" y1="44138" x2="58298" y2="58966"/>
                        <a14:foregroundMark x1="72624" y1="81724" x2="89645" y2="81552"/>
                        <a14:foregroundMark x1="4539" y1="69483" x2="12199" y2="70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118" y="4624311"/>
            <a:ext cx="2564346" cy="203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953100" y="2848690"/>
            <a:ext cx="2175671" cy="46166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ОСТРОВ ПЕРЕПУТАННЫХ СЛОГОВ</a:t>
            </a:r>
          </a:p>
        </p:txBody>
      </p:sp>
    </p:spTree>
    <p:extLst>
      <p:ext uri="{BB962C8B-B14F-4D97-AF65-F5344CB8AC3E}">
        <p14:creationId xmlns:p14="http://schemas.microsoft.com/office/powerpoint/2010/main" val="17232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14431E-6 L 0.14514 0.09459 C 0.19635 0.09459 0.2283 -0.08927 0.2283 -0.16165 L 0.1809 -0.29116 " pathEditMode="relative" rAng="0" ptsTypes="FfFF">
                                      <p:cBhvr>
                                        <p:cTn id="6" dur="6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98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Freeform 14" descr="Крупное конфетти"/>
          <p:cNvSpPr>
            <a:spLocks/>
          </p:cNvSpPr>
          <p:nvPr/>
        </p:nvSpPr>
        <p:spPr bwMode="auto">
          <a:xfrm>
            <a:off x="899592" y="3356992"/>
            <a:ext cx="7272808" cy="2952327"/>
          </a:xfrm>
          <a:custGeom>
            <a:avLst/>
            <a:gdLst>
              <a:gd name="T0" fmla="*/ 11 w 2915"/>
              <a:gd name="T1" fmla="*/ 551 h 1079"/>
              <a:gd name="T2" fmla="*/ 35 w 2915"/>
              <a:gd name="T3" fmla="*/ 503 h 1079"/>
              <a:gd name="T4" fmla="*/ 131 w 2915"/>
              <a:gd name="T5" fmla="*/ 463 h 1079"/>
              <a:gd name="T6" fmla="*/ 179 w 2915"/>
              <a:gd name="T7" fmla="*/ 423 h 1079"/>
              <a:gd name="T8" fmla="*/ 307 w 2915"/>
              <a:gd name="T9" fmla="*/ 311 h 1079"/>
              <a:gd name="T10" fmla="*/ 483 w 2915"/>
              <a:gd name="T11" fmla="*/ 263 h 1079"/>
              <a:gd name="T12" fmla="*/ 571 w 2915"/>
              <a:gd name="T13" fmla="*/ 199 h 1079"/>
              <a:gd name="T14" fmla="*/ 675 w 2915"/>
              <a:gd name="T15" fmla="*/ 175 h 1079"/>
              <a:gd name="T16" fmla="*/ 1003 w 2915"/>
              <a:gd name="T17" fmla="*/ 119 h 1079"/>
              <a:gd name="T18" fmla="*/ 1187 w 2915"/>
              <a:gd name="T19" fmla="*/ 55 h 1079"/>
              <a:gd name="T20" fmla="*/ 1315 w 2915"/>
              <a:gd name="T21" fmla="*/ 15 h 1079"/>
              <a:gd name="T22" fmla="*/ 1651 w 2915"/>
              <a:gd name="T23" fmla="*/ 31 h 1079"/>
              <a:gd name="T24" fmla="*/ 1771 w 2915"/>
              <a:gd name="T25" fmla="*/ 79 h 1079"/>
              <a:gd name="T26" fmla="*/ 2147 w 2915"/>
              <a:gd name="T27" fmla="*/ 79 h 1079"/>
              <a:gd name="T28" fmla="*/ 2211 w 2915"/>
              <a:gd name="T29" fmla="*/ 143 h 1079"/>
              <a:gd name="T30" fmla="*/ 2299 w 2915"/>
              <a:gd name="T31" fmla="*/ 151 h 1079"/>
              <a:gd name="T32" fmla="*/ 2451 w 2915"/>
              <a:gd name="T33" fmla="*/ 215 h 1079"/>
              <a:gd name="T34" fmla="*/ 2531 w 2915"/>
              <a:gd name="T35" fmla="*/ 271 h 1079"/>
              <a:gd name="T36" fmla="*/ 2619 w 2915"/>
              <a:gd name="T37" fmla="*/ 327 h 1079"/>
              <a:gd name="T38" fmla="*/ 2707 w 2915"/>
              <a:gd name="T39" fmla="*/ 391 h 1079"/>
              <a:gd name="T40" fmla="*/ 2715 w 2915"/>
              <a:gd name="T41" fmla="*/ 415 h 1079"/>
              <a:gd name="T42" fmla="*/ 2731 w 2915"/>
              <a:gd name="T43" fmla="*/ 439 h 1079"/>
              <a:gd name="T44" fmla="*/ 2795 w 2915"/>
              <a:gd name="T45" fmla="*/ 519 h 1079"/>
              <a:gd name="T46" fmla="*/ 2835 w 2915"/>
              <a:gd name="T47" fmla="*/ 543 h 1079"/>
              <a:gd name="T48" fmla="*/ 2883 w 2915"/>
              <a:gd name="T49" fmla="*/ 559 h 1079"/>
              <a:gd name="T50" fmla="*/ 2915 w 2915"/>
              <a:gd name="T51" fmla="*/ 607 h 1079"/>
              <a:gd name="T52" fmla="*/ 2907 w 2915"/>
              <a:gd name="T53" fmla="*/ 759 h 1079"/>
              <a:gd name="T54" fmla="*/ 2459 w 2915"/>
              <a:gd name="T55" fmla="*/ 871 h 1079"/>
              <a:gd name="T56" fmla="*/ 2035 w 2915"/>
              <a:gd name="T57" fmla="*/ 903 h 1079"/>
              <a:gd name="T58" fmla="*/ 1779 w 2915"/>
              <a:gd name="T59" fmla="*/ 951 h 1079"/>
              <a:gd name="T60" fmla="*/ 1603 w 2915"/>
              <a:gd name="T61" fmla="*/ 991 h 1079"/>
              <a:gd name="T62" fmla="*/ 1459 w 2915"/>
              <a:gd name="T63" fmla="*/ 1031 h 1079"/>
              <a:gd name="T64" fmla="*/ 1323 w 2915"/>
              <a:gd name="T65" fmla="*/ 1079 h 1079"/>
              <a:gd name="T66" fmla="*/ 1123 w 2915"/>
              <a:gd name="T67" fmla="*/ 1039 h 1079"/>
              <a:gd name="T68" fmla="*/ 979 w 2915"/>
              <a:gd name="T69" fmla="*/ 967 h 1079"/>
              <a:gd name="T70" fmla="*/ 731 w 2915"/>
              <a:gd name="T71" fmla="*/ 887 h 1079"/>
              <a:gd name="T72" fmla="*/ 539 w 2915"/>
              <a:gd name="T73" fmla="*/ 855 h 1079"/>
              <a:gd name="T74" fmla="*/ 299 w 2915"/>
              <a:gd name="T75" fmla="*/ 831 h 1079"/>
              <a:gd name="T76" fmla="*/ 195 w 2915"/>
              <a:gd name="T77" fmla="*/ 791 h 1079"/>
              <a:gd name="T78" fmla="*/ 99 w 2915"/>
              <a:gd name="T79" fmla="*/ 727 h 1079"/>
              <a:gd name="T80" fmla="*/ 3 w 2915"/>
              <a:gd name="T81" fmla="*/ 631 h 1079"/>
              <a:gd name="T82" fmla="*/ 11 w 2915"/>
              <a:gd name="T83" fmla="*/ 551 h 1079"/>
              <a:gd name="T84" fmla="*/ 35 w 2915"/>
              <a:gd name="T85" fmla="*/ 519 h 1079"/>
              <a:gd name="T86" fmla="*/ 11 w 2915"/>
              <a:gd name="T87" fmla="*/ 551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15" h="1079">
                <a:moveTo>
                  <a:pt x="11" y="551"/>
                </a:moveTo>
                <a:cubicBezTo>
                  <a:pt x="15" y="538"/>
                  <a:pt x="22" y="511"/>
                  <a:pt x="35" y="503"/>
                </a:cubicBezTo>
                <a:cubicBezTo>
                  <a:pt x="40" y="500"/>
                  <a:pt x="121" y="466"/>
                  <a:pt x="131" y="463"/>
                </a:cubicBezTo>
                <a:cubicBezTo>
                  <a:pt x="146" y="448"/>
                  <a:pt x="164" y="438"/>
                  <a:pt x="179" y="423"/>
                </a:cubicBezTo>
                <a:cubicBezTo>
                  <a:pt x="218" y="384"/>
                  <a:pt x="256" y="337"/>
                  <a:pt x="307" y="311"/>
                </a:cubicBezTo>
                <a:cubicBezTo>
                  <a:pt x="363" y="283"/>
                  <a:pt x="422" y="273"/>
                  <a:pt x="483" y="263"/>
                </a:cubicBezTo>
                <a:cubicBezTo>
                  <a:pt x="509" y="244"/>
                  <a:pt x="542" y="213"/>
                  <a:pt x="571" y="199"/>
                </a:cubicBezTo>
                <a:cubicBezTo>
                  <a:pt x="600" y="185"/>
                  <a:pt x="645" y="181"/>
                  <a:pt x="675" y="175"/>
                </a:cubicBezTo>
                <a:cubicBezTo>
                  <a:pt x="784" y="152"/>
                  <a:pt x="893" y="137"/>
                  <a:pt x="1003" y="119"/>
                </a:cubicBezTo>
                <a:cubicBezTo>
                  <a:pt x="1062" y="89"/>
                  <a:pt x="1125" y="78"/>
                  <a:pt x="1187" y="55"/>
                </a:cubicBezTo>
                <a:cubicBezTo>
                  <a:pt x="1234" y="37"/>
                  <a:pt x="1263" y="22"/>
                  <a:pt x="1315" y="15"/>
                </a:cubicBezTo>
                <a:cubicBezTo>
                  <a:pt x="1360" y="0"/>
                  <a:pt x="1625" y="30"/>
                  <a:pt x="1651" y="31"/>
                </a:cubicBezTo>
                <a:cubicBezTo>
                  <a:pt x="1689" y="50"/>
                  <a:pt x="1729" y="69"/>
                  <a:pt x="1771" y="79"/>
                </a:cubicBezTo>
                <a:cubicBezTo>
                  <a:pt x="1919" y="72"/>
                  <a:pt x="1991" y="63"/>
                  <a:pt x="2147" y="79"/>
                </a:cubicBezTo>
                <a:cubicBezTo>
                  <a:pt x="2179" y="82"/>
                  <a:pt x="2189" y="136"/>
                  <a:pt x="2211" y="143"/>
                </a:cubicBezTo>
                <a:cubicBezTo>
                  <a:pt x="2239" y="152"/>
                  <a:pt x="2270" y="148"/>
                  <a:pt x="2299" y="151"/>
                </a:cubicBezTo>
                <a:cubicBezTo>
                  <a:pt x="2349" y="171"/>
                  <a:pt x="2403" y="191"/>
                  <a:pt x="2451" y="215"/>
                </a:cubicBezTo>
                <a:cubicBezTo>
                  <a:pt x="2480" y="229"/>
                  <a:pt x="2504" y="253"/>
                  <a:pt x="2531" y="271"/>
                </a:cubicBezTo>
                <a:cubicBezTo>
                  <a:pt x="2559" y="326"/>
                  <a:pt x="2568" y="299"/>
                  <a:pt x="2619" y="327"/>
                </a:cubicBezTo>
                <a:cubicBezTo>
                  <a:pt x="2650" y="344"/>
                  <a:pt x="2682" y="366"/>
                  <a:pt x="2707" y="391"/>
                </a:cubicBezTo>
                <a:cubicBezTo>
                  <a:pt x="2710" y="399"/>
                  <a:pt x="2711" y="407"/>
                  <a:pt x="2715" y="415"/>
                </a:cubicBezTo>
                <a:cubicBezTo>
                  <a:pt x="2719" y="424"/>
                  <a:pt x="2727" y="430"/>
                  <a:pt x="2731" y="439"/>
                </a:cubicBezTo>
                <a:cubicBezTo>
                  <a:pt x="2752" y="488"/>
                  <a:pt x="2745" y="491"/>
                  <a:pt x="2795" y="519"/>
                </a:cubicBezTo>
                <a:cubicBezTo>
                  <a:pt x="2809" y="527"/>
                  <a:pt x="2821" y="537"/>
                  <a:pt x="2835" y="543"/>
                </a:cubicBezTo>
                <a:cubicBezTo>
                  <a:pt x="2850" y="550"/>
                  <a:pt x="2883" y="559"/>
                  <a:pt x="2883" y="559"/>
                </a:cubicBezTo>
                <a:cubicBezTo>
                  <a:pt x="2897" y="573"/>
                  <a:pt x="2915" y="584"/>
                  <a:pt x="2915" y="607"/>
                </a:cubicBezTo>
                <a:cubicBezTo>
                  <a:pt x="2915" y="658"/>
                  <a:pt x="2914" y="709"/>
                  <a:pt x="2907" y="759"/>
                </a:cubicBezTo>
                <a:cubicBezTo>
                  <a:pt x="2884" y="932"/>
                  <a:pt x="2472" y="871"/>
                  <a:pt x="2459" y="871"/>
                </a:cubicBezTo>
                <a:cubicBezTo>
                  <a:pt x="2350" y="907"/>
                  <a:pt x="2161" y="889"/>
                  <a:pt x="2035" y="903"/>
                </a:cubicBezTo>
                <a:cubicBezTo>
                  <a:pt x="1949" y="932"/>
                  <a:pt x="1869" y="942"/>
                  <a:pt x="1779" y="951"/>
                </a:cubicBezTo>
                <a:cubicBezTo>
                  <a:pt x="1720" y="981"/>
                  <a:pt x="1674" y="981"/>
                  <a:pt x="1603" y="991"/>
                </a:cubicBezTo>
                <a:cubicBezTo>
                  <a:pt x="1554" y="1007"/>
                  <a:pt x="1509" y="1021"/>
                  <a:pt x="1459" y="1031"/>
                </a:cubicBezTo>
                <a:cubicBezTo>
                  <a:pt x="1416" y="1059"/>
                  <a:pt x="1373" y="1069"/>
                  <a:pt x="1323" y="1079"/>
                </a:cubicBezTo>
                <a:cubicBezTo>
                  <a:pt x="1252" y="1072"/>
                  <a:pt x="1192" y="1053"/>
                  <a:pt x="1123" y="1039"/>
                </a:cubicBezTo>
                <a:cubicBezTo>
                  <a:pt x="1078" y="1005"/>
                  <a:pt x="1032" y="985"/>
                  <a:pt x="979" y="967"/>
                </a:cubicBezTo>
                <a:cubicBezTo>
                  <a:pt x="909" y="915"/>
                  <a:pt x="816" y="898"/>
                  <a:pt x="731" y="887"/>
                </a:cubicBezTo>
                <a:cubicBezTo>
                  <a:pt x="658" y="863"/>
                  <a:pt x="623" y="861"/>
                  <a:pt x="539" y="855"/>
                </a:cubicBezTo>
                <a:cubicBezTo>
                  <a:pt x="456" y="838"/>
                  <a:pt x="387" y="836"/>
                  <a:pt x="299" y="831"/>
                </a:cubicBezTo>
                <a:cubicBezTo>
                  <a:pt x="264" y="819"/>
                  <a:pt x="227" y="810"/>
                  <a:pt x="195" y="791"/>
                </a:cubicBezTo>
                <a:cubicBezTo>
                  <a:pt x="170" y="776"/>
                  <a:pt x="129" y="737"/>
                  <a:pt x="99" y="727"/>
                </a:cubicBezTo>
                <a:cubicBezTo>
                  <a:pt x="51" y="711"/>
                  <a:pt x="19" y="679"/>
                  <a:pt x="3" y="631"/>
                </a:cubicBezTo>
                <a:cubicBezTo>
                  <a:pt x="6" y="604"/>
                  <a:pt x="0" y="575"/>
                  <a:pt x="11" y="551"/>
                </a:cubicBezTo>
                <a:cubicBezTo>
                  <a:pt x="36" y="496"/>
                  <a:pt x="58" y="588"/>
                  <a:pt x="35" y="519"/>
                </a:cubicBezTo>
                <a:cubicBezTo>
                  <a:pt x="25" y="549"/>
                  <a:pt x="35" y="539"/>
                  <a:pt x="11" y="551"/>
                </a:cubicBezTo>
                <a:close/>
              </a:path>
            </a:pathLst>
          </a:custGeom>
          <a:pattFill prst="lgConfetti">
            <a:fgClr>
              <a:srgbClr val="FF9933"/>
            </a:fgClr>
            <a:bgClr>
              <a:srgbClr val="FFFF66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103" name="Picture 55" descr="5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648411" cy="407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5"/>
          <p:cNvSpPr/>
          <p:nvPr/>
        </p:nvSpPr>
        <p:spPr>
          <a:xfrm>
            <a:off x="1115616" y="4797152"/>
            <a:ext cx="6840760" cy="1152128"/>
          </a:xfrm>
          <a:custGeom>
            <a:avLst/>
            <a:gdLst>
              <a:gd name="connsiteX0" fmla="*/ 0 w 4663745"/>
              <a:gd name="connsiteY0" fmla="*/ 0 h 744590"/>
              <a:gd name="connsiteX1" fmla="*/ 4663745 w 4663745"/>
              <a:gd name="connsiteY1" fmla="*/ 0 h 744590"/>
              <a:gd name="connsiteX2" fmla="*/ 4663745 w 4663745"/>
              <a:gd name="connsiteY2" fmla="*/ 744590 h 744590"/>
              <a:gd name="connsiteX3" fmla="*/ 0 w 4663745"/>
              <a:gd name="connsiteY3" fmla="*/ 744590 h 744590"/>
              <a:gd name="connsiteX4" fmla="*/ 0 w 4663745"/>
              <a:gd name="connsiteY4" fmla="*/ 0 h 744590"/>
              <a:gd name="connsiteX0" fmla="*/ 55418 w 4663745"/>
              <a:gd name="connsiteY0" fmla="*/ 0 h 1077099"/>
              <a:gd name="connsiteX1" fmla="*/ 4663745 w 4663745"/>
              <a:gd name="connsiteY1" fmla="*/ 332509 h 1077099"/>
              <a:gd name="connsiteX2" fmla="*/ 4663745 w 4663745"/>
              <a:gd name="connsiteY2" fmla="*/ 1077099 h 1077099"/>
              <a:gd name="connsiteX3" fmla="*/ 0 w 4663745"/>
              <a:gd name="connsiteY3" fmla="*/ 1077099 h 1077099"/>
              <a:gd name="connsiteX4" fmla="*/ 55418 w 4663745"/>
              <a:gd name="connsiteY4" fmla="*/ 0 h 1077099"/>
              <a:gd name="connsiteX0" fmla="*/ 55418 w 4663745"/>
              <a:gd name="connsiteY0" fmla="*/ 0 h 1077099"/>
              <a:gd name="connsiteX1" fmla="*/ 4663745 w 4663745"/>
              <a:gd name="connsiteY1" fmla="*/ 332509 h 1077099"/>
              <a:gd name="connsiteX2" fmla="*/ 4663745 w 4663745"/>
              <a:gd name="connsiteY2" fmla="*/ 1077099 h 1077099"/>
              <a:gd name="connsiteX3" fmla="*/ 0 w 4663745"/>
              <a:gd name="connsiteY3" fmla="*/ 1077099 h 1077099"/>
              <a:gd name="connsiteX4" fmla="*/ 55418 w 4663745"/>
              <a:gd name="connsiteY4" fmla="*/ 0 h 1077099"/>
              <a:gd name="connsiteX0" fmla="*/ 55418 w 4663745"/>
              <a:gd name="connsiteY0" fmla="*/ 0 h 1077099"/>
              <a:gd name="connsiteX1" fmla="*/ 4372799 w 4663745"/>
              <a:gd name="connsiteY1" fmla="*/ 96982 h 1077099"/>
              <a:gd name="connsiteX2" fmla="*/ 4663745 w 4663745"/>
              <a:gd name="connsiteY2" fmla="*/ 1077099 h 1077099"/>
              <a:gd name="connsiteX3" fmla="*/ 0 w 4663745"/>
              <a:gd name="connsiteY3" fmla="*/ 1077099 h 1077099"/>
              <a:gd name="connsiteX4" fmla="*/ 55418 w 4663745"/>
              <a:gd name="connsiteY4" fmla="*/ 0 h 1077099"/>
              <a:gd name="connsiteX0" fmla="*/ 55418 w 4442072"/>
              <a:gd name="connsiteY0" fmla="*/ 0 h 1077099"/>
              <a:gd name="connsiteX1" fmla="*/ 4372799 w 4442072"/>
              <a:gd name="connsiteY1" fmla="*/ 96982 h 1077099"/>
              <a:gd name="connsiteX2" fmla="*/ 4442072 w 4442072"/>
              <a:gd name="connsiteY2" fmla="*/ 675317 h 1077099"/>
              <a:gd name="connsiteX3" fmla="*/ 0 w 4442072"/>
              <a:gd name="connsiteY3" fmla="*/ 1077099 h 1077099"/>
              <a:gd name="connsiteX4" fmla="*/ 55418 w 4442072"/>
              <a:gd name="connsiteY4" fmla="*/ 0 h 1077099"/>
              <a:gd name="connsiteX0" fmla="*/ 0 w 4386654"/>
              <a:gd name="connsiteY0" fmla="*/ 0 h 675317"/>
              <a:gd name="connsiteX1" fmla="*/ 4317381 w 4386654"/>
              <a:gd name="connsiteY1" fmla="*/ 96982 h 675317"/>
              <a:gd name="connsiteX2" fmla="*/ 4386654 w 4386654"/>
              <a:gd name="connsiteY2" fmla="*/ 675317 h 675317"/>
              <a:gd name="connsiteX3" fmla="*/ 152401 w 4386654"/>
              <a:gd name="connsiteY3" fmla="*/ 675317 h 675317"/>
              <a:gd name="connsiteX4" fmla="*/ 0 w 4386654"/>
              <a:gd name="connsiteY4" fmla="*/ 0 h 675317"/>
              <a:gd name="connsiteX0" fmla="*/ 0 w 4386654"/>
              <a:gd name="connsiteY0" fmla="*/ 0 h 896989"/>
              <a:gd name="connsiteX1" fmla="*/ 4317381 w 4386654"/>
              <a:gd name="connsiteY1" fmla="*/ 96982 h 896989"/>
              <a:gd name="connsiteX2" fmla="*/ 4386654 w 4386654"/>
              <a:gd name="connsiteY2" fmla="*/ 675317 h 896989"/>
              <a:gd name="connsiteX3" fmla="*/ 152401 w 4386654"/>
              <a:gd name="connsiteY3" fmla="*/ 675317 h 896989"/>
              <a:gd name="connsiteX4" fmla="*/ 0 w 4386654"/>
              <a:gd name="connsiteY4" fmla="*/ 0 h 896989"/>
              <a:gd name="connsiteX0" fmla="*/ 0 w 4386654"/>
              <a:gd name="connsiteY0" fmla="*/ 0 h 1112805"/>
              <a:gd name="connsiteX1" fmla="*/ 4317381 w 4386654"/>
              <a:gd name="connsiteY1" fmla="*/ 96982 h 1112805"/>
              <a:gd name="connsiteX2" fmla="*/ 4386654 w 4386654"/>
              <a:gd name="connsiteY2" fmla="*/ 675317 h 1112805"/>
              <a:gd name="connsiteX3" fmla="*/ 1738594 w 4386654"/>
              <a:gd name="connsiteY3" fmla="*/ 1112805 h 1112805"/>
              <a:gd name="connsiteX4" fmla="*/ 152401 w 4386654"/>
              <a:gd name="connsiteY4" fmla="*/ 675317 h 1112805"/>
              <a:gd name="connsiteX5" fmla="*/ 0 w 4386654"/>
              <a:gd name="connsiteY5" fmla="*/ 0 h 111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6654" h="1112805">
                <a:moveTo>
                  <a:pt x="0" y="0"/>
                </a:moveTo>
                <a:cubicBezTo>
                  <a:pt x="1757782" y="637309"/>
                  <a:pt x="2781272" y="-13854"/>
                  <a:pt x="4317381" y="96982"/>
                </a:cubicBezTo>
                <a:lnTo>
                  <a:pt x="4386654" y="675317"/>
                </a:lnTo>
                <a:cubicBezTo>
                  <a:pt x="3954547" y="805366"/>
                  <a:pt x="2444303" y="1112805"/>
                  <a:pt x="1738594" y="1112805"/>
                </a:cubicBezTo>
                <a:cubicBezTo>
                  <a:pt x="1032885" y="1112805"/>
                  <a:pt x="439857" y="821530"/>
                  <a:pt x="152401" y="675317"/>
                </a:cubicBezTo>
                <a:lnTo>
                  <a:pt x="0" y="0"/>
                </a:lnTo>
                <a:close/>
              </a:path>
            </a:pathLst>
          </a:cu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prstTxWarp prst="textTriangleInverted">
              <a:avLst/>
            </a:prstTxWarp>
            <a:spAutoFit/>
            <a:sp3d extrusionH="57150">
              <a:bevelT w="38100" h="38100"/>
              <a:bevelB w="38100" h="38100"/>
            </a:sp3d>
          </a:bodyPr>
          <a:lstStyle/>
          <a:p>
            <a:r>
              <a:rPr lang="ru-RU" sz="3200" b="1" spc="600" dirty="0" smtClean="0"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  <a:latin typeface="Arial Black" pitchFamily="34" charset="0"/>
              </a:rPr>
              <a:t>ОСТРОВ ПЕРЕПУТАННЫХ СЛОГОВ</a:t>
            </a:r>
            <a:endParaRPr lang="ru-RU" sz="3200" spc="600" dirty="0"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0000" endA="300" endPos="50000" dist="60007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93" b="98004" l="0" r="98500">
                        <a14:backgroundMark x1="6625" y1="61162" x2="23500" y2="73321"/>
                        <a14:backgroundMark x1="48250" y1="71325" x2="70375" y2="71688"/>
                        <a14:backgroundMark x1="62000" y1="25227" x2="43250" y2="33575"/>
                        <a14:backgroundMark x1="81375" y1="36842" x2="73500" y2="37750"/>
                        <a14:backgroundMark x1="77750" y1="33575" x2="64375" y2="36661"/>
                        <a14:backgroundMark x1="6250" y1="54628" x2="16875" y2="60617"/>
                        <a14:backgroundMark x1="8125" y1="45009" x2="4375" y2="439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5044" y="2821086"/>
            <a:ext cx="4541842" cy="3128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915" l="725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382249" y="1056148"/>
            <a:ext cx="572412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816" l="4569" r="961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996" y="693597"/>
            <a:ext cx="2913416" cy="40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26" b="99819" l="9625" r="97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8006" y="1968292"/>
            <a:ext cx="4022165" cy="277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3" b="97167" l="6000" r="96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-243408"/>
            <a:ext cx="6912768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98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140" y="1"/>
            <a:ext cx="9460676" cy="7075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1691680" y="6295497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0488673">
            <a:off x="3126486" y="6065681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787555">
            <a:off x="4654175" y="615829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652120" y="6385229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247386">
            <a:off x="6629064" y="606568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580774">
            <a:off x="7750921" y="478236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7930941" y="360902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200000">
            <a:off x="7560896" y="2578809"/>
            <a:ext cx="324037" cy="274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6629064" y="99484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5650238" y="978209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47501" y="221828"/>
            <a:ext cx="24747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Остров правильной речи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53100" y="2848690"/>
            <a:ext cx="2175671" cy="46166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ОСТРОВ ПЕРЕПУТАННЫХ СЛОГОВ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2340" y1="31379" x2="76028" y2="33621"/>
                        <a14:foregroundMark x1="79433" y1="39138" x2="80993" y2="36552"/>
                        <a14:foregroundMark x1="82128" y1="37586" x2="84823" y2="38793"/>
                        <a14:foregroundMark x1="86667" y1="38793" x2="88794" y2="40172"/>
                        <a14:foregroundMark x1="89787" y1="38621" x2="96028" y2="39310"/>
                        <a14:foregroundMark x1="73050" y1="36897" x2="77872" y2="38621"/>
                        <a14:foregroundMark x1="11773" y1="27069" x2="42411" y2="14310"/>
                        <a14:foregroundMark x1="38298" y1="18793" x2="16170" y2="39655"/>
                        <a14:foregroundMark x1="68936" y1="39655" x2="63546" y2="42069"/>
                        <a14:foregroundMark x1="63404" y1="44138" x2="63404" y2="44138"/>
                        <a14:foregroundMark x1="63404" y1="44138" x2="63404" y2="44138"/>
                        <a14:foregroundMark x1="63546" y1="44138" x2="58298" y2="58966"/>
                        <a14:foregroundMark x1="72624" y1="81724" x2="89645" y2="81552"/>
                        <a14:foregroundMark x1="4539" y1="69483" x2="12199" y2="706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17820" y="2242713"/>
            <a:ext cx="1487819" cy="129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644293" y="1772816"/>
            <a:ext cx="2752243" cy="46166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perspectiveContrastingLef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2">
                    <a:lumMod val="50000"/>
                  </a:schemeClr>
                </a:solidFill>
              </a:rPr>
              <a:t>ОСТРОВ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НЕПРАВИЛЬНЫХ ПРЕДЛОЖЕНИЙ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8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43201E-6 L -0.04166 -0.162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81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8</cp:revision>
  <dcterms:created xsi:type="dcterms:W3CDTF">2014-06-18T11:32:14Z</dcterms:created>
  <dcterms:modified xsi:type="dcterms:W3CDTF">2014-06-18T12:05:24Z</dcterms:modified>
</cp:coreProperties>
</file>