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3" r:id="rId3"/>
    <p:sldId id="266" r:id="rId4"/>
    <p:sldId id="268" r:id="rId5"/>
    <p:sldId id="264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4894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Занятие «Поезда» </a:t>
            </a:r>
          </a:p>
          <a:p>
            <a:pPr algn="ctr"/>
            <a:r>
              <a:rPr lang="ru-RU" sz="2400" b="1" dirty="0" smtClean="0"/>
              <a:t>для подготовительной группы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371477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Цель. </a:t>
            </a:r>
            <a:r>
              <a:rPr lang="ru-RU" dirty="0" smtClean="0"/>
              <a:t>Упражнять детей в количественном и порядковом счете, пространственной ориентировке, упорядочении палочек по </a:t>
            </a:r>
            <a:r>
              <a:rPr lang="ru-RU" dirty="0" smtClean="0"/>
              <a:t>длине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igromagazin.ru/img/wysiwyg/725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4857752" cy="480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ка сброс 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715272" cy="4335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214950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Материал: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набор палочек </a:t>
            </a:r>
            <a:r>
              <a:rPr lang="ru-RU" b="1" dirty="0" err="1" smtClean="0"/>
              <a:t>Кюизенера</a:t>
            </a:r>
            <a:r>
              <a:rPr lang="ru-RU" b="1" dirty="0" smtClean="0"/>
              <a:t> на каждого ребенка , рабочее поле – лист А4, картонный паровозик.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Ход </a:t>
            </a:r>
            <a:r>
              <a:rPr lang="ru-RU" dirty="0" smtClean="0"/>
              <a:t>образовательной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Ребята, вы любите путешествовать? </a:t>
            </a:r>
            <a:r>
              <a:rPr lang="ru-RU" i="1" dirty="0" smtClean="0"/>
              <a:t>(Ответы.) </a:t>
            </a:r>
            <a:r>
              <a:rPr lang="ru-RU" dirty="0" smtClean="0"/>
              <a:t>Тогда </a:t>
            </a:r>
            <a:r>
              <a:rPr lang="ru-RU" b="1" u="sng" dirty="0" smtClean="0"/>
              <a:t>угадайте,</a:t>
            </a:r>
            <a:r>
              <a:rPr lang="ru-RU" dirty="0" smtClean="0"/>
              <a:t> на чем мы отправимся в путешествие </a:t>
            </a:r>
            <a:r>
              <a:rPr lang="ru-RU" dirty="0" smtClean="0"/>
              <a:t>сегодня: В </a:t>
            </a:r>
            <a:r>
              <a:rPr lang="ru-RU" dirty="0" smtClean="0"/>
              <a:t>поле лестница лежит, Дом по лестнице бежит</a:t>
            </a:r>
            <a:r>
              <a:rPr lang="ru-RU" dirty="0" smtClean="0"/>
              <a:t>.         </a:t>
            </a:r>
            <a:r>
              <a:rPr lang="ru-RU" i="1" dirty="0" smtClean="0"/>
              <a:t>(</a:t>
            </a:r>
            <a:r>
              <a:rPr lang="ru-RU" i="1" dirty="0" smtClean="0"/>
              <a:t>Поезд</a:t>
            </a:r>
            <a:r>
              <a:rPr lang="ru-RU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вы догадались, что это поезд? </a:t>
            </a:r>
            <a:r>
              <a:rPr lang="ru-RU" i="1" dirty="0" smtClean="0"/>
              <a:t>(Ответы.)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b="1" u="sng" dirty="0" smtClean="0"/>
              <a:t>Вспомните</a:t>
            </a:r>
            <a:r>
              <a:rPr lang="ru-RU" dirty="0" smtClean="0"/>
              <a:t>: Как называется место, куда подходят поезда, чтобы люди сели в поезд?    (перрон)</a:t>
            </a:r>
          </a:p>
          <a:p>
            <a:endParaRPr lang="ru-RU" dirty="0" smtClean="0"/>
          </a:p>
          <a:p>
            <a:r>
              <a:rPr lang="ru-RU" b="1" u="sng" dirty="0" smtClean="0"/>
              <a:t>Выложите</a:t>
            </a:r>
            <a:r>
              <a:rPr lang="ru-RU" dirty="0" smtClean="0"/>
              <a:t> перрон из трех черных палочек.</a:t>
            </a:r>
          </a:p>
          <a:p>
            <a:r>
              <a:rPr lang="ru-RU" dirty="0" smtClean="0"/>
              <a:t>Вот и паровоз подошел (педагог раздает картонные паровозы), теперь нужно подать состав. </a:t>
            </a:r>
          </a:p>
          <a:p>
            <a:r>
              <a:rPr lang="ru-RU" dirty="0" smtClean="0"/>
              <a:t>-Может ли состав быть длиннее перрона (ответы), почему (ответы)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Составьте</a:t>
            </a:r>
            <a:r>
              <a:rPr lang="ru-RU" dirty="0" smtClean="0"/>
              <a:t> поезд из </a:t>
            </a:r>
            <a:r>
              <a:rPr lang="ru-RU" dirty="0" smtClean="0"/>
              <a:t>палочек-вагонов, так чтобы он не выходил за край перрона</a:t>
            </a:r>
            <a:endParaRPr lang="ru-RU" dirty="0"/>
          </a:p>
        </p:txBody>
      </p:sp>
      <p:pic>
        <p:nvPicPr>
          <p:cNvPr id="3" name="Рисунок 2" descr="дека сброс 219.jpg"/>
          <p:cNvPicPr>
            <a:picLocks noChangeAspect="1"/>
          </p:cNvPicPr>
          <p:nvPr/>
        </p:nvPicPr>
        <p:blipFill>
          <a:blip r:embed="rId2" cstate="print"/>
          <a:srcRect l="7812" t="38879" r="17187"/>
          <a:stretch>
            <a:fillRect/>
          </a:stretch>
        </p:blipFill>
        <p:spPr>
          <a:xfrm>
            <a:off x="428596" y="4929198"/>
            <a:ext cx="3286148" cy="1505047"/>
          </a:xfrm>
          <a:prstGeom prst="rect">
            <a:avLst/>
          </a:prstGeom>
        </p:spPr>
      </p:pic>
      <p:pic>
        <p:nvPicPr>
          <p:cNvPr id="4" name="Рисунок 3" descr="дека сброс 217.jpg"/>
          <p:cNvPicPr>
            <a:picLocks noChangeAspect="1"/>
          </p:cNvPicPr>
          <p:nvPr/>
        </p:nvPicPr>
        <p:blipFill>
          <a:blip r:embed="rId3" cstate="print"/>
          <a:srcRect l="4687" t="33318" r="7031"/>
          <a:stretch>
            <a:fillRect/>
          </a:stretch>
        </p:blipFill>
        <p:spPr>
          <a:xfrm>
            <a:off x="5286380" y="4857760"/>
            <a:ext cx="3696953" cy="1569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ка сброс 213.jpg"/>
          <p:cNvPicPr>
            <a:picLocks noChangeAspect="1"/>
          </p:cNvPicPr>
          <p:nvPr/>
        </p:nvPicPr>
        <p:blipFill>
          <a:blip r:embed="rId2" cstate="print"/>
          <a:srcRect l="8593" t="40269" r="7031"/>
          <a:stretch>
            <a:fillRect/>
          </a:stretch>
        </p:blipFill>
        <p:spPr>
          <a:xfrm>
            <a:off x="928662" y="2285992"/>
            <a:ext cx="6939140" cy="2760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282" y="357166"/>
            <a:ext cx="864399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Посчитайте сколько вагонов у вас получилось?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Кто запомнил у кого меньше (больше) всех вагонов?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Кто запомнил у кого столько же вагонов как у вас?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Почему </a:t>
            </a:r>
            <a:r>
              <a:rPr lang="ru-RU" dirty="0" smtClean="0"/>
              <a:t>на перроне одинаковой длины поместилось разное количество вагонов?</a:t>
            </a:r>
            <a:endParaRPr lang="ru-RU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Какого цвета первый (последний) вагон?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В</a:t>
            </a:r>
            <a:r>
              <a:rPr lang="ru-RU" dirty="0" smtClean="0"/>
              <a:t>агоны скольких цветов вы использовали?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С</a:t>
            </a:r>
            <a:r>
              <a:rPr lang="ru-RU" dirty="0" smtClean="0"/>
              <a:t>колько вагонов одного цвета?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ru-RU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Какой по счету у тебя красный (</a:t>
            </a:r>
            <a:r>
              <a:rPr lang="ru-RU" dirty="0" smtClean="0"/>
              <a:t>голубой</a:t>
            </a:r>
            <a:r>
              <a:rPr lang="ru-RU" dirty="0" smtClean="0"/>
              <a:t>,</a:t>
            </a:r>
            <a:r>
              <a:rPr lang="ru-RU" dirty="0" smtClean="0"/>
              <a:t> р</a:t>
            </a:r>
            <a:r>
              <a:rPr lang="ru-RU" dirty="0" smtClean="0"/>
              <a:t>озовый) вагон?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Какими по счету у тебя розовые (голубые)вагоны?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Перечислите по порядку цвета вагонов слева направо. А теперь наоборот — справа налево.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 сброс 220.jpg"/>
          <p:cNvPicPr>
            <a:picLocks noChangeAspect="1"/>
          </p:cNvPicPr>
          <p:nvPr/>
        </p:nvPicPr>
        <p:blipFill>
          <a:blip r:embed="rId2" cstate="print"/>
          <a:srcRect t="4414"/>
          <a:stretch>
            <a:fillRect/>
          </a:stretch>
        </p:blipFill>
        <p:spPr>
          <a:xfrm>
            <a:off x="4857752" y="178281"/>
            <a:ext cx="3927362" cy="66797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335758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 нашем поезде едут пассажиры — вот они. </a:t>
            </a:r>
            <a:r>
              <a:rPr lang="ru-RU" i="1" dirty="0" smtClean="0"/>
              <a:t>(Показать белую палочку). </a:t>
            </a:r>
            <a:endParaRPr lang="ru-RU" i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Сколько </a:t>
            </a:r>
            <a:r>
              <a:rPr lang="ru-RU" dirty="0" smtClean="0"/>
              <a:t>пассажиров </a:t>
            </a:r>
            <a:r>
              <a:rPr lang="ru-RU" dirty="0" smtClean="0"/>
              <a:t>в нашем поезде?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С</a:t>
            </a:r>
            <a:r>
              <a:rPr lang="ru-RU" dirty="0" smtClean="0"/>
              <a:t>колько пассажиров в первом вагоне?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Во всех вагонах одинаковое количество пассажиров? Почему?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ка сброс 216.jpg"/>
          <p:cNvPicPr>
            <a:picLocks noChangeAspect="1"/>
          </p:cNvPicPr>
          <p:nvPr/>
        </p:nvPicPr>
        <p:blipFill>
          <a:blip r:embed="rId2" cstate="print"/>
          <a:srcRect l="11719" t="43049" r="11718"/>
          <a:stretch>
            <a:fillRect/>
          </a:stretch>
        </p:blipFill>
        <p:spPr>
          <a:xfrm>
            <a:off x="5072066" y="4429132"/>
            <a:ext cx="3714744" cy="1565805"/>
          </a:xfrm>
          <a:prstGeom prst="rect">
            <a:avLst/>
          </a:prstGeom>
        </p:spPr>
      </p:pic>
      <p:pic>
        <p:nvPicPr>
          <p:cNvPr id="4" name="Рисунок 3" descr="дека сброс 214.jpg"/>
          <p:cNvPicPr>
            <a:picLocks noChangeAspect="1"/>
          </p:cNvPicPr>
          <p:nvPr/>
        </p:nvPicPr>
        <p:blipFill>
          <a:blip r:embed="rId3" cstate="print"/>
          <a:srcRect l="4687" t="34709" r="3906"/>
          <a:stretch>
            <a:fillRect/>
          </a:stretch>
        </p:blipFill>
        <p:spPr>
          <a:xfrm>
            <a:off x="5000628" y="2643182"/>
            <a:ext cx="3731361" cy="1497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285728"/>
            <a:ext cx="864399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Хорошо прокатиться в пассажирском поезде, правда? Но ведь и товарные поезда есть, и они очень нужны. Составьте товарный поезд из палочек одного цвета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Сколько вагонов в поезде теперь?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У кого меньше (больше) всех вагонов?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Р</a:t>
            </a:r>
            <a:r>
              <a:rPr lang="ru-RU" dirty="0" smtClean="0"/>
              <a:t>азложите груз (белые палочки)!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С</a:t>
            </a:r>
            <a:r>
              <a:rPr lang="ru-RU" dirty="0" smtClean="0"/>
              <a:t>колько груза везет поезд?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Сколько у вас вагонов и сколько груза в каждом вагоне?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У кого самый вместительный вагон?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Как можно разложить 12 ящиков груза разными способами?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Педагог подводит итог: 12 ящиков можно разложить…чем длиннее вагон тем больше ящиков в него входит, а чем короче – тем меньше ящиков, и чем длиннее вагон, тем меньше вагонов в поезде и наоборот</a:t>
            </a:r>
            <a:endParaRPr lang="ru-RU" dirty="0"/>
          </a:p>
        </p:txBody>
      </p:sp>
      <p:pic>
        <p:nvPicPr>
          <p:cNvPr id="5" name="Рисунок 4" descr="дека сброс 215.jpg"/>
          <p:cNvPicPr>
            <a:picLocks noChangeAspect="1"/>
          </p:cNvPicPr>
          <p:nvPr/>
        </p:nvPicPr>
        <p:blipFill>
          <a:blip r:embed="rId4" cstate="print"/>
          <a:srcRect l="3125" t="33318" r="7812"/>
          <a:stretch>
            <a:fillRect/>
          </a:stretch>
        </p:blipFill>
        <p:spPr>
          <a:xfrm>
            <a:off x="5072066" y="928670"/>
            <a:ext cx="3616435" cy="1521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600076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поезда прибыли на вокзал по расписанию. А вот здания вокзала нет, его надо </a:t>
            </a:r>
            <a:r>
              <a:rPr lang="ru-RU" dirty="0" smtClean="0"/>
              <a:t>построить. (творческое задание) в конце проходит обсуждение построек.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118</TotalTime>
  <Words>339</Words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Niles</cp:lastModifiedBy>
  <cp:revision>14</cp:revision>
  <dcterms:modified xsi:type="dcterms:W3CDTF">2013-12-22T16:49:13Z</dcterms:modified>
</cp:coreProperties>
</file>