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6" r:id="rId9"/>
    <p:sldId id="264" r:id="rId10"/>
    <p:sldId id="269" r:id="rId11"/>
    <p:sldId id="268" r:id="rId12"/>
    <p:sldId id="267" r:id="rId13"/>
    <p:sldId id="270" r:id="rId14"/>
    <p:sldId id="272" r:id="rId15"/>
    <p:sldId id="276" r:id="rId16"/>
    <p:sldId id="277" r:id="rId17"/>
    <p:sldId id="278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542BF-B6F5-45C3-B4DE-CFE65A97B2C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55B304-68A2-48E8-AB78-07EE52736340}">
      <dgm:prSet phldrT="[Текст]" custT="1"/>
      <dgm:spPr/>
      <dgm:t>
        <a:bodyPr/>
        <a:lstStyle/>
        <a:p>
          <a:r>
            <a:rPr lang="ru-RU" sz="2800" dirty="0" smtClean="0">
              <a:cs typeface="Times New Roman" pitchFamily="18" charset="0"/>
            </a:rPr>
            <a:t>- разноуровневые</a:t>
          </a:r>
          <a:r>
            <a:rPr lang="ru-RU" sz="2800" dirty="0" smtClean="0"/>
            <a:t> задания;</a:t>
          </a:r>
          <a:endParaRPr lang="ru-RU" sz="2800" dirty="0"/>
        </a:p>
      </dgm:t>
    </dgm:pt>
    <dgm:pt modelId="{7F896728-70EE-455C-9A4B-FEBFCE3D7AE0}" type="parTrans" cxnId="{184B07C7-B69C-4C5A-A925-CF4743521F38}">
      <dgm:prSet/>
      <dgm:spPr/>
      <dgm:t>
        <a:bodyPr/>
        <a:lstStyle/>
        <a:p>
          <a:endParaRPr lang="ru-RU"/>
        </a:p>
      </dgm:t>
    </dgm:pt>
    <dgm:pt modelId="{B0007493-5CB9-4026-B74D-175239334080}" type="sibTrans" cxnId="{184B07C7-B69C-4C5A-A925-CF4743521F38}">
      <dgm:prSet/>
      <dgm:spPr/>
      <dgm:t>
        <a:bodyPr/>
        <a:lstStyle/>
        <a:p>
          <a:endParaRPr lang="ru-RU"/>
        </a:p>
      </dgm:t>
    </dgm:pt>
    <dgm:pt modelId="{82B1F263-20F5-45AF-AD02-BE0A2278DA22}">
      <dgm:prSet phldrT="[Текст]" custT="1"/>
      <dgm:spPr/>
      <dgm:t>
        <a:bodyPr/>
        <a:lstStyle/>
        <a:p>
          <a:r>
            <a:rPr lang="ru-RU" sz="2800" dirty="0" smtClean="0"/>
            <a:t>- разное время на выполнение задания/ свободный выход;</a:t>
          </a:r>
          <a:endParaRPr lang="ru-RU" sz="2800" dirty="0"/>
        </a:p>
      </dgm:t>
    </dgm:pt>
    <dgm:pt modelId="{B2CF21AB-38FC-4458-8053-4710F658295A}" type="parTrans" cxnId="{441AD1D7-4FF7-4001-9617-8CB1D6A8E514}">
      <dgm:prSet/>
      <dgm:spPr/>
      <dgm:t>
        <a:bodyPr/>
        <a:lstStyle/>
        <a:p>
          <a:endParaRPr lang="ru-RU"/>
        </a:p>
      </dgm:t>
    </dgm:pt>
    <dgm:pt modelId="{126508F4-5B03-45D5-BCBF-8CA89B1EC2FD}" type="sibTrans" cxnId="{441AD1D7-4FF7-4001-9617-8CB1D6A8E514}">
      <dgm:prSet/>
      <dgm:spPr/>
      <dgm:t>
        <a:bodyPr/>
        <a:lstStyle/>
        <a:p>
          <a:endParaRPr lang="ru-RU"/>
        </a:p>
      </dgm:t>
    </dgm:pt>
    <dgm:pt modelId="{CE25A930-499A-49CA-8EA8-28E7F414B702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дозированная помощь</a:t>
          </a:r>
          <a:endParaRPr lang="ru-RU" sz="2000" dirty="0"/>
        </a:p>
      </dgm:t>
    </dgm:pt>
    <dgm:pt modelId="{4D41B2FF-CB5B-46EA-93A4-F0F3442C4B7F}" type="parTrans" cxnId="{DE74577E-175F-49BC-B1D8-4C10DF8765C0}">
      <dgm:prSet/>
      <dgm:spPr/>
      <dgm:t>
        <a:bodyPr/>
        <a:lstStyle/>
        <a:p>
          <a:endParaRPr lang="ru-RU"/>
        </a:p>
      </dgm:t>
    </dgm:pt>
    <dgm:pt modelId="{3D0E884E-6AB8-41C9-AB30-B2E3E795C3B3}" type="sibTrans" cxnId="{DE74577E-175F-49BC-B1D8-4C10DF8765C0}">
      <dgm:prSet/>
      <dgm:spPr/>
      <dgm:t>
        <a:bodyPr/>
        <a:lstStyle/>
        <a:p>
          <a:endParaRPr lang="ru-RU"/>
        </a:p>
      </dgm:t>
    </dgm:pt>
    <dgm:pt modelId="{C8EF83A2-5E1E-4996-BFDF-03A0A86B17A2}">
      <dgm:prSet phldrT="[Текст]" custT="1"/>
      <dgm:spPr/>
      <dgm:t>
        <a:bodyPr/>
        <a:lstStyle/>
        <a:p>
          <a:r>
            <a:rPr lang="ru-RU" sz="2800" dirty="0" smtClean="0"/>
            <a:t>- помощь педагога:</a:t>
          </a:r>
          <a:endParaRPr lang="ru-RU" sz="2800" dirty="0"/>
        </a:p>
      </dgm:t>
    </dgm:pt>
    <dgm:pt modelId="{D3936A28-F2FB-4502-B1D0-34EA85DD9C0C}" type="parTrans" cxnId="{92968C8D-8B76-477A-87D4-F5B388CDF904}">
      <dgm:prSet/>
      <dgm:spPr/>
      <dgm:t>
        <a:bodyPr/>
        <a:lstStyle/>
        <a:p>
          <a:endParaRPr lang="ru-RU"/>
        </a:p>
      </dgm:t>
    </dgm:pt>
    <dgm:pt modelId="{C38C52C3-1C2B-4D11-B316-522382605D47}" type="sibTrans" cxnId="{92968C8D-8B76-477A-87D4-F5B388CDF904}">
      <dgm:prSet/>
      <dgm:spPr/>
      <dgm:t>
        <a:bodyPr/>
        <a:lstStyle/>
        <a:p>
          <a:endParaRPr lang="ru-RU"/>
        </a:p>
      </dgm:t>
    </dgm:pt>
    <dgm:pt modelId="{C73C066F-5A30-46FB-BD08-15833E208D6E}">
      <dgm:prSet phldrT="[Текст]" custT="1"/>
      <dgm:spPr/>
      <dgm:t>
        <a:bodyPr/>
        <a:lstStyle/>
        <a:p>
          <a:r>
            <a:rPr lang="ru-RU" sz="2800" dirty="0" smtClean="0"/>
            <a:t>- работа с подгруппами;</a:t>
          </a:r>
          <a:endParaRPr lang="ru-RU" sz="2800" dirty="0"/>
        </a:p>
      </dgm:t>
    </dgm:pt>
    <dgm:pt modelId="{EB74C5BF-1435-47C6-BA73-39B6E7D144BB}" type="parTrans" cxnId="{4E69C3C0-3BF6-4F1A-9CA8-0D0D8A6001B8}">
      <dgm:prSet/>
      <dgm:spPr/>
      <dgm:t>
        <a:bodyPr/>
        <a:lstStyle/>
        <a:p>
          <a:endParaRPr lang="ru-RU"/>
        </a:p>
      </dgm:t>
    </dgm:pt>
    <dgm:pt modelId="{C4A51CF4-775E-4DA6-881A-244FD8DCAE86}" type="sibTrans" cxnId="{4E69C3C0-3BF6-4F1A-9CA8-0D0D8A6001B8}">
      <dgm:prSet/>
      <dgm:spPr/>
      <dgm:t>
        <a:bodyPr/>
        <a:lstStyle/>
        <a:p>
          <a:endParaRPr lang="ru-RU"/>
        </a:p>
      </dgm:t>
    </dgm:pt>
    <dgm:pt modelId="{81AE9324-32A7-4F5A-A6D2-6AF8ECEF37A1}">
      <dgm:prSet phldrT="[Текст]" custT="1"/>
      <dgm:spPr/>
      <dgm:t>
        <a:bodyPr/>
        <a:lstStyle/>
        <a:p>
          <a:r>
            <a:rPr lang="ru-RU" sz="2800" dirty="0" smtClean="0"/>
            <a:t>- индивидуальная работа.</a:t>
          </a:r>
          <a:endParaRPr lang="ru-RU" sz="2800" dirty="0"/>
        </a:p>
      </dgm:t>
    </dgm:pt>
    <dgm:pt modelId="{659A31D3-1F82-47C3-BA96-FE4A360A4050}" type="parTrans" cxnId="{560FF594-0FA0-48C6-BF89-F7600A7ABA31}">
      <dgm:prSet/>
      <dgm:spPr/>
      <dgm:t>
        <a:bodyPr/>
        <a:lstStyle/>
        <a:p>
          <a:endParaRPr lang="ru-RU"/>
        </a:p>
      </dgm:t>
    </dgm:pt>
    <dgm:pt modelId="{386EFD74-124F-4438-9934-CFEBE25680B3}" type="sibTrans" cxnId="{560FF594-0FA0-48C6-BF89-F7600A7ABA31}">
      <dgm:prSet/>
      <dgm:spPr/>
      <dgm:t>
        <a:bodyPr/>
        <a:lstStyle/>
        <a:p>
          <a:endParaRPr lang="ru-RU"/>
        </a:p>
      </dgm:t>
    </dgm:pt>
    <dgm:pt modelId="{97014C35-248C-4A35-8C38-EF38C9177EB5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направляющая помощь;</a:t>
          </a:r>
          <a:endParaRPr lang="ru-RU" sz="2000" dirty="0"/>
        </a:p>
      </dgm:t>
    </dgm:pt>
    <dgm:pt modelId="{D9BDC007-ED90-4222-889B-27AC181F5C2E}" type="parTrans" cxnId="{8D54DCF8-579E-4769-AB6C-E3033C03E0A4}">
      <dgm:prSet/>
      <dgm:spPr/>
      <dgm:t>
        <a:bodyPr/>
        <a:lstStyle/>
        <a:p>
          <a:endParaRPr lang="ru-RU"/>
        </a:p>
      </dgm:t>
    </dgm:pt>
    <dgm:pt modelId="{6CEA33AC-4D75-496B-B78B-9063F64EE939}" type="sibTrans" cxnId="{8D54DCF8-579E-4769-AB6C-E3033C03E0A4}">
      <dgm:prSet/>
      <dgm:spPr/>
      <dgm:t>
        <a:bodyPr/>
        <a:lstStyle/>
        <a:p>
          <a:endParaRPr lang="ru-RU"/>
        </a:p>
      </dgm:t>
    </dgm:pt>
    <dgm:pt modelId="{74A453ED-7597-48EE-9D46-8FA2FCD9A04C}">
      <dgm:prSet custT="1"/>
      <dgm:spPr/>
      <dgm:t>
        <a:bodyPr/>
        <a:lstStyle/>
        <a:p>
          <a:r>
            <a:rPr lang="ru-RU" sz="2000" dirty="0" smtClean="0"/>
            <a:t>стимулирующая помощь</a:t>
          </a:r>
          <a:endParaRPr lang="ru-RU" sz="2000" dirty="0"/>
        </a:p>
      </dgm:t>
    </dgm:pt>
    <dgm:pt modelId="{4DB7FCEE-2FAF-49B6-9628-E1416FB32022}" type="parTrans" cxnId="{BE5F9BA5-BB70-4E52-AD39-34459269E751}">
      <dgm:prSet/>
      <dgm:spPr/>
      <dgm:t>
        <a:bodyPr/>
        <a:lstStyle/>
        <a:p>
          <a:endParaRPr lang="ru-RU"/>
        </a:p>
      </dgm:t>
    </dgm:pt>
    <dgm:pt modelId="{C9A26BB0-F3B9-4C0C-A7F5-2C258C33A1EA}" type="sibTrans" cxnId="{BE5F9BA5-BB70-4E52-AD39-34459269E751}">
      <dgm:prSet/>
      <dgm:spPr/>
      <dgm:t>
        <a:bodyPr/>
        <a:lstStyle/>
        <a:p>
          <a:endParaRPr lang="ru-RU"/>
        </a:p>
      </dgm:t>
    </dgm:pt>
    <dgm:pt modelId="{C27EE1B2-2230-45C3-8BA3-EE3B957216E5}" type="pres">
      <dgm:prSet presAssocID="{5CB542BF-B6F5-45C3-B4DE-CFE65A97B2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882A0B-206E-45ED-935C-C8EF3D8117F6}" type="pres">
      <dgm:prSet presAssocID="{7D55B304-68A2-48E8-AB78-07EE52736340}" presName="parentText" presStyleLbl="node1" presStyleIdx="0" presStyleCnt="5" custScaleY="69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D74FB-13D7-4771-AC67-D4072AB3715E}" type="pres">
      <dgm:prSet presAssocID="{B0007493-5CB9-4026-B74D-175239334080}" presName="spacer" presStyleCnt="0"/>
      <dgm:spPr/>
    </dgm:pt>
    <dgm:pt modelId="{075C9F39-F60D-44D0-8D64-4087AB29380F}" type="pres">
      <dgm:prSet presAssocID="{C8EF83A2-5E1E-4996-BFDF-03A0A86B17A2}" presName="parentText" presStyleLbl="node1" presStyleIdx="1" presStyleCnt="5" custScaleY="66093" custLinFactNeighborY="-140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2600C-A10E-484A-B352-92E04143CEE2}" type="pres">
      <dgm:prSet presAssocID="{C8EF83A2-5E1E-4996-BFDF-03A0A86B17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0F82F-2399-4AAE-9C91-A33506D86666}" type="pres">
      <dgm:prSet presAssocID="{82B1F263-20F5-45AF-AD02-BE0A2278DA22}" presName="parentText" presStyleLbl="node1" presStyleIdx="2" presStyleCnt="5" custScaleY="86855" custLinFactY="208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6816A-D2C7-4F48-8D7B-39C078B3DACD}" type="pres">
      <dgm:prSet presAssocID="{126508F4-5B03-45D5-BCBF-8CA89B1EC2FD}" presName="spacer" presStyleCnt="0"/>
      <dgm:spPr/>
    </dgm:pt>
    <dgm:pt modelId="{72E0B74A-F3AF-4C18-B661-2CC5950ADEF8}" type="pres">
      <dgm:prSet presAssocID="{C73C066F-5A30-46FB-BD08-15833E208D6E}" presName="parentText" presStyleLbl="node1" presStyleIdx="3" presStyleCnt="5" custScaleY="69747" custLinFactNeighborY="406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4537D-B454-49FB-BAC9-EB8029A47117}" type="pres">
      <dgm:prSet presAssocID="{C4A51CF4-775E-4DA6-881A-244FD8DCAE86}" presName="spacer" presStyleCnt="0"/>
      <dgm:spPr/>
    </dgm:pt>
    <dgm:pt modelId="{8B917A27-EAB3-4AB3-9DDF-0DF24E5BE1A5}" type="pres">
      <dgm:prSet presAssocID="{81AE9324-32A7-4F5A-A6D2-6AF8ECEF37A1}" presName="parentText" presStyleLbl="node1" presStyleIdx="4" presStyleCnt="5" custScaleY="74662" custLinFactNeighborY="-59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4B07C7-B69C-4C5A-A925-CF4743521F38}" srcId="{5CB542BF-B6F5-45C3-B4DE-CFE65A97B2C7}" destId="{7D55B304-68A2-48E8-AB78-07EE52736340}" srcOrd="0" destOrd="0" parTransId="{7F896728-70EE-455C-9A4B-FEBFCE3D7AE0}" sibTransId="{B0007493-5CB9-4026-B74D-175239334080}"/>
    <dgm:cxn modelId="{560FF594-0FA0-48C6-BF89-F7600A7ABA31}" srcId="{5CB542BF-B6F5-45C3-B4DE-CFE65A97B2C7}" destId="{81AE9324-32A7-4F5A-A6D2-6AF8ECEF37A1}" srcOrd="4" destOrd="0" parTransId="{659A31D3-1F82-47C3-BA96-FE4A360A4050}" sibTransId="{386EFD74-124F-4438-9934-CFEBE25680B3}"/>
    <dgm:cxn modelId="{E70394F4-5888-4682-AF6C-308D57B908D8}" type="presOf" srcId="{C8EF83A2-5E1E-4996-BFDF-03A0A86B17A2}" destId="{075C9F39-F60D-44D0-8D64-4087AB29380F}" srcOrd="0" destOrd="0" presId="urn:microsoft.com/office/officeart/2005/8/layout/vList2"/>
    <dgm:cxn modelId="{12CA0173-D965-4A65-B617-02FA5446D239}" type="presOf" srcId="{7D55B304-68A2-48E8-AB78-07EE52736340}" destId="{B6882A0B-206E-45ED-935C-C8EF3D8117F6}" srcOrd="0" destOrd="0" presId="urn:microsoft.com/office/officeart/2005/8/layout/vList2"/>
    <dgm:cxn modelId="{77B03F97-8956-4E2B-B1D7-11413BCCF8DE}" type="presOf" srcId="{82B1F263-20F5-45AF-AD02-BE0A2278DA22}" destId="{63C0F82F-2399-4AAE-9C91-A33506D86666}" srcOrd="0" destOrd="0" presId="urn:microsoft.com/office/officeart/2005/8/layout/vList2"/>
    <dgm:cxn modelId="{4E69C3C0-3BF6-4F1A-9CA8-0D0D8A6001B8}" srcId="{5CB542BF-B6F5-45C3-B4DE-CFE65A97B2C7}" destId="{C73C066F-5A30-46FB-BD08-15833E208D6E}" srcOrd="3" destOrd="0" parTransId="{EB74C5BF-1435-47C6-BA73-39B6E7D144BB}" sibTransId="{C4A51CF4-775E-4DA6-881A-244FD8DCAE86}"/>
    <dgm:cxn modelId="{92968C8D-8B76-477A-87D4-F5B388CDF904}" srcId="{5CB542BF-B6F5-45C3-B4DE-CFE65A97B2C7}" destId="{C8EF83A2-5E1E-4996-BFDF-03A0A86B17A2}" srcOrd="1" destOrd="0" parTransId="{D3936A28-F2FB-4502-B1D0-34EA85DD9C0C}" sibTransId="{C38C52C3-1C2B-4D11-B316-522382605D47}"/>
    <dgm:cxn modelId="{441AD1D7-4FF7-4001-9617-8CB1D6A8E514}" srcId="{5CB542BF-B6F5-45C3-B4DE-CFE65A97B2C7}" destId="{82B1F263-20F5-45AF-AD02-BE0A2278DA22}" srcOrd="2" destOrd="0" parTransId="{B2CF21AB-38FC-4458-8053-4710F658295A}" sibTransId="{126508F4-5B03-45D5-BCBF-8CA89B1EC2FD}"/>
    <dgm:cxn modelId="{7FF1509C-D7FB-43BE-A881-914E9B9E2A9C}" type="presOf" srcId="{5CB542BF-B6F5-45C3-B4DE-CFE65A97B2C7}" destId="{C27EE1B2-2230-45C3-8BA3-EE3B957216E5}" srcOrd="0" destOrd="0" presId="urn:microsoft.com/office/officeart/2005/8/layout/vList2"/>
    <dgm:cxn modelId="{BE5F9BA5-BB70-4E52-AD39-34459269E751}" srcId="{C8EF83A2-5E1E-4996-BFDF-03A0A86B17A2}" destId="{74A453ED-7597-48EE-9D46-8FA2FCD9A04C}" srcOrd="2" destOrd="0" parTransId="{4DB7FCEE-2FAF-49B6-9628-E1416FB32022}" sibTransId="{C9A26BB0-F3B9-4C0C-A7F5-2C258C33A1EA}"/>
    <dgm:cxn modelId="{8A7F23EE-B6B3-4F90-99DE-920CC19D0D6A}" type="presOf" srcId="{C73C066F-5A30-46FB-BD08-15833E208D6E}" destId="{72E0B74A-F3AF-4C18-B661-2CC5950ADEF8}" srcOrd="0" destOrd="0" presId="urn:microsoft.com/office/officeart/2005/8/layout/vList2"/>
    <dgm:cxn modelId="{D5FED39A-506E-484B-946F-F3D1558669EA}" type="presOf" srcId="{81AE9324-32A7-4F5A-A6D2-6AF8ECEF37A1}" destId="{8B917A27-EAB3-4AB3-9DDF-0DF24E5BE1A5}" srcOrd="0" destOrd="0" presId="urn:microsoft.com/office/officeart/2005/8/layout/vList2"/>
    <dgm:cxn modelId="{FA7ADF39-CB0A-4789-BD43-4AFBD39E662E}" type="presOf" srcId="{CE25A930-499A-49CA-8EA8-28E7F414B702}" destId="{7792600C-A10E-484A-B352-92E04143CEE2}" srcOrd="0" destOrd="0" presId="urn:microsoft.com/office/officeart/2005/8/layout/vList2"/>
    <dgm:cxn modelId="{5E34D2C9-E972-4D90-96E6-1DE98417560D}" type="presOf" srcId="{74A453ED-7597-48EE-9D46-8FA2FCD9A04C}" destId="{7792600C-A10E-484A-B352-92E04143CEE2}" srcOrd="0" destOrd="2" presId="urn:microsoft.com/office/officeart/2005/8/layout/vList2"/>
    <dgm:cxn modelId="{DE74577E-175F-49BC-B1D8-4C10DF8765C0}" srcId="{C8EF83A2-5E1E-4996-BFDF-03A0A86B17A2}" destId="{CE25A930-499A-49CA-8EA8-28E7F414B702}" srcOrd="0" destOrd="0" parTransId="{4D41B2FF-CB5B-46EA-93A4-F0F3442C4B7F}" sibTransId="{3D0E884E-6AB8-41C9-AB30-B2E3E795C3B3}"/>
    <dgm:cxn modelId="{8D54DCF8-579E-4769-AB6C-E3033C03E0A4}" srcId="{C8EF83A2-5E1E-4996-BFDF-03A0A86B17A2}" destId="{97014C35-248C-4A35-8C38-EF38C9177EB5}" srcOrd="1" destOrd="0" parTransId="{D9BDC007-ED90-4222-889B-27AC181F5C2E}" sibTransId="{6CEA33AC-4D75-496B-B78B-9063F64EE939}"/>
    <dgm:cxn modelId="{DA204A2A-0777-4EDC-892D-8B291E49764C}" type="presOf" srcId="{97014C35-248C-4A35-8C38-EF38C9177EB5}" destId="{7792600C-A10E-484A-B352-92E04143CEE2}" srcOrd="0" destOrd="1" presId="urn:microsoft.com/office/officeart/2005/8/layout/vList2"/>
    <dgm:cxn modelId="{0CAD6B45-33AD-460E-949E-52C6E1BBFA8A}" type="presParOf" srcId="{C27EE1B2-2230-45C3-8BA3-EE3B957216E5}" destId="{B6882A0B-206E-45ED-935C-C8EF3D8117F6}" srcOrd="0" destOrd="0" presId="urn:microsoft.com/office/officeart/2005/8/layout/vList2"/>
    <dgm:cxn modelId="{B8B875E3-1E1F-4A38-B426-F414019C53FC}" type="presParOf" srcId="{C27EE1B2-2230-45C3-8BA3-EE3B957216E5}" destId="{B8FD74FB-13D7-4771-AC67-D4072AB3715E}" srcOrd="1" destOrd="0" presId="urn:microsoft.com/office/officeart/2005/8/layout/vList2"/>
    <dgm:cxn modelId="{7B5700C8-5B91-4B34-94D9-5890F1AA1495}" type="presParOf" srcId="{C27EE1B2-2230-45C3-8BA3-EE3B957216E5}" destId="{075C9F39-F60D-44D0-8D64-4087AB29380F}" srcOrd="2" destOrd="0" presId="urn:microsoft.com/office/officeart/2005/8/layout/vList2"/>
    <dgm:cxn modelId="{1FDDDD7B-C038-41E4-8517-586EE89B2498}" type="presParOf" srcId="{C27EE1B2-2230-45C3-8BA3-EE3B957216E5}" destId="{7792600C-A10E-484A-B352-92E04143CEE2}" srcOrd="3" destOrd="0" presId="urn:microsoft.com/office/officeart/2005/8/layout/vList2"/>
    <dgm:cxn modelId="{142395EF-026A-4E4C-BEC5-129618CA6283}" type="presParOf" srcId="{C27EE1B2-2230-45C3-8BA3-EE3B957216E5}" destId="{63C0F82F-2399-4AAE-9C91-A33506D86666}" srcOrd="4" destOrd="0" presId="urn:microsoft.com/office/officeart/2005/8/layout/vList2"/>
    <dgm:cxn modelId="{0B321161-2368-411C-AC90-F276EA0F2EA5}" type="presParOf" srcId="{C27EE1B2-2230-45C3-8BA3-EE3B957216E5}" destId="{E8D6816A-D2C7-4F48-8D7B-39C078B3DACD}" srcOrd="5" destOrd="0" presId="urn:microsoft.com/office/officeart/2005/8/layout/vList2"/>
    <dgm:cxn modelId="{E1E21E11-2EA4-45D4-B894-39DF66DC4925}" type="presParOf" srcId="{C27EE1B2-2230-45C3-8BA3-EE3B957216E5}" destId="{72E0B74A-F3AF-4C18-B661-2CC5950ADEF8}" srcOrd="6" destOrd="0" presId="urn:microsoft.com/office/officeart/2005/8/layout/vList2"/>
    <dgm:cxn modelId="{D2570841-CB76-4F0F-9467-49968F9E8BD7}" type="presParOf" srcId="{C27EE1B2-2230-45C3-8BA3-EE3B957216E5}" destId="{D8F4537D-B454-49FB-BAC9-EB8029A47117}" srcOrd="7" destOrd="0" presId="urn:microsoft.com/office/officeart/2005/8/layout/vList2"/>
    <dgm:cxn modelId="{B1271FE7-2E42-43CF-AF89-B1AD70153C5E}" type="presParOf" srcId="{C27EE1B2-2230-45C3-8BA3-EE3B957216E5}" destId="{8B917A27-EAB3-4AB3-9DDF-0DF24E5BE1A5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82A0B-206E-45ED-935C-C8EF3D8117F6}">
      <dsp:nvSpPr>
        <dsp:cNvPr id="0" name=""/>
        <dsp:cNvSpPr/>
      </dsp:nvSpPr>
      <dsp:spPr>
        <a:xfrm>
          <a:off x="0" y="41603"/>
          <a:ext cx="7286676" cy="6762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cs typeface="Times New Roman" pitchFamily="18" charset="0"/>
            </a:rPr>
            <a:t>- разноуровневые</a:t>
          </a:r>
          <a:r>
            <a:rPr lang="ru-RU" sz="2800" kern="1200" dirty="0" smtClean="0"/>
            <a:t> задания;</a:t>
          </a:r>
          <a:endParaRPr lang="ru-RU" sz="2800" kern="1200" dirty="0"/>
        </a:p>
      </dsp:txBody>
      <dsp:txXfrm>
        <a:off x="0" y="41603"/>
        <a:ext cx="7286676" cy="676258"/>
      </dsp:txXfrm>
    </dsp:sp>
    <dsp:sp modelId="{075C9F39-F60D-44D0-8D64-4087AB29380F}">
      <dsp:nvSpPr>
        <dsp:cNvPr id="0" name=""/>
        <dsp:cNvSpPr/>
      </dsp:nvSpPr>
      <dsp:spPr>
        <a:xfrm>
          <a:off x="0" y="731802"/>
          <a:ext cx="7286676" cy="643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помощь педагога:</a:t>
          </a:r>
          <a:endParaRPr lang="ru-RU" sz="2800" kern="1200" dirty="0"/>
        </a:p>
      </dsp:txBody>
      <dsp:txXfrm>
        <a:off x="0" y="731802"/>
        <a:ext cx="7286676" cy="643375"/>
      </dsp:txXfrm>
    </dsp:sp>
    <dsp:sp modelId="{7792600C-A10E-484A-B352-92E04143CEE2}">
      <dsp:nvSpPr>
        <dsp:cNvPr id="0" name=""/>
        <dsp:cNvSpPr/>
      </dsp:nvSpPr>
      <dsp:spPr>
        <a:xfrm>
          <a:off x="0" y="1510997"/>
          <a:ext cx="7286676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35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дозированная помощь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направляющая помощь;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стимулирующая помощь</a:t>
          </a:r>
          <a:endParaRPr lang="ru-RU" sz="2000" kern="1200" dirty="0"/>
        </a:p>
      </dsp:txBody>
      <dsp:txXfrm>
        <a:off x="0" y="1510997"/>
        <a:ext cx="7286676" cy="968760"/>
      </dsp:txXfrm>
    </dsp:sp>
    <dsp:sp modelId="{63C0F82F-2399-4AAE-9C91-A33506D86666}">
      <dsp:nvSpPr>
        <dsp:cNvPr id="0" name=""/>
        <dsp:cNvSpPr/>
      </dsp:nvSpPr>
      <dsp:spPr>
        <a:xfrm>
          <a:off x="0" y="2649853"/>
          <a:ext cx="7286676" cy="845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разное время на выполнение задания/ свободный выход;</a:t>
          </a:r>
          <a:endParaRPr lang="ru-RU" sz="2800" kern="1200" dirty="0"/>
        </a:p>
      </dsp:txBody>
      <dsp:txXfrm>
        <a:off x="0" y="2649853"/>
        <a:ext cx="7286676" cy="845481"/>
      </dsp:txXfrm>
    </dsp:sp>
    <dsp:sp modelId="{72E0B74A-F3AF-4C18-B661-2CC5950ADEF8}">
      <dsp:nvSpPr>
        <dsp:cNvPr id="0" name=""/>
        <dsp:cNvSpPr/>
      </dsp:nvSpPr>
      <dsp:spPr>
        <a:xfrm>
          <a:off x="0" y="3535897"/>
          <a:ext cx="7286676" cy="6789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работа с подгруппами;</a:t>
          </a:r>
          <a:endParaRPr lang="ru-RU" sz="2800" kern="1200" dirty="0"/>
        </a:p>
      </dsp:txBody>
      <dsp:txXfrm>
        <a:off x="0" y="3535897"/>
        <a:ext cx="7286676" cy="678945"/>
      </dsp:txXfrm>
    </dsp:sp>
    <dsp:sp modelId="{8B917A27-EAB3-4AB3-9DDF-0DF24E5BE1A5}">
      <dsp:nvSpPr>
        <dsp:cNvPr id="0" name=""/>
        <dsp:cNvSpPr/>
      </dsp:nvSpPr>
      <dsp:spPr>
        <a:xfrm>
          <a:off x="0" y="4214842"/>
          <a:ext cx="7286676" cy="726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индивидуальная работа.</a:t>
          </a:r>
          <a:endParaRPr lang="ru-RU" sz="2800" kern="1200" dirty="0"/>
        </a:p>
      </dsp:txBody>
      <dsp:txXfrm>
        <a:off x="0" y="4214842"/>
        <a:ext cx="7286676" cy="72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C5B15F-D46F-4F23-AE26-45B7329F94BE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F17D44-3766-4F93-8607-8261ABDF9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00186"/>
            <a:ext cx="7772400" cy="360045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МКДОУ «детский сад комбинированного вида №52» АГО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Музыкально-ритмические </a:t>
            </a:r>
            <a:r>
              <a:rPr lang="ru-RU" dirty="0"/>
              <a:t>движения как фактор психомоторного развития детей с задержкой психического развития.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891110"/>
            <a:ext cx="6400800" cy="1752600"/>
          </a:xfrm>
        </p:spPr>
        <p:txBody>
          <a:bodyPr/>
          <a:lstStyle/>
          <a:p>
            <a:pPr algn="r"/>
            <a:r>
              <a:rPr lang="ru-RU" sz="2800" dirty="0" smtClean="0"/>
              <a:t>Музыкальный руководитель</a:t>
            </a:r>
          </a:p>
          <a:p>
            <a:pPr algn="r"/>
            <a:r>
              <a:rPr lang="ru-RU" sz="2800" dirty="0" err="1" smtClean="0"/>
              <a:t>Плюхина</a:t>
            </a:r>
            <a:r>
              <a:rPr lang="ru-RU" sz="2800" dirty="0" smtClean="0"/>
              <a:t> </a:t>
            </a:r>
            <a:r>
              <a:rPr lang="ru-RU" sz="2800" dirty="0"/>
              <a:t>Г.М.</a:t>
            </a:r>
          </a:p>
          <a:p>
            <a:pPr algn="r"/>
            <a:r>
              <a:rPr lang="ru-RU" sz="2800" dirty="0" smtClean="0"/>
              <a:t>Асбест 2012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Коррекционно</a:t>
            </a:r>
            <a:r>
              <a:rPr lang="ru-RU" dirty="0"/>
              <a:t> – образовательное </a:t>
            </a:r>
            <a:r>
              <a:rPr lang="ru-RU" dirty="0" smtClean="0"/>
              <a:t>пространство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714744" y="3571876"/>
            <a:ext cx="207170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 с ЗПР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000240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Логопед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000240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музыкальный руководитель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2071678"/>
            <a:ext cx="207170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дефектолог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медицинский работник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5000636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5000636"/>
            <a:ext cx="207170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7" idx="2"/>
            <a:endCxn id="5" idx="0"/>
          </p:cNvCxnSpPr>
          <p:nvPr/>
        </p:nvCxnSpPr>
        <p:spPr>
          <a:xfrm rot="5400000">
            <a:off x="4464843" y="328612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0"/>
            <a:endCxn id="5" idx="4"/>
          </p:cNvCxnSpPr>
          <p:nvPr/>
        </p:nvCxnSpPr>
        <p:spPr>
          <a:xfrm rot="5400000" flipH="1" flipV="1">
            <a:off x="4464843" y="471488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2"/>
          </p:cNvCxnSpPr>
          <p:nvPr/>
        </p:nvCxnSpPr>
        <p:spPr>
          <a:xfrm rot="5400000">
            <a:off x="5911463" y="2160976"/>
            <a:ext cx="785818" cy="2607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1" idx="0"/>
          </p:cNvCxnSpPr>
          <p:nvPr/>
        </p:nvCxnSpPr>
        <p:spPr>
          <a:xfrm rot="16200000" flipV="1">
            <a:off x="5947182" y="3411140"/>
            <a:ext cx="785818" cy="2393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6" idx="2"/>
          </p:cNvCxnSpPr>
          <p:nvPr/>
        </p:nvCxnSpPr>
        <p:spPr>
          <a:xfrm rot="16200000" flipH="1">
            <a:off x="2607455" y="2250273"/>
            <a:ext cx="857256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9" idx="0"/>
            <a:endCxn id="5" idx="3"/>
          </p:cNvCxnSpPr>
          <p:nvPr/>
        </p:nvCxnSpPr>
        <p:spPr>
          <a:xfrm rot="5400000" flipH="1" flipV="1">
            <a:off x="2553505" y="3536003"/>
            <a:ext cx="697046" cy="2232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469270" y="428604"/>
            <a:ext cx="8246436" cy="4497793"/>
            <a:chOff x="1824" y="2622"/>
            <a:chExt cx="8024" cy="4320"/>
          </a:xfrm>
        </p:grpSpPr>
        <p:sp>
          <p:nvSpPr>
            <p:cNvPr id="2063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271" y="2622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634" y="4680"/>
              <a:ext cx="2466" cy="14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Интегрированная взаимосвязь в работе воспитателя и музыкального руководителя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854" y="2761"/>
              <a:ext cx="2393" cy="143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Планирование работы воспитателя совместно с музыкальным руководителем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671" y="2761"/>
              <a:ext cx="2396" cy="15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Воспитатель разучивает с детьми музыкальный репертуар в свободное время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7415" y="2759"/>
              <a:ext cx="2363" cy="1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Тематические консультации музыкального руководителя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824" y="4573"/>
              <a:ext cx="2393" cy="15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Закрепление музыкальных движений в группе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( в свободное время)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7492" y="4573"/>
              <a:ext cx="2356" cy="1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Присутствие на фронтальных занятиях музыкального руководителя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4217" y="3994"/>
              <a:ext cx="706" cy="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5816" y="4269"/>
              <a:ext cx="0" cy="4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6720" y="3994"/>
              <a:ext cx="706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7067" y="5161"/>
              <a:ext cx="4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4217" y="5130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V="1">
              <a:off x="4148" y="6121"/>
              <a:ext cx="695" cy="6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H="1" flipV="1">
              <a:off x="6650" y="6121"/>
              <a:ext cx="706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071538" y="4500570"/>
            <a:ext cx="2714644" cy="15716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Помощь в организации музыкальных игр в самостоятельной деятельности детей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643570" y="4500570"/>
            <a:ext cx="2643206" cy="15716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Использование музыкального репертуара воспитателем в режимных моментах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9726"/>
            <a:ext cx="8329642" cy="1417638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>модель</a:t>
            </a:r>
            <a:r>
              <a:rPr lang="ru-RU" sz="4000" dirty="0" smtClean="0"/>
              <a:t> </a:t>
            </a:r>
            <a:r>
              <a:rPr lang="ru-RU" sz="4000" dirty="0"/>
              <a:t>коррекционно-образовательного процесса: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572271"/>
            <a:ext cx="45719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571472" y="1643050"/>
            <a:ext cx="8025434" cy="5214950"/>
            <a:chOff x="2206" y="1260"/>
            <a:chExt cx="7287" cy="4320"/>
          </a:xfrm>
        </p:grpSpPr>
        <p:sp>
          <p:nvSpPr>
            <p:cNvPr id="3097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71" y="1260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2206" y="2905"/>
              <a:ext cx="1816" cy="10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Входная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диагностика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4865" y="3249"/>
              <a:ext cx="2206" cy="14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Анализ, отбор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наиболее интересных, 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успешных методов, форм, приемов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3892" y="1397"/>
              <a:ext cx="1584" cy="11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Планирование содержания, форм, методов, результатов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6292" y="1397"/>
              <a:ext cx="1570" cy="11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Реализация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плана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7590" y="2768"/>
              <a:ext cx="1881" cy="6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Итоговая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диагностика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7590" y="3454"/>
              <a:ext cx="1060" cy="8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положи-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тельный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результат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8498" y="3454"/>
              <a:ext cx="995" cy="8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err="1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о</a:t>
              </a: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трица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т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ельный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результат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6591" y="399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8822" y="3686"/>
              <a:ext cx="217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500430" y="5214950"/>
            <a:ext cx="2428892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Анализ причин обуславливающих данный результат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>
            <a:stCxn id="3096" idx="0"/>
            <a:endCxn id="3094" idx="1"/>
          </p:cNvCxnSpPr>
          <p:nvPr/>
        </p:nvCxnSpPr>
        <p:spPr>
          <a:xfrm rot="5400000" flipH="1" flipV="1">
            <a:off x="1441591" y="2642103"/>
            <a:ext cx="1116626" cy="856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094" idx="3"/>
            <a:endCxn id="3093" idx="1"/>
          </p:cNvCxnSpPr>
          <p:nvPr/>
        </p:nvCxnSpPr>
        <p:spPr>
          <a:xfrm flipV="1">
            <a:off x="4172840" y="2511559"/>
            <a:ext cx="899226" cy="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093" idx="3"/>
            <a:endCxn id="3092" idx="0"/>
          </p:cNvCxnSpPr>
          <p:nvPr/>
        </p:nvCxnSpPr>
        <p:spPr>
          <a:xfrm>
            <a:off x="6800627" y="2511559"/>
            <a:ext cx="736244" cy="951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3091" idx="1"/>
          </p:cNvCxnSpPr>
          <p:nvPr/>
        </p:nvCxnSpPr>
        <p:spPr>
          <a:xfrm rot="10800000">
            <a:off x="5857884" y="4786327"/>
            <a:ext cx="643180" cy="4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30" idx="1"/>
            <a:endCxn id="3096" idx="2"/>
          </p:cNvCxnSpPr>
          <p:nvPr/>
        </p:nvCxnSpPr>
        <p:spPr>
          <a:xfrm rot="10800000">
            <a:off x="1571486" y="4953095"/>
            <a:ext cx="1928945" cy="9405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3090" idx="2"/>
            <a:endCxn id="30" idx="3"/>
          </p:cNvCxnSpPr>
          <p:nvPr/>
        </p:nvCxnSpPr>
        <p:spPr>
          <a:xfrm rot="5400000">
            <a:off x="6726532" y="4571150"/>
            <a:ext cx="525251" cy="21196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3071802" y="464344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2428860" y="528638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4000" dirty="0" smtClean="0"/>
              <a:t>КАРТА ОБСЛЕДОВАНИЯ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dirty="0" smtClean="0"/>
              <a:t>УРОВНЯ РАЗВИТИЯ МУЗЫКАЛЬНО – РИТМИЧЕСКОЙ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41"/>
          <a:ext cx="8186740" cy="5357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370"/>
                <a:gridCol w="785818"/>
                <a:gridCol w="785818"/>
                <a:gridCol w="714380"/>
                <a:gridCol w="714354"/>
              </a:tblGrid>
              <a:tr h="38046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Основные навыки и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срд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пдгт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в соответствии с ярко выраженным характером музыки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в соответствии со спокойным, маршевым, плясовым характером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в соответствии  с регистрами высокий, низкий, 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в соответствии  с музыкальными образами выразительно и непринужденно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в соответствии с динамикой: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тихо – громко, умеренно.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8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- передавая равномерный ритм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- - в соответствии с метрической пульсацией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56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Изменять движение соответственно силе звучания (тише - громче)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Карта обследования уровня  развития психомоторных функций воспитанников </a:t>
            </a:r>
            <a:br>
              <a:rPr lang="ru-RU" dirty="0" smtClean="0"/>
            </a:br>
            <a:r>
              <a:rPr lang="ru-RU" sz="2700" dirty="0" smtClean="0"/>
              <a:t>(по Бурениной)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3000372"/>
          <a:ext cx="850112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38"/>
                <a:gridCol w="622037"/>
                <a:gridCol w="699793"/>
                <a:gridCol w="622037"/>
                <a:gridCol w="622037"/>
                <a:gridCol w="601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Эмоциональная комфортность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Внимание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Память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Произвольность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Координация, ловкость движений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Эмоциональная  комфортность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коррекционные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7150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- развитие и систематическая тренировка таких двигательных характеристик как произвольное регулирование состояния мышечного тонуса, силы, ловкости, быстроты и точности движений, ритмичности и пластичности движений;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- развитие двигательных кинестезий; пространственной ориентации и зрительно-моторных координаций.</a:t>
            </a:r>
          </a:p>
          <a:p>
            <a:endParaRPr lang="ru-RU" dirty="0" smtClean="0"/>
          </a:p>
          <a:p>
            <a:r>
              <a:rPr lang="ru-RU" dirty="0" smtClean="0"/>
              <a:t>- развитие восприятия (слухового, оптического, тактильного), тренировка всех видов памяти при постепенном увеличении объёма представляемого материала, развития абстрактного, образного мышления через загадки, игры-драматизации, элементы детского танца, обучение импровизации на заданную тему.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462" y="-142900"/>
            <a:ext cx="72390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Критерии подбора игр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858180" cy="542928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 smtClean="0"/>
              <a:t>Соответствие тематическому планированию дефектолога;</a:t>
            </a:r>
          </a:p>
          <a:p>
            <a:pPr lvl="0"/>
            <a:r>
              <a:rPr lang="ru-RU" sz="3200" dirty="0" smtClean="0"/>
              <a:t>Возможность решения</a:t>
            </a:r>
            <a:r>
              <a:rPr lang="ru-RU" sz="3200" b="1" dirty="0" smtClean="0"/>
              <a:t> </a:t>
            </a:r>
            <a:r>
              <a:rPr lang="ru-RU" sz="3200" dirty="0" smtClean="0"/>
              <a:t>задач музыкального развития;</a:t>
            </a:r>
          </a:p>
          <a:p>
            <a:pPr lvl="0"/>
            <a:r>
              <a:rPr lang="ru-RU" sz="3200" dirty="0" smtClean="0"/>
              <a:t>Возможность решения воспитательных и коррекционных задач;</a:t>
            </a:r>
          </a:p>
          <a:p>
            <a:pPr lvl="0"/>
            <a:r>
              <a:rPr lang="ru-RU" sz="3200" dirty="0" smtClean="0"/>
              <a:t>Возможность  ставить в игре разные задачи для детей с различным уровнем развития;</a:t>
            </a:r>
          </a:p>
          <a:p>
            <a:pPr lvl="0"/>
            <a:r>
              <a:rPr lang="ru-RU" sz="3200" dirty="0" smtClean="0"/>
              <a:t>Успешный опыт практического применения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4" y="571488"/>
            <a:ext cx="8643966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«Теория поэтапного формирования умственных действий»</a:t>
            </a:r>
            <a:r>
              <a:rPr lang="ru-RU" sz="2200" dirty="0" smtClean="0"/>
              <a:t> </a:t>
            </a:r>
            <a:r>
              <a:rPr lang="ru-RU" sz="2700" dirty="0" smtClean="0"/>
              <a:t>Гальперина</a:t>
            </a:r>
            <a:r>
              <a:rPr lang="ru-RU" sz="4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50070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Мотивационный этап </a:t>
            </a:r>
            <a:r>
              <a:rPr lang="ru-RU" dirty="0" smtClean="0"/>
              <a:t>– яркие внешние стимулы в виде красочных атрибутов, выразительной музыки, эмоциональной окрашенности педагогом самой деятельности;</a:t>
            </a:r>
          </a:p>
          <a:p>
            <a:pPr lvl="0"/>
            <a:r>
              <a:rPr lang="ru-RU" dirty="0" smtClean="0"/>
              <a:t> </a:t>
            </a:r>
            <a:r>
              <a:rPr lang="ru-RU" b="1" dirty="0" smtClean="0"/>
              <a:t>усвоение ориентировочной основы действий</a:t>
            </a:r>
            <a:r>
              <a:rPr lang="ru-RU" dirty="0" smtClean="0"/>
              <a:t>: ребенку в готовом виде дается полная схема действий – как мы будем работать, чтобы добиться учебной цели;</a:t>
            </a:r>
          </a:p>
          <a:p>
            <a:pPr lvl="0"/>
            <a:r>
              <a:rPr lang="ru-RU" dirty="0" smtClean="0"/>
              <a:t>выполнение действий в материальном плане  – работа с карточками, картинками. атрибутами, выполнение движений и т.д.; </a:t>
            </a:r>
          </a:p>
          <a:p>
            <a:pPr lvl="0"/>
            <a:r>
              <a:rPr lang="ru-RU" b="1" dirty="0" smtClean="0"/>
              <a:t>этап выполнения действий с громким проговариванием </a:t>
            </a:r>
            <a:r>
              <a:rPr lang="ru-RU" dirty="0" smtClean="0"/>
              <a:t>– ребенок сам себе дает команду. выполняя действие и одновременно проговаривая ориентировку;</a:t>
            </a:r>
          </a:p>
          <a:p>
            <a:pPr lvl="0"/>
            <a:r>
              <a:rPr lang="ru-RU" b="1" dirty="0" smtClean="0"/>
              <a:t>этап выполнения действий в речи про себя </a:t>
            </a:r>
            <a:r>
              <a:rPr lang="ru-RU" dirty="0" smtClean="0"/>
              <a:t>– просим детей говорить/артикулировать  без звука «как рыбки: открывает щука рот, да не слышно, что поет»; если ребенок не справляется, просим говорить шепотом;</a:t>
            </a:r>
          </a:p>
          <a:p>
            <a:pPr lvl="0"/>
            <a:r>
              <a:rPr lang="ru-RU" b="1" dirty="0" smtClean="0"/>
              <a:t>этап выполнения действий в умственной форме – </a:t>
            </a:r>
            <a:r>
              <a:rPr lang="ru-RU" dirty="0" smtClean="0"/>
              <a:t>самостоятельно.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7242048" cy="2466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обследования уровня владения музыкально-ритмическими </a:t>
            </a:r>
            <a:br>
              <a:rPr lang="ru-RU" dirty="0" smtClean="0"/>
            </a:br>
            <a:r>
              <a:rPr lang="ru-RU" dirty="0" smtClean="0"/>
              <a:t>навыками детей с ЗПР.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0" y="2786058"/>
          <a:ext cx="7983267" cy="4572032"/>
        </p:xfrm>
        <a:graphic>
          <a:graphicData uri="http://schemas.openxmlformats.org/presentationml/2006/ole">
            <p:oleObj spid="_x0000_s32769" name="Диаграмма" r:id="rId3" imgW="5495996" imgH="2409697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-180026"/>
            <a:ext cx="8143900" cy="26803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Результаты обследования уровня освоения содержания образовательной области «Музыка»</a:t>
            </a:r>
            <a:endParaRPr lang="ru-RU" sz="36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0" y="2714620"/>
          <a:ext cx="8429652" cy="4714908"/>
        </p:xfrm>
        <a:graphic>
          <a:graphicData uri="http://schemas.openxmlformats.org/presentationml/2006/ole">
            <p:oleObj spid="_x0000_s37889" name="Диаграмма" r:id="rId3" imgW="5943558" imgH="2219394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Правовые основы образования  детей </a:t>
            </a:r>
            <a:r>
              <a:rPr lang="ru-RU" dirty="0" smtClean="0"/>
              <a:t>с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/>
              <a:t>закон </a:t>
            </a:r>
            <a:r>
              <a:rPr lang="ru-RU" sz="2400" b="1" dirty="0" smtClean="0"/>
              <a:t>РФ “Об </a:t>
            </a:r>
            <a:r>
              <a:rPr lang="ru-RU" sz="2400" b="1" dirty="0"/>
              <a:t>образовании” от 10.07.92г. № 3266 – 1; </a:t>
            </a: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закон </a:t>
            </a:r>
            <a:r>
              <a:rPr lang="ru-RU" sz="2400" b="1" dirty="0"/>
              <a:t>“О социальной защите инвалидов” от 24.11.95г. № 1810 – ФЗ; </a:t>
            </a: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закон </a:t>
            </a:r>
            <a:r>
              <a:rPr lang="ru-RU" sz="2400" b="1" dirty="0"/>
              <a:t>“Об образовании лиц с ограниченными возможностями здоровья” от 18.07.96г. № 566 – 11 ГД; </a:t>
            </a: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Семейный </a:t>
            </a:r>
            <a:r>
              <a:rPr lang="ru-RU" sz="2400" b="1" dirty="0"/>
              <a:t>кодекс РФ. </a:t>
            </a: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“</a:t>
            </a:r>
            <a:r>
              <a:rPr lang="ru-RU" sz="2400" b="1" dirty="0"/>
              <a:t>Декларация прав ребёнка</a:t>
            </a:r>
            <a:r>
              <a:rPr lang="ru-RU" sz="2400" b="1" dirty="0" smtClean="0"/>
              <a:t>”;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‘‘</a:t>
            </a:r>
            <a:r>
              <a:rPr lang="ru-RU" sz="2400" b="1" dirty="0"/>
              <a:t>Декларация о правах инвалидов</a:t>
            </a:r>
            <a:r>
              <a:rPr lang="ru-RU" sz="2400" b="1" dirty="0" smtClean="0"/>
              <a:t>”;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dirty="0"/>
              <a:t>“Декларация о правах лиц с отклонениями в интеллектуальном развитии”.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20106"/>
            <a:ext cx="8686800" cy="18945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Динамика за четыре года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по музыкально – ритмическим движениям и освоению содержания образовательной области «Музыка»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0" y="2500306"/>
          <a:ext cx="8448594" cy="4071966"/>
        </p:xfrm>
        <a:graphic>
          <a:graphicData uri="http://schemas.openxmlformats.org/presentationml/2006/ole">
            <p:oleObj spid="_x0000_s38913" name="Диаграмма" r:id="rId3" imgW="5495996" imgH="1962147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5897880" cy="117348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F:\Печать\IMGP05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87" y="716779"/>
            <a:ext cx="7902575" cy="5926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Содержание коррекционной работы должно обеспечивать</a:t>
            </a:r>
            <a:r>
              <a:rPr lang="ru-RU" sz="36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выявление особых образовательных потребностей детей с ограниченными возможностями здоровья, обусловленных недостатками в их физическом и (или) психическом развитии;</a:t>
            </a:r>
          </a:p>
          <a:p>
            <a:pPr lvl="0"/>
            <a:r>
              <a:rPr lang="ru-RU" dirty="0"/>
              <a:t>осуществление индивидуально ориентированной </a:t>
            </a:r>
            <a:r>
              <a:rPr lang="ru-RU" dirty="0" err="1"/>
              <a:t>психолого-медико-педагогической</a:t>
            </a:r>
            <a:r>
              <a:rPr lang="ru-RU" dirty="0"/>
              <a:t> помощи детям с ограниченными возможностями здоровья с учетом особенностей психофизического развития и индивидуальных возможностей детей (в соответствии с рекомендациями </a:t>
            </a:r>
            <a:r>
              <a:rPr lang="ru-RU" dirty="0" err="1"/>
              <a:t>психолого-медико-педагогической</a:t>
            </a:r>
            <a:r>
              <a:rPr lang="ru-RU" dirty="0"/>
              <a:t> комиссии);</a:t>
            </a:r>
          </a:p>
          <a:p>
            <a:pPr lvl="0"/>
            <a:r>
              <a:rPr lang="ru-RU" dirty="0"/>
              <a:t>возможность освоения детьми с ограниченными возможностями здоровья Программы и их интеграции в образовательном учреждении.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Коррекционные возможности </a:t>
            </a:r>
            <a:r>
              <a:rPr lang="ru-RU" sz="3600" b="1" dirty="0" smtClean="0"/>
              <a:t>музыкально–ритмических движений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715304" cy="48463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Развивается эмоциональная отзывчивость на музыку.</a:t>
            </a:r>
          </a:p>
          <a:p>
            <a:r>
              <a:rPr lang="ru-RU" dirty="0" smtClean="0"/>
              <a:t>Формируются  навыки общения, ориентирования в пространстве, в мире людей и их взаимоотношений.</a:t>
            </a:r>
          </a:p>
          <a:p>
            <a:r>
              <a:rPr lang="ru-RU" dirty="0" smtClean="0"/>
              <a:t>Развиваются познавательные способности благодаря различной тематике музыкальных игр.</a:t>
            </a:r>
          </a:p>
          <a:p>
            <a:r>
              <a:rPr lang="ru-RU" dirty="0" smtClean="0"/>
              <a:t>Развиваются волевые качества благодаря постоянно возникающей необходимости действовать под музыку.</a:t>
            </a:r>
          </a:p>
          <a:p>
            <a:r>
              <a:rPr lang="ru-RU" dirty="0" smtClean="0"/>
              <a:t>Ребенок познает возможности своего тела, учится соотносить свои действия с действиями других.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Задачи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	Изучить</a:t>
            </a:r>
            <a:r>
              <a:rPr lang="ru-RU" b="1" i="1" dirty="0"/>
              <a:t> </a:t>
            </a:r>
            <a:r>
              <a:rPr lang="ru-RU" dirty="0"/>
              <a:t>коррекционные возможности </a:t>
            </a:r>
            <a:r>
              <a:rPr lang="ru-RU" dirty="0" smtClean="0"/>
              <a:t>воздействия </a:t>
            </a:r>
            <a:r>
              <a:rPr lang="ru-RU" dirty="0"/>
              <a:t>музыкально-ритмических движений на психомоторное развитие детей с задержкой психического развития;</a:t>
            </a:r>
          </a:p>
          <a:p>
            <a:r>
              <a:rPr lang="ru-RU" dirty="0"/>
              <a:t>2.	Выявить основные направления работы для решения музыкальных и коррекционных задач;</a:t>
            </a:r>
          </a:p>
          <a:p>
            <a:r>
              <a:rPr lang="ru-RU" dirty="0"/>
              <a:t>3.	Изучить методы и приёмы, используемые в работе с дошкольниками с задержкой психического развития и отобрать наиболее эффективные;</a:t>
            </a:r>
          </a:p>
          <a:p>
            <a:r>
              <a:rPr lang="ru-RU" dirty="0"/>
              <a:t>4.	Организовать взаимодействие со специалистами (субъектами образования) с целью выработать единые подходы к организации работы с детьми с особенностями развития и организации единого образовательного пространства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как средство коррекционной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" y="1285860"/>
            <a:ext cx="7686700" cy="5429288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способна заинтересовать ребёнка, вызвать у него непроизвольное внимание, интерес;</a:t>
            </a:r>
          </a:p>
          <a:p>
            <a:r>
              <a:rPr lang="ru-RU" sz="2800" dirty="0" smtClean="0"/>
              <a:t> даёт возможность совершенствовать разнообразные двигательные навыки, развивает легкость и </a:t>
            </a:r>
            <a:r>
              <a:rPr lang="ru-RU" sz="2800" dirty="0" err="1" smtClean="0"/>
              <a:t>ловкостьдвижений</a:t>
            </a:r>
            <a:r>
              <a:rPr lang="ru-RU" sz="2800" dirty="0" smtClean="0"/>
              <a:t> ;</a:t>
            </a:r>
          </a:p>
          <a:p>
            <a:r>
              <a:rPr lang="ru-RU" sz="2800" dirty="0" smtClean="0"/>
              <a:t>развивает самостоятельность движений, быстроту ответной реакции на изменяющиеся условия, учит быстро и правильно реагировать на получаемые от музыки впечатления.</a:t>
            </a:r>
          </a:p>
          <a:p>
            <a:r>
              <a:rPr lang="ru-RU" sz="2800" dirty="0" smtClean="0"/>
              <a:t> развивает творческую инициативу.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" y="320040"/>
            <a:ext cx="8401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Принципы работы с детьми с ЗПР</a:t>
            </a:r>
            <a:br>
              <a:rPr lang="ru-RU" b="1" dirty="0" smtClean="0"/>
            </a:br>
            <a:r>
              <a:rPr lang="ru-RU" sz="2400" b="1" dirty="0" smtClean="0"/>
              <a:t>(по Волковой) 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Комплексное последовательное решение основных задач музыкального воспитания;</a:t>
            </a:r>
          </a:p>
          <a:p>
            <a:pPr lvl="0"/>
            <a:r>
              <a:rPr lang="ru-RU" dirty="0"/>
              <a:t>Индивидуальный подход к каждому ребенку с учетом его возрастных, речевых и психофизических возможностей.</a:t>
            </a:r>
          </a:p>
          <a:p>
            <a:pPr lvl="0"/>
            <a:r>
              <a:rPr lang="ru-RU" dirty="0"/>
              <a:t>Создание доброжелательной, эмоционально насыщенной атмосферы на занятии.</a:t>
            </a:r>
          </a:p>
          <a:p>
            <a:pPr lvl="0"/>
            <a:r>
              <a:rPr lang="ru-RU" dirty="0"/>
              <a:t>Постепенность усложнения двигательных и музыкальных заданий.</a:t>
            </a:r>
          </a:p>
          <a:p>
            <a:pPr lvl="0"/>
            <a:r>
              <a:rPr lang="ru-RU" dirty="0"/>
              <a:t>Систематичность занятий и строгая дозировка нагрузки для каждого ребенка.</a:t>
            </a:r>
          </a:p>
          <a:p>
            <a:pPr lvl="0"/>
            <a:r>
              <a:rPr lang="ru-RU" dirty="0"/>
              <a:t>Многократность повторения тренировочного материала.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ЩАДЯщего</a:t>
            </a:r>
            <a:r>
              <a:rPr lang="ru-RU" dirty="0" smtClean="0"/>
              <a:t> </a:t>
            </a:r>
            <a:r>
              <a:rPr lang="ru-RU" dirty="0" err="1" smtClean="0"/>
              <a:t>РЕЖИМа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45272"/>
            <a:ext cx="7239000" cy="5312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- </a:t>
            </a:r>
            <a:r>
              <a:rPr lang="ru-RU" sz="3200" dirty="0"/>
              <a:t>игровые задания носят коллективный характер. Сольные выступления в этих играх являются лишь краткими эпизодами. При этом все участники игры оказываются в равных условиях;</a:t>
            </a:r>
          </a:p>
          <a:p>
            <a:pPr lvl="0"/>
            <a:r>
              <a:rPr lang="ru-RU" sz="3200" dirty="0"/>
              <a:t>- в играх отсутствует отрицательное оценивание того, что делает ребенок; акцентируются положительные стороны выполнения игрового задания, что создает для ребенка ситуацию успеха;</a:t>
            </a:r>
          </a:p>
          <a:p>
            <a:pPr lvl="0"/>
            <a:r>
              <a:rPr lang="ru-RU" sz="3200" dirty="0"/>
              <a:t>- осуществляется индивидуальный подход, что предполагает проведение особой работы с застенчивыми детьми, которые есть в каждом коллективе;</a:t>
            </a:r>
          </a:p>
          <a:p>
            <a:pPr lvl="0"/>
            <a:r>
              <a:rPr lang="ru-RU" sz="3200" dirty="0"/>
              <a:t>- на занятиях создается эмоционально-положительный настрой детей, связанный с подбором музыки: используются музыкальные произведения, которые являются носителями гуманистических ценностей, способствуют гармонизации эмоциональных состояний и поведения детей, выражают яркие, доступные пониманию ребенка и увлекающие его эмоциональные образы.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коррекционные методы и </a:t>
            </a:r>
            <a:r>
              <a:rPr lang="ru-RU" dirty="0" smtClean="0"/>
              <a:t>приёмы: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25952"/>
            <a:ext cx="7239000" cy="48463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357298"/>
          <a:ext cx="728667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1087</TotalTime>
  <Words>1041</Words>
  <Application>Microsoft Office PowerPoint</Application>
  <PresentationFormat>Экран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Изящная</vt:lpstr>
      <vt:lpstr>Диаграмма</vt:lpstr>
      <vt:lpstr>МКДОУ «детский сад комбинированного вида №52» АГО  Музыкально-ритмические движения как фактор психомоторного развития детей с задержкой психического развития. </vt:lpstr>
      <vt:lpstr>Правовые основы образования  детей с ЗПР</vt:lpstr>
      <vt:lpstr>Содержание коррекционной работы должно обеспечивать:</vt:lpstr>
      <vt:lpstr>Коррекционные возможности музыкально–ритмических движений:</vt:lpstr>
      <vt:lpstr>Основные Задачи :</vt:lpstr>
      <vt:lpstr>Игра как средство коррекционной деятельности:</vt:lpstr>
      <vt:lpstr>Принципы работы с детьми с ЗПР (по Волковой) :</vt:lpstr>
      <vt:lpstr>организация ЩАДЯщего РЕЖИМа :</vt:lpstr>
      <vt:lpstr>коррекционные методы и приёмы:</vt:lpstr>
      <vt:lpstr>Коррекционно – образовательное пространство</vt:lpstr>
      <vt:lpstr>Слайд 11</vt:lpstr>
      <vt:lpstr>модель коррекционно-образовательного процесса: </vt:lpstr>
      <vt:lpstr> КАРТА ОБСЛЕДОВАНИЯ  УРОВНЯ РАЗВИТИЯ МУЗЫКАЛЬНО – РИТМИЧЕСКОЙ ДЕЯТЕЛЬНОСТИ </vt:lpstr>
      <vt:lpstr>Карта обследования уровня  развития психомоторных функций воспитанников  (по Бурениной)</vt:lpstr>
      <vt:lpstr>коррекционные направления</vt:lpstr>
      <vt:lpstr>Критерии подбора игр</vt:lpstr>
      <vt:lpstr>«Теория поэтапного формирования умственных действий» Гальперина. </vt:lpstr>
      <vt:lpstr>Результаты обследования уровня владения музыкально-ритмическими  навыками детей с ЗПР.</vt:lpstr>
      <vt:lpstr>Результаты обследования уровня освоения содержания образовательной области «Музыка»</vt:lpstr>
      <vt:lpstr>Динамика за четыре года по музыкально – ритмическим движениям и освоению содержания образовательной области «Музыка»  </vt:lpstr>
      <vt:lpstr>Спасибо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детский сад комбинированного вида №52  Музыкально-ритмические движения как фактор психомоторного развития детей с задержкой психического развития.</dc:title>
  <dc:creator>User</dc:creator>
  <cp:lastModifiedBy>мама</cp:lastModifiedBy>
  <cp:revision>54</cp:revision>
  <dcterms:created xsi:type="dcterms:W3CDTF">2012-04-22T09:46:46Z</dcterms:created>
  <dcterms:modified xsi:type="dcterms:W3CDTF">2012-05-01T12:57:31Z</dcterms:modified>
</cp:coreProperties>
</file>