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4" y="19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tImage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95425"/>
            <a:ext cx="6858000" cy="9239425"/>
          </a:xfrm>
        </p:spPr>
      </p:pic>
      <p:sp>
        <p:nvSpPr>
          <p:cNvPr id="5" name="TextBox 4"/>
          <p:cNvSpPr txBox="1"/>
          <p:nvPr/>
        </p:nvSpPr>
        <p:spPr>
          <a:xfrm>
            <a:off x="836712" y="2411760"/>
            <a:ext cx="5328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 </a:t>
            </a:r>
            <a:r>
              <a:rPr lang="ru-RU" sz="6600" dirty="0" err="1" smtClean="0">
                <a:solidFill>
                  <a:srgbClr val="7030A0"/>
                </a:solidFill>
                <a:latin typeface="Monotype Corsiva" pitchFamily="66" charset="0"/>
              </a:rPr>
              <a:t>Леворукий</a:t>
            </a:r>
            <a:endParaRPr lang="ru-RU" sz="6600" dirty="0" smtClean="0">
              <a:solidFill>
                <a:srgbClr val="7030A0"/>
              </a:solidFill>
              <a:latin typeface="Monotype Corsiva" pitchFamily="66" charset="0"/>
            </a:endParaRPr>
          </a:p>
          <a:p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        ребёнок-</a:t>
            </a:r>
          </a:p>
          <a:p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э</a:t>
            </a:r>
            <a:r>
              <a:rPr lang="ru-RU" sz="6600" dirty="0" smtClean="0">
                <a:solidFill>
                  <a:srgbClr val="7030A0"/>
                </a:solidFill>
                <a:latin typeface="Monotype Corsiva" pitchFamily="66" charset="0"/>
              </a:rPr>
              <a:t>то нормально?</a:t>
            </a:r>
            <a:endParaRPr lang="ru-RU" sz="66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getImage (2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2656" y="539552"/>
            <a:ext cx="60486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Откуда </a:t>
            </a:r>
            <a:r>
              <a:rPr lang="ru-RU" sz="2800" b="1" dirty="0" smtClean="0"/>
              <a:t>берутся левши?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/>
              <a:t>Все </a:t>
            </a:r>
            <a:r>
              <a:rPr lang="ru-RU" sz="1600" dirty="0" smtClean="0"/>
              <a:t>зависит от того, какое полушарие </a:t>
            </a:r>
            <a:endParaRPr lang="ru-RU" sz="1600" dirty="0" smtClean="0"/>
          </a:p>
          <a:p>
            <a:r>
              <a:rPr lang="ru-RU" sz="1600" dirty="0" smtClean="0"/>
              <a:t>мозга </a:t>
            </a:r>
            <a:r>
              <a:rPr lang="ru-RU" sz="1600" dirty="0" smtClean="0"/>
              <a:t>доминирует. Ведь каждое </a:t>
            </a:r>
            <a:r>
              <a:rPr lang="ru-RU" sz="1600" dirty="0" smtClean="0"/>
              <a:t>полушарие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головного мозга имеет свои </a:t>
            </a:r>
            <a:r>
              <a:rPr lang="ru-RU" sz="1600" dirty="0" smtClean="0"/>
              <a:t>специфические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функции. Правое отвечает за восприятие </a:t>
            </a:r>
            <a:endParaRPr lang="ru-RU" sz="1600" dirty="0" smtClean="0"/>
          </a:p>
          <a:p>
            <a:r>
              <a:rPr lang="ru-RU" sz="1600" dirty="0" smtClean="0"/>
              <a:t>музыки</a:t>
            </a:r>
            <a:r>
              <a:rPr lang="ru-RU" sz="1600" dirty="0" smtClean="0"/>
              <a:t>, звуков природы, а левое - за речь, </a:t>
            </a:r>
            <a:endParaRPr lang="ru-RU" sz="1600" dirty="0" smtClean="0"/>
          </a:p>
          <a:p>
            <a:r>
              <a:rPr lang="ru-RU" sz="1600" dirty="0" smtClean="0"/>
              <a:t>чтение </a:t>
            </a:r>
            <a:r>
              <a:rPr lang="ru-RU" sz="1600" dirty="0" smtClean="0"/>
              <a:t>и письмо. Обычно доминирующая рука связана с ведущим полушарием головного мозга такими "отношениями": если правая рука ведущая, то доминирует левое полушарие. Поэтому, когда левшу заставляют писать правой рукой, он не может задействовать свое правое полушарие, ответственное за контроль речи, чтения и письма. </a:t>
            </a:r>
            <a:br>
              <a:rPr lang="ru-RU" sz="1600" dirty="0" smtClean="0"/>
            </a:br>
            <a:r>
              <a:rPr lang="ru-RU" sz="1600" dirty="0" smtClean="0"/>
              <a:t>Левши обычно отличаются склонностью фантазировать, имеют музыкальный слух и хорошую память. Кроме того, они чувствительны, оригинальны, отлично ориентируются в пространстве и образно мыслят.</a:t>
            </a:r>
            <a:br>
              <a:rPr lang="ru-RU" sz="1600" dirty="0" smtClean="0"/>
            </a:br>
            <a:r>
              <a:rPr lang="ru-RU" sz="1600" dirty="0" smtClean="0"/>
              <a:t>Вообще, как утверждает статистика, среди левшей намного больше талантливых людей, чем среди правшей. Так, левшами были такие талантливые люди, как Александр Македонский и Карл великий, Микеланджело и Леонардо да Винчи, Жанна </a:t>
            </a:r>
            <a:r>
              <a:rPr lang="ru-RU" sz="1600" dirty="0" err="1" smtClean="0"/>
              <a:t>Д`Арк</a:t>
            </a:r>
            <a:r>
              <a:rPr lang="ru-RU" sz="1600" dirty="0" smtClean="0"/>
              <a:t> и Наполеон, </a:t>
            </a:r>
            <a:r>
              <a:rPr lang="ru-RU" sz="1600" dirty="0" err="1" smtClean="0"/>
              <a:t>Мерилин</a:t>
            </a:r>
            <a:r>
              <a:rPr lang="ru-RU" sz="1600" dirty="0" smtClean="0"/>
              <a:t> Монро и Билл Клинтон.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tImage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5" name="TextBox 4"/>
          <p:cNvSpPr txBox="1"/>
          <p:nvPr/>
        </p:nvSpPr>
        <p:spPr>
          <a:xfrm>
            <a:off x="332656" y="179512"/>
            <a:ext cx="612068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Какие могут быть </a:t>
            </a:r>
            <a:endParaRPr lang="ru-RU" sz="2800" b="1" dirty="0" smtClean="0"/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проблемы </a:t>
            </a:r>
            <a:r>
              <a:rPr lang="ru-RU" sz="2800" b="1" dirty="0" smtClean="0"/>
              <a:t>у </a:t>
            </a:r>
            <a:r>
              <a:rPr lang="ru-RU" sz="2800" b="1" dirty="0" err="1" smtClean="0"/>
              <a:t>леворуких</a:t>
            </a:r>
            <a:r>
              <a:rPr lang="ru-RU" sz="2800" b="1" dirty="0" smtClean="0"/>
              <a:t>? 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1600" dirty="0" smtClean="0"/>
              <a:t>С </a:t>
            </a:r>
            <a:r>
              <a:rPr lang="ru-RU" sz="1600" dirty="0" smtClean="0"/>
              <a:t>точки зрения нейропсихологии у </a:t>
            </a:r>
            <a:r>
              <a:rPr lang="ru-RU" sz="1600" dirty="0" smtClean="0"/>
              <a:t>левшей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изменена функциональная специализация </a:t>
            </a:r>
            <a:endParaRPr lang="ru-RU" sz="1600" dirty="0" smtClean="0"/>
          </a:p>
          <a:p>
            <a:r>
              <a:rPr lang="ru-RU" sz="1600" dirty="0" smtClean="0"/>
              <a:t>полушарий</a:t>
            </a:r>
            <a:r>
              <a:rPr lang="ru-RU" sz="1600" dirty="0" smtClean="0"/>
              <a:t>, то есть могут выявляться </a:t>
            </a:r>
            <a:r>
              <a:rPr lang="ru-RU" sz="1600" dirty="0" smtClean="0"/>
              <a:t>затруднения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с речью, тонкой и грубой моторикой. Левши могут испытывать трудности организации времени и пространства, особенно при обучении чтению и письму. У них возможно запаздывание по сравнению с праворукими детьми формирования фонематического слуха, могут быть трудности при переключении с одной деятельности на другую. В силу того, что полушария головного мозга "ведают" и эмоциями, левши чаще могут испытывать чувство обиды, быть раздражительными.</a:t>
            </a:r>
            <a:br>
              <a:rPr lang="ru-RU" sz="1600" dirty="0" smtClean="0"/>
            </a:br>
            <a:r>
              <a:rPr lang="ru-RU" sz="2800" b="1" dirty="0" smtClean="0"/>
              <a:t>Переучивать </a:t>
            </a:r>
            <a:r>
              <a:rPr lang="ru-RU" sz="2800" b="1" dirty="0" smtClean="0"/>
              <a:t>или нет?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Большинство </a:t>
            </a:r>
            <a:r>
              <a:rPr lang="ru-RU" sz="1600" dirty="0" smtClean="0"/>
              <a:t>специалистов склоняются к мысли, что левшей переучивать не надо, ведь это значит изменить специфические качества психики ребенка, что отрицательно влияет на его психическое состояние, эмоциональное благополучие и здоровье в целом. </a:t>
            </a:r>
            <a:br>
              <a:rPr lang="ru-RU" sz="1600" dirty="0" smtClean="0"/>
            </a:br>
            <a:r>
              <a:rPr lang="ru-RU" sz="1600" dirty="0" smtClean="0"/>
              <a:t>Принимайте ребенка таким, как он есть, и тогда у него не будет проблем ни с письменным языком, ни со счетом, которые появляются, если переучивать левшу на правшу.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 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tImage (20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5" name="TextBox 4"/>
          <p:cNvSpPr txBox="1"/>
          <p:nvPr/>
        </p:nvSpPr>
        <p:spPr>
          <a:xfrm>
            <a:off x="260648" y="251521"/>
            <a:ext cx="640871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Как </a:t>
            </a:r>
            <a:r>
              <a:rPr lang="ru-RU" sz="2800" b="1" dirty="0" smtClean="0"/>
              <a:t>вести себя с ребенком </a:t>
            </a:r>
            <a:r>
              <a:rPr lang="ru-RU" sz="2800" b="1" dirty="0" smtClean="0"/>
              <a:t>                </a:t>
            </a:r>
          </a:p>
          <a:p>
            <a:r>
              <a:rPr lang="ru-RU" sz="2800" b="1" dirty="0" smtClean="0"/>
              <a:t> </a:t>
            </a:r>
            <a:r>
              <a:rPr lang="ru-RU" sz="2800" b="1" dirty="0" smtClean="0"/>
              <a:t>                  левшой</a:t>
            </a:r>
            <a:r>
              <a:rPr lang="ru-RU" sz="2800" b="1" dirty="0" smtClean="0"/>
              <a:t>?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 smtClean="0"/>
              <a:t> • </a:t>
            </a:r>
            <a:r>
              <a:rPr lang="ru-RU" sz="1600" dirty="0" smtClean="0"/>
              <a:t>быть с ним чуткими и доброжелательными;</a:t>
            </a:r>
            <a:br>
              <a:rPr lang="ru-RU" sz="1600" dirty="0" smtClean="0"/>
            </a:br>
            <a:r>
              <a:rPr lang="ru-RU" sz="1600" dirty="0" smtClean="0"/>
              <a:t>• создавать благоприятный климат в семье </a:t>
            </a:r>
            <a:r>
              <a:rPr lang="ru-RU" sz="1600" dirty="0" smtClean="0"/>
              <a:t>и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устраивать почаще для него приятные сюрпризы;</a:t>
            </a:r>
            <a:br>
              <a:rPr lang="ru-RU" sz="1600" dirty="0" smtClean="0"/>
            </a:br>
            <a:r>
              <a:rPr lang="ru-RU" sz="1600" dirty="0" smtClean="0"/>
              <a:t>• не воевать с ним из-за излишней настырности. </a:t>
            </a:r>
            <a:endParaRPr lang="ru-RU" sz="1600" dirty="0" smtClean="0"/>
          </a:p>
          <a:p>
            <a:r>
              <a:rPr lang="ru-RU" sz="1600" dirty="0" smtClean="0"/>
              <a:t>Выходки </a:t>
            </a:r>
            <a:r>
              <a:rPr lang="ru-RU" sz="1600" dirty="0" smtClean="0"/>
              <a:t>упрямства стараться завуалировать какой-нибудь игрой;</a:t>
            </a:r>
            <a:br>
              <a:rPr lang="ru-RU" sz="1600" dirty="0" smtClean="0"/>
            </a:br>
            <a:r>
              <a:rPr lang="ru-RU" sz="1600" dirty="0" smtClean="0"/>
              <a:t>• принять, как должное особенность ребенка и не пытаться превратить его в правшу;</a:t>
            </a:r>
            <a:br>
              <a:rPr lang="ru-RU" sz="1600" dirty="0" smtClean="0"/>
            </a:br>
            <a:r>
              <a:rPr lang="ru-RU" sz="1600" dirty="0" smtClean="0"/>
              <a:t>• хвалить за успехи и поощрять его художественные или музыкальные способности, но не стремиться сделать из него вундеркинда;</a:t>
            </a:r>
            <a:br>
              <a:rPr lang="ru-RU" sz="1600" dirty="0" smtClean="0"/>
            </a:br>
            <a:r>
              <a:rPr lang="ru-RU" sz="1600" dirty="0" smtClean="0"/>
              <a:t>• не предъявлять к нему завышенных требований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 smtClean="0"/>
              <a:t>                      </a:t>
            </a:r>
            <a:r>
              <a:rPr lang="ru-RU" sz="2800" dirty="0" smtClean="0"/>
              <a:t>Пальчиковая гимнастика</a:t>
            </a:r>
            <a:r>
              <a:rPr lang="ru-RU" sz="1600" dirty="0" smtClean="0"/>
              <a:t> 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36712" y="4139952"/>
          <a:ext cx="4869160" cy="2712720"/>
        </p:xfrm>
        <a:graphic>
          <a:graphicData uri="http://schemas.openxmlformats.org/drawingml/2006/table">
            <a:tbl>
              <a:tblPr/>
              <a:tblGrid>
                <a:gridCol w="2169998"/>
                <a:gridCol w="2699162"/>
              </a:tblGrid>
              <a:tr h="2332856"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правой руки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— пальчик наш большой,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с широкою душой.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— указательный,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Умный и внимательный.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— пальчик средний,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Вовсе не последний.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— безымянный,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немножко странный.</a:t>
                      </a:r>
                    </a:p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мизинчик маленький,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Смелый и удаленький.</a:t>
                      </a:r>
                      <a:endParaRPr lang="ru-RU" sz="14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левой руки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пальчик первый,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на ручке левой.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пальчик наш второй —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вторым вступает в строй.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Это третий палец,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у нас красавец.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 за ним четвертый —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Он калачик тертый.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Пятый пальчик меньше всех </a:t>
                      </a:r>
                      <a:b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его обидеть грех!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etImage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858000" cy="9144000"/>
          </a:xfrm>
        </p:spPr>
      </p:pic>
      <p:sp>
        <p:nvSpPr>
          <p:cNvPr id="5" name="TextBox 4"/>
          <p:cNvSpPr txBox="1"/>
          <p:nvPr/>
        </p:nvSpPr>
        <p:spPr>
          <a:xfrm>
            <a:off x="1484784" y="1547664"/>
            <a:ext cx="374441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Я вам так скажу, ребята,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Не пристало в нашем веке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По руке с рожденья главной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Нам судить о человеке!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Ну с какой, скажите, стати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Все должны работать правой?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Тем, кто не согласен с этим,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Заявляю - вы не правы!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Человек двумя руками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Все дела обычно делал,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А не только самой правой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Или может только левой.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За поступки, за заслуги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Мы друг друга уважаем.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И левшам на всей планете </a:t>
            </a:r>
            <a:b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</a:br>
            <a:r>
              <a:rPr lang="ru-RU" sz="2400" dirty="0" smtClean="0">
                <a:solidFill>
                  <a:srgbClr val="7030A0"/>
                </a:solidFill>
                <a:latin typeface="Monotype Corsiva" pitchFamily="66" charset="0"/>
              </a:rPr>
              <a:t>Равноправия желаем!</a:t>
            </a:r>
            <a:endParaRPr lang="ru-RU" sz="2400" dirty="0">
              <a:solidFill>
                <a:srgbClr val="7030A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47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2014-11-06T07:27:14Z</dcterms:created>
  <dcterms:modified xsi:type="dcterms:W3CDTF">2014-11-06T08:02:11Z</dcterms:modified>
</cp:coreProperties>
</file>