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74"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19.02.2014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19.02.2014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19.02.2014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19.02.2014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19.02.2014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19.02.2014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19.02.2014</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wildberries.ru/catalog/1072448/detail.aspx"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www.wildberries.ru/catalog/774676/detail.asp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sotmarket.ru/product/skoraya-pomoshh-igrushkin-22145.html"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www.dostavka.ru/Simba-4012361-id_6555667?partner_id=admitad&amp;utm_source=admitad&amp;utm_medium=cpa&amp;utm_campaign=&amp;utm_content=6555667" TargetMode="External"/><Relationship Id="rId4" Type="http://schemas.openxmlformats.org/officeDocument/2006/relationships/hyperlink" Target="http://sosedi.r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hyperlink" Target="http://www.dostavka.ru/Simba-4012361-id_6555667?partner_id=admitad&amp;utm_source=admitad&amp;utm_medium=cpa&amp;utm_campaign=&amp;utm_content=6555667"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7847"/>
            <a:ext cx="6858000" cy="9126153"/>
          </a:xfrm>
          <a:prstGeom prst="rect">
            <a:avLst/>
          </a:prstGeom>
        </p:spPr>
      </p:pic>
      <p:sp>
        <p:nvSpPr>
          <p:cNvPr id="6" name="Прямоугольник 5"/>
          <p:cNvSpPr/>
          <p:nvPr/>
        </p:nvSpPr>
        <p:spPr>
          <a:xfrm>
            <a:off x="615414" y="7092280"/>
            <a:ext cx="5472608"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800" b="1" dirty="0" smtClean="0">
                <a:solidFill>
                  <a:srgbClr val="FFC000"/>
                </a:solidFill>
              </a:rPr>
              <a:t>Информация для родителей</a:t>
            </a:r>
            <a:endParaRPr lang="ru-RU" sz="4800" b="1" dirty="0">
              <a:solidFill>
                <a:srgbClr val="FFC000"/>
              </a:solidFill>
            </a:endParaRPr>
          </a:p>
        </p:txBody>
      </p:sp>
    </p:spTree>
    <p:extLst>
      <p:ext uri="{BB962C8B-B14F-4D97-AF65-F5344CB8AC3E}">
        <p14:creationId xmlns:p14="http://schemas.microsoft.com/office/powerpoint/2010/main" val="3066262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355" y="-1"/>
            <a:ext cx="6883355" cy="9144001"/>
          </a:xfrm>
        </p:spPr>
      </p:pic>
      <p:sp>
        <p:nvSpPr>
          <p:cNvPr id="5" name="Прямоугольник 4"/>
          <p:cNvSpPr/>
          <p:nvPr/>
        </p:nvSpPr>
        <p:spPr>
          <a:xfrm>
            <a:off x="620688" y="395536"/>
            <a:ext cx="5544616" cy="82809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3200" dirty="0" smtClean="0">
                <a:solidFill>
                  <a:srgbClr val="FF0000"/>
                </a:solidFill>
              </a:rPr>
              <a:t>    ОБЩИЕ РЕКОМЕНДАЦИИ</a:t>
            </a:r>
          </a:p>
          <a:p>
            <a:r>
              <a:rPr lang="ru-RU" sz="3200" dirty="0" smtClean="0">
                <a:solidFill>
                  <a:srgbClr val="FF0000"/>
                </a:solidFill>
              </a:rPr>
              <a:t>            БЕЗОПАСНОСТИ</a:t>
            </a:r>
            <a:r>
              <a:rPr lang="ru-RU" sz="3200" dirty="0">
                <a:solidFill>
                  <a:srgbClr val="FF0000"/>
                </a:solidFill>
              </a:rPr>
              <a:t>:</a:t>
            </a:r>
          </a:p>
          <a:p>
            <a:r>
              <a:rPr lang="ru-RU" sz="1400" dirty="0" smtClean="0"/>
              <a:t>·</a:t>
            </a:r>
            <a:r>
              <a:rPr lang="ru-RU" sz="1400" dirty="0"/>
              <a:t> </a:t>
            </a:r>
            <a:r>
              <a:rPr lang="ru-RU" sz="1400" dirty="0" smtClean="0"/>
              <a:t>обращайте </a:t>
            </a:r>
            <a:r>
              <a:rPr lang="ru-RU" sz="1400" dirty="0"/>
              <a:t>внимание на подозрительных людей, предметы, на любые подозрительные мелочи. Сообщайте обо всем подозрительном сотрудникам правоохранительных органов;</a:t>
            </a:r>
          </a:p>
          <a:p>
            <a:r>
              <a:rPr lang="ru-RU" sz="1400" dirty="0"/>
              <a:t>· </a:t>
            </a:r>
            <a:r>
              <a:rPr lang="ru-RU" sz="1400" dirty="0" smtClean="0"/>
              <a:t>никогда </a:t>
            </a:r>
            <a:r>
              <a:rPr lang="ru-RU" sz="1400" dirty="0"/>
              <a:t>не принимайте от незнакомцев пакеты и </a:t>
            </a:r>
            <a:r>
              <a:rPr lang="ru-RU" sz="1400" dirty="0">
                <a:hlinkClick r:id="rId3"/>
              </a:rPr>
              <a:t>сумки</a:t>
            </a:r>
            <a:r>
              <a:rPr lang="ru-RU" sz="1400" dirty="0"/>
              <a:t>, не оставляйте свой багаж без присмотра;</a:t>
            </a:r>
          </a:p>
          <a:p>
            <a:r>
              <a:rPr lang="ru-RU" sz="1400" dirty="0" smtClean="0"/>
              <a:t>· </a:t>
            </a:r>
            <a:r>
              <a:rPr lang="ru-RU" sz="1400" dirty="0"/>
              <a:t>у семьи должен быть план действий в чрезвычайных обстоятельствах, у всех членов семьи должны быть номера телефонов, адреса электронной почты.</a:t>
            </a:r>
          </a:p>
          <a:p>
            <a:r>
              <a:rPr lang="ru-RU" sz="1400" dirty="0"/>
              <a:t>· </a:t>
            </a:r>
            <a:r>
              <a:rPr lang="ru-RU" sz="1400" dirty="0" smtClean="0"/>
              <a:t> </a:t>
            </a:r>
            <a:r>
              <a:rPr lang="ru-RU" sz="1400" dirty="0"/>
              <a:t>необходимо назначить место встречи, где вы сможете встретиться с членами вашей семьи в экстренной ситуации;</a:t>
            </a:r>
          </a:p>
          <a:p>
            <a:r>
              <a:rPr lang="ru-RU" sz="1400" dirty="0" smtClean="0"/>
              <a:t>· </a:t>
            </a:r>
            <a:r>
              <a:rPr lang="ru-RU" sz="1400" dirty="0"/>
              <a:t>в случае эвакуации, возьмите с собой </a:t>
            </a:r>
            <a:r>
              <a:rPr lang="ru-RU" sz="1400" dirty="0">
                <a:hlinkClick r:id="rId4"/>
              </a:rPr>
              <a:t>набор</a:t>
            </a:r>
            <a:r>
              <a:rPr lang="ru-RU" sz="1400" dirty="0"/>
              <a:t> предметов первой необходимости и документы;</a:t>
            </a:r>
          </a:p>
          <a:p>
            <a:r>
              <a:rPr lang="ru-RU" sz="1400" dirty="0" smtClean="0"/>
              <a:t>·  </a:t>
            </a:r>
            <a:r>
              <a:rPr lang="ru-RU" sz="1400" dirty="0"/>
              <a:t>всегда узнавайте, где находятся резервные выходы из помещения;</a:t>
            </a:r>
          </a:p>
          <a:p>
            <a:r>
              <a:rPr lang="ru-RU" sz="1400" dirty="0"/>
              <a:t>· </a:t>
            </a:r>
            <a:r>
              <a:rPr lang="ru-RU" sz="1400" dirty="0" smtClean="0"/>
              <a:t>в </a:t>
            </a:r>
            <a:r>
              <a:rPr lang="ru-RU" sz="1400" dirty="0"/>
              <a:t>доме надо укрепить и опечатать входы в подвалы и на чердаки, установить домофон, освободить лестничные клетки и коридоры от загромождающих предметов;</a:t>
            </a:r>
          </a:p>
          <a:p>
            <a:r>
              <a:rPr lang="ru-RU" sz="1400" dirty="0" smtClean="0"/>
              <a:t>· организовать </a:t>
            </a:r>
            <a:r>
              <a:rPr lang="ru-RU" sz="1400" dirty="0"/>
              <a:t>дежурство жильцов вашего дома, которые будут регулярно обходить здание, наблюдая, все ли в порядке, обращая особое внимание на появление незнакомых лиц и автомобилей, разгрузку мешков и ящиков;</a:t>
            </a:r>
          </a:p>
          <a:p>
            <a:r>
              <a:rPr lang="ru-RU" sz="1400" dirty="0" smtClean="0"/>
              <a:t>· если </a:t>
            </a:r>
            <a:r>
              <a:rPr lang="ru-RU" sz="1400" dirty="0"/>
              <a:t>произошел взрыв, пожар, землетрясение, никогда не пользуйтесь лифтом;</a:t>
            </a:r>
          </a:p>
          <a:p>
            <a:r>
              <a:rPr lang="ru-RU" sz="1400" dirty="0"/>
              <a:t>· </a:t>
            </a:r>
            <a:r>
              <a:rPr lang="ru-RU" sz="1400" dirty="0" smtClean="0"/>
              <a:t> </a:t>
            </a:r>
            <a:r>
              <a:rPr lang="ru-RU" sz="1400" dirty="0"/>
              <a:t>старайтесь не поддаваться панике, что бы ни произошло.</a:t>
            </a:r>
          </a:p>
          <a:p>
            <a:r>
              <a:rPr lang="ru-RU" sz="1400" dirty="0"/>
              <a:t> </a:t>
            </a:r>
          </a:p>
        </p:txBody>
      </p:sp>
    </p:spTree>
    <p:extLst>
      <p:ext uri="{BB962C8B-B14F-4D97-AF65-F5344CB8AC3E}">
        <p14:creationId xmlns:p14="http://schemas.microsoft.com/office/powerpoint/2010/main" val="3201404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72008"/>
            <a:ext cx="6858000" cy="9216008"/>
          </a:xfrm>
        </p:spPr>
      </p:pic>
      <p:sp>
        <p:nvSpPr>
          <p:cNvPr id="5" name="Прямоугольник 4"/>
          <p:cNvSpPr/>
          <p:nvPr/>
        </p:nvSpPr>
        <p:spPr>
          <a:xfrm>
            <a:off x="680729" y="323528"/>
            <a:ext cx="5544616" cy="83529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dirty="0"/>
          </a:p>
        </p:txBody>
      </p:sp>
      <p:sp>
        <p:nvSpPr>
          <p:cNvPr id="6" name="Прямоугольник 5"/>
          <p:cNvSpPr/>
          <p:nvPr/>
        </p:nvSpPr>
        <p:spPr>
          <a:xfrm>
            <a:off x="680729" y="323529"/>
            <a:ext cx="5544616" cy="8340745"/>
          </a:xfrm>
          <a:prstGeom prst="rect">
            <a:avLst/>
          </a:prstGeom>
        </p:spPr>
        <p:txBody>
          <a:bodyPr wrap="square">
            <a:spAutoFit/>
          </a:bodyPr>
          <a:lstStyle/>
          <a:p>
            <a:r>
              <a:rPr lang="ru-RU" sz="3200" dirty="0" smtClean="0">
                <a:solidFill>
                  <a:srgbClr val="FF0000"/>
                </a:solidFill>
              </a:rPr>
              <a:t>    Ребенок </a:t>
            </a:r>
            <a:r>
              <a:rPr lang="ru-RU" sz="3200" dirty="0">
                <a:solidFill>
                  <a:srgbClr val="FF0000"/>
                </a:solidFill>
              </a:rPr>
              <a:t>один в квартире</a:t>
            </a:r>
          </a:p>
          <a:p>
            <a:r>
              <a:rPr lang="ru-RU" sz="1400" dirty="0"/>
              <a:t>С какого возраста можно оставлять ребенка одного? Это зависит от многих </a:t>
            </a:r>
            <a:r>
              <a:rPr lang="ru-RU" sz="1400" dirty="0" smtClean="0"/>
              <a:t>обстоятельств, его самостоятельность</a:t>
            </a:r>
            <a:r>
              <a:rPr lang="ru-RU" sz="1400" dirty="0"/>
              <a:t>, и насколько вы ему доверяете. Необходимо постепенно приучать ребенка оставаться одного.</a:t>
            </a:r>
          </a:p>
          <a:p>
            <a:r>
              <a:rPr lang="ru-RU" sz="1400" dirty="0"/>
              <a:t>Основными правилами, если ребенок остается один </a:t>
            </a:r>
            <a:r>
              <a:rPr lang="ru-RU" sz="1400" dirty="0" smtClean="0"/>
              <a:t> </a:t>
            </a:r>
            <a:r>
              <a:rPr lang="ru-RU" sz="1400" dirty="0"/>
              <a:t>должны быть:</a:t>
            </a:r>
          </a:p>
          <a:p>
            <a:r>
              <a:rPr lang="ru-RU" sz="1400" dirty="0"/>
              <a:t>1.     На видном месте напишите телефоны, по которым он может быстро связаться (ваша работа, мобильный, милиция</a:t>
            </a:r>
            <a:r>
              <a:rPr lang="ru-RU" sz="1400" dirty="0" smtClean="0"/>
              <a:t>, </a:t>
            </a:r>
            <a:r>
              <a:rPr lang="ru-RU" sz="1400" dirty="0" smtClean="0">
                <a:hlinkClick r:id="rId3"/>
              </a:rPr>
              <a:t>скорая </a:t>
            </a:r>
            <a:r>
              <a:rPr lang="ru-RU" sz="1400" dirty="0">
                <a:hlinkClick r:id="rId3"/>
              </a:rPr>
              <a:t>помощь</a:t>
            </a:r>
            <a:r>
              <a:rPr lang="ru-RU" sz="1400" dirty="0"/>
              <a:t>, пожарная охрана, </a:t>
            </a:r>
            <a:r>
              <a:rPr lang="ru-RU" sz="1400" dirty="0">
                <a:hlinkClick r:id="rId4"/>
              </a:rPr>
              <a:t>соседи</a:t>
            </a:r>
            <a:r>
              <a:rPr lang="ru-RU" sz="1400" dirty="0"/>
              <a:t>).</a:t>
            </a:r>
          </a:p>
          <a:p>
            <a:r>
              <a:rPr lang="ru-RU" sz="1400" dirty="0"/>
              <a:t>2.     Постоянно повторяйте правила поведения, устраивайте маленькие экзамены, разбирайте ошибки.</a:t>
            </a:r>
          </a:p>
          <a:p>
            <a:r>
              <a:rPr lang="ru-RU" sz="1400" dirty="0"/>
              <a:t>3.     Сами неукоснительно выполняйте правила по безопасности</a:t>
            </a:r>
            <a:r>
              <a:rPr lang="ru-RU" sz="1400" dirty="0" smtClean="0"/>
              <a:t>..</a:t>
            </a:r>
            <a:endParaRPr lang="ru-RU" sz="1400" dirty="0"/>
          </a:p>
          <a:p>
            <a:r>
              <a:rPr lang="ru-RU" sz="1400" dirty="0"/>
              <a:t>4.     Выучите с ребенком, как его зовут, и как зовут его родителей, а также домашний адрес и </a:t>
            </a:r>
            <a:r>
              <a:rPr lang="ru-RU" sz="1400" dirty="0">
                <a:hlinkClick r:id="rId5"/>
              </a:rPr>
              <a:t>телефон</a:t>
            </a:r>
            <a:r>
              <a:rPr lang="ru-RU" sz="1400" dirty="0"/>
              <a:t>.</a:t>
            </a:r>
          </a:p>
          <a:p>
            <a:r>
              <a:rPr lang="ru-RU" sz="1400" dirty="0"/>
              <a:t>5.     Уберите все предметы, которыми он может пораниться.</a:t>
            </a:r>
          </a:p>
          <a:p>
            <a:r>
              <a:rPr lang="ru-RU" sz="1400" dirty="0"/>
              <a:t>6.     Проверьте, не оставили ли вы включенной воду или газ, выключили ли электронагревательные приборы.</a:t>
            </a:r>
          </a:p>
          <a:p>
            <a:r>
              <a:rPr lang="ru-RU" sz="1400" dirty="0"/>
              <a:t>7.     Закройте окна и тщательно заприте входную дверь.</a:t>
            </a:r>
          </a:p>
          <a:p>
            <a:r>
              <a:rPr lang="ru-RU" sz="1400" dirty="0"/>
              <a:t>8.     Уходя в вечернее время, не забудьте включить свет в комнатах, это отпугнет злоумышленников, и вашему ребенку не будет страшно одному.</a:t>
            </a:r>
          </a:p>
          <a:p>
            <a:r>
              <a:rPr lang="ru-RU" sz="1400" dirty="0"/>
              <a:t>9.     При расположении квартиры на первом этаже, зашторьте окна, а если кто-то стучится в окно, ваш ребенок, не подходя к нему, должен громко кричать: «Папа! Иди сюда».</a:t>
            </a:r>
          </a:p>
          <a:p>
            <a:r>
              <a:rPr lang="ru-RU" sz="1400" dirty="0"/>
              <a:t>10</a:t>
            </a:r>
            <a:r>
              <a:rPr lang="ru-RU" sz="1400" dirty="0" smtClean="0"/>
              <a:t>.</a:t>
            </a:r>
            <a:r>
              <a:rPr lang="ru-RU" sz="1400" dirty="0"/>
              <a:t> При возвращении домой предупредите ребенка об этом по телефону или домофону. Позвонив в дверь, ребенок должен ее открывать только после того, как вы полностью назовете себя.</a:t>
            </a:r>
          </a:p>
          <a:p>
            <a:r>
              <a:rPr lang="ru-RU" sz="1400" dirty="0"/>
              <a:t>11. Не оставляйте на видных местах таблетки и другие </a:t>
            </a:r>
            <a:r>
              <a:rPr lang="ru-RU" sz="1400" dirty="0" smtClean="0"/>
              <a:t>лекарства.     12</a:t>
            </a:r>
            <a:r>
              <a:rPr lang="ru-RU" sz="1400" dirty="0"/>
              <a:t>. Научите ребенка правильно обращаться с телевизором, утюгом. Объясните, что лазить в розетки запрещено, а тем более засовывать в них посторонние предметы.</a:t>
            </a:r>
          </a:p>
          <a:p>
            <a:r>
              <a:rPr lang="ru-RU" sz="1400" dirty="0"/>
              <a:t>13. Постарайтесь доходчиво объяснить ребенку, что пока он находится у себя дома за закрытой дверью, он в относительной безопасности, но стоит лишь открыть дверь, как грань между ним и преступником стирается, он тут же становится легкой добычей, хотя бы потому, что не готов к нападению из вне, следовательно, не может сориентироваться в сложившейся ситуации.</a:t>
            </a:r>
          </a:p>
        </p:txBody>
      </p:sp>
    </p:spTree>
    <p:extLst>
      <p:ext uri="{BB962C8B-B14F-4D97-AF65-F5344CB8AC3E}">
        <p14:creationId xmlns:p14="http://schemas.microsoft.com/office/powerpoint/2010/main" val="5421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1399" y="-324544"/>
            <a:ext cx="7029400" cy="9485381"/>
          </a:xfrm>
        </p:spPr>
      </p:pic>
      <p:sp>
        <p:nvSpPr>
          <p:cNvPr id="5" name="Прямоугольник 4"/>
          <p:cNvSpPr/>
          <p:nvPr/>
        </p:nvSpPr>
        <p:spPr>
          <a:xfrm>
            <a:off x="332656" y="0"/>
            <a:ext cx="6048672" cy="86764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ru-RU" sz="2400" b="1" dirty="0" smtClean="0">
                <a:solidFill>
                  <a:srgbClr val="FF0000"/>
                </a:solidFill>
              </a:rPr>
              <a:t>                             </a:t>
            </a:r>
          </a:p>
          <a:p>
            <a:endParaRPr lang="ru-RU" sz="2400" b="1" dirty="0">
              <a:solidFill>
                <a:srgbClr val="FF0000"/>
              </a:solidFill>
            </a:endParaRPr>
          </a:p>
          <a:p>
            <a:r>
              <a:rPr lang="ru-RU" sz="2400" b="1" dirty="0" smtClean="0">
                <a:solidFill>
                  <a:srgbClr val="FF0000"/>
                </a:solidFill>
              </a:rPr>
              <a:t>                           ОШИБКИ</a:t>
            </a:r>
            <a:r>
              <a:rPr lang="ru-RU" sz="2400" b="1" dirty="0">
                <a:solidFill>
                  <a:srgbClr val="FF0000"/>
                </a:solidFill>
              </a:rPr>
              <a:t>, </a:t>
            </a:r>
            <a:endParaRPr lang="ru-RU" sz="2400" b="1" dirty="0" smtClean="0">
              <a:solidFill>
                <a:srgbClr val="FF0000"/>
              </a:solidFill>
            </a:endParaRPr>
          </a:p>
          <a:p>
            <a:r>
              <a:rPr lang="ru-RU" sz="2400" b="1" dirty="0" smtClean="0">
                <a:solidFill>
                  <a:srgbClr val="FF0000"/>
                </a:solidFill>
              </a:rPr>
              <a:t>КОТОРЫЕ </a:t>
            </a:r>
            <a:r>
              <a:rPr lang="ru-RU" sz="2400" b="1" dirty="0">
                <a:solidFill>
                  <a:srgbClr val="FF0000"/>
                </a:solidFill>
              </a:rPr>
              <a:t>ЧАЩЕ ВСЕГО ДОПУСКАЮТ ДЕТИ:</a:t>
            </a:r>
            <a:endParaRPr lang="ru-RU" sz="2400" dirty="0">
              <a:solidFill>
                <a:srgbClr val="FF0000"/>
              </a:solidFill>
            </a:endParaRPr>
          </a:p>
          <a:p>
            <a:r>
              <a:rPr lang="ru-RU" sz="1400" dirty="0" smtClean="0"/>
              <a:t>-они</a:t>
            </a:r>
            <a:r>
              <a:rPr lang="ru-RU" sz="1400" dirty="0"/>
              <a:t>, не задумываясь над последствиями, открывают дверь, и даже если кто-то стоит на лестничной площадке, спокойно идут навстречу к незнакомцу;</a:t>
            </a:r>
          </a:p>
          <a:p>
            <a:r>
              <a:rPr lang="ru-RU" sz="1400" dirty="0" smtClean="0"/>
              <a:t>-покидая </a:t>
            </a:r>
            <a:r>
              <a:rPr lang="ru-RU" sz="1400" dirty="0"/>
              <a:t>квартиру, часто оставляют ее открытой, мол я быстро вернусь;</a:t>
            </a:r>
          </a:p>
          <a:p>
            <a:r>
              <a:rPr lang="ru-RU" sz="1400" dirty="0"/>
              <a:t>беззаботно выбрасываю мусор или забирают почту, когда у них за спиной кто-то </a:t>
            </a:r>
            <a:r>
              <a:rPr lang="ru-RU" sz="1400" dirty="0" smtClean="0"/>
              <a:t>появился;</a:t>
            </a:r>
          </a:p>
          <a:p>
            <a:r>
              <a:rPr lang="ru-RU" sz="1400" dirty="0"/>
              <a:t>-</a:t>
            </a:r>
            <a:r>
              <a:rPr lang="ru-RU" sz="1400" dirty="0" smtClean="0"/>
              <a:t>садятся </a:t>
            </a:r>
            <a:r>
              <a:rPr lang="ru-RU" sz="1400" dirty="0"/>
              <a:t>в лифт с незнакомыми людьми</a:t>
            </a:r>
            <a:r>
              <a:rPr lang="ru-RU" dirty="0"/>
              <a:t>.</a:t>
            </a:r>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656" y="19270"/>
            <a:ext cx="6048672" cy="3491879"/>
          </a:xfrm>
          <a:prstGeom prst="rect">
            <a:avLst/>
          </a:prstGeom>
        </p:spPr>
      </p:pic>
      <p:pic>
        <p:nvPicPr>
          <p:cNvPr id="7" name="Рисунок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656" y="5940152"/>
            <a:ext cx="6048672" cy="2736304"/>
          </a:xfrm>
          <a:prstGeom prst="rect">
            <a:avLst/>
          </a:prstGeom>
        </p:spPr>
      </p:pic>
    </p:spTree>
    <p:extLst>
      <p:ext uri="{BB962C8B-B14F-4D97-AF65-F5344CB8AC3E}">
        <p14:creationId xmlns:p14="http://schemas.microsoft.com/office/powerpoint/2010/main" val="390904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9392" y="-16836"/>
            <a:ext cx="6957392" cy="9160836"/>
          </a:xfrm>
        </p:spPr>
      </p:pic>
      <p:sp>
        <p:nvSpPr>
          <p:cNvPr id="5" name="Прямоугольник 4"/>
          <p:cNvSpPr/>
          <p:nvPr/>
        </p:nvSpPr>
        <p:spPr>
          <a:xfrm>
            <a:off x="332656" y="467544"/>
            <a:ext cx="6120680" cy="820891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ru-RU" sz="3600" dirty="0">
                <a:solidFill>
                  <a:srgbClr val="FF0000"/>
                </a:solidFill>
              </a:rPr>
              <a:t> </a:t>
            </a:r>
            <a:r>
              <a:rPr lang="ru-RU" sz="3600" dirty="0" smtClean="0">
                <a:solidFill>
                  <a:srgbClr val="FF0000"/>
                </a:solidFill>
              </a:rPr>
              <a:t>  Общение </a:t>
            </a:r>
            <a:r>
              <a:rPr lang="ru-RU" sz="3600" dirty="0">
                <a:solidFill>
                  <a:srgbClr val="FF0000"/>
                </a:solidFill>
              </a:rPr>
              <a:t>с посторонними</a:t>
            </a:r>
          </a:p>
          <a:p>
            <a:r>
              <a:rPr lang="ru-RU" sz="1400" dirty="0"/>
              <a:t>Преступники очень часто используют доверчивость детей. Но отчасти в этом виноваты и мы. Ребенок, наблюдая за нами видит, как легко и просто мы разговариваем в общественном транспорте и общественных местах с незнакомыми людьми и повторяет наши действия. Как же научить ребенка осторожности. Прежде всего ему необходимо объяснить, что все люди, не являющиеся его родными, будут для него посторонними, даже если он этих людей часто видит у себя в доме.</a:t>
            </a:r>
          </a:p>
          <a:p>
            <a:r>
              <a:rPr lang="ru-RU" sz="1400" dirty="0"/>
              <a:t>1.     Оставляя ребенку ключи от квартиры, не вешайте их ему на шею и не закрепляйте на поясе, оставьте их у соседей или родственников, живущих поблизости, или кладите во внутренний карман.</a:t>
            </a:r>
          </a:p>
          <a:p>
            <a:r>
              <a:rPr lang="ru-RU" sz="1400" dirty="0"/>
              <a:t>2.     Приучите ребенка не доверять ключи от квартиры посторонним, которые представились вашими знакомыми. Ваш ребенок не должен приводить к себе домой незнакомых людей, даже если они сослались на вас. В крайней необходимости только с разрешения родителей.</a:t>
            </a:r>
          </a:p>
          <a:p>
            <a:r>
              <a:rPr lang="ru-RU" sz="1400" dirty="0"/>
              <a:t>3.     Ваш ребенок никогда не должен уходить из детского сада с людьми, которых он не знает, даже если они сослались на вас.</a:t>
            </a:r>
          </a:p>
          <a:p>
            <a:r>
              <a:rPr lang="ru-RU" sz="1400" dirty="0"/>
              <a:t>4.     Если Вы не сможете </a:t>
            </a:r>
            <a:r>
              <a:rPr lang="ru-RU" sz="1400" dirty="0" err="1"/>
              <a:t>придти</a:t>
            </a:r>
            <a:r>
              <a:rPr lang="ru-RU" sz="1400" dirty="0"/>
              <a:t> за ним в школу (детский сад), предупредите, кто его заберет, и покажите этого человека в лицо (или он должен знать человека в лицо).</a:t>
            </a:r>
          </a:p>
          <a:p>
            <a:r>
              <a:rPr lang="ru-RU" sz="1400" dirty="0"/>
              <a:t>5.     Не забудьте предупредить воспитателя о том, кто придет за ребенком.</a:t>
            </a:r>
          </a:p>
          <a:p>
            <a:r>
              <a:rPr lang="ru-RU" sz="1400" dirty="0"/>
              <a:t>6.     Попросите воспитателя связаться с вами, если за ребенком пришли посторонние люди, о которых вы его не предупреждали. После этого обязательно обратитесь в милицию.</a:t>
            </a:r>
          </a:p>
          <a:p>
            <a:r>
              <a:rPr lang="ru-RU" sz="1400" dirty="0"/>
              <a:t>7.     Если вашего ребенка пытаются увести насильно, он должен привлечь к себе внимание людей, крича: «Это не мои родители! Я их не знаю!»</a:t>
            </a:r>
          </a:p>
          <a:p>
            <a:r>
              <a:rPr lang="ru-RU" sz="1400" dirty="0"/>
              <a:t>8.     Если ребенка доставили в милицию, он должен сообщить свой адрес, </a:t>
            </a:r>
            <a:r>
              <a:rPr lang="ru-RU" sz="1400" dirty="0">
                <a:hlinkClick r:id="rId3"/>
              </a:rPr>
              <a:t>телефон</a:t>
            </a:r>
            <a:r>
              <a:rPr lang="ru-RU" sz="1400" dirty="0"/>
              <a:t> родителей и свое имя.</a:t>
            </a:r>
          </a:p>
          <a:p>
            <a:r>
              <a:rPr lang="ru-RU" dirty="0"/>
              <a:t/>
            </a:r>
            <a:br>
              <a:rPr lang="ru-RU" dirty="0"/>
            </a:br>
            <a:endParaRPr lang="ru-RU" dirty="0"/>
          </a:p>
        </p:txBody>
      </p:sp>
    </p:spTree>
    <p:extLst>
      <p:ext uri="{BB962C8B-B14F-4D97-AF65-F5344CB8AC3E}">
        <p14:creationId xmlns:p14="http://schemas.microsoft.com/office/powerpoint/2010/main" val="242449253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216</Words>
  <Application>Microsoft Office PowerPoint</Application>
  <PresentationFormat>Экран (4:3)</PresentationFormat>
  <Paragraphs>48</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рома</dc:creator>
  <cp:lastModifiedBy>рома</cp:lastModifiedBy>
  <cp:revision>5</cp:revision>
  <dcterms:created xsi:type="dcterms:W3CDTF">2014-02-19T18:36:57Z</dcterms:created>
  <dcterms:modified xsi:type="dcterms:W3CDTF">2014-02-19T19:30:54Z</dcterms:modified>
</cp:coreProperties>
</file>