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4660"/>
  </p:normalViewPr>
  <p:slideViewPr>
    <p:cSldViewPr>
      <p:cViewPr varScale="1">
        <p:scale>
          <a:sx n="78" d="100"/>
          <a:sy n="78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allforchildren.ru/poetry/author24-alexandrova.php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43608" y="569004"/>
            <a:ext cx="6984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Консультация логопеда для родителей по теме: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Зимующие птицы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2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467544" y="2996952"/>
            <a:ext cx="47525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Учитель </a:t>
            </a:r>
            <a:r>
              <a:rPr lang="ru-RU" sz="2000" b="1" dirty="0" smtClean="0">
                <a:solidFill>
                  <a:srgbClr val="002060"/>
                </a:solidFill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</a:rPr>
              <a:t>логопед </a:t>
            </a:r>
            <a:r>
              <a:rPr lang="ru-RU" sz="2000" b="1" dirty="0" smtClean="0">
                <a:solidFill>
                  <a:srgbClr val="002060"/>
                </a:solidFill>
              </a:rPr>
              <a:t>ГБДОУ № 97                 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Центрального района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539552" y="4365104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rgbClr val="002060"/>
                </a:solidFill>
              </a:rPr>
              <a:t>Кашеварова</a:t>
            </a:r>
            <a:r>
              <a:rPr lang="ru-RU" sz="2000" b="1" dirty="0" smtClean="0">
                <a:solidFill>
                  <a:srgbClr val="002060"/>
                </a:solidFill>
              </a:rPr>
              <a:t> Светлана Алексеевна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2267744" y="5805264"/>
            <a:ext cx="319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Санкт – Петербург 2015г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660385" y="2276872"/>
            <a:ext cx="3487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(подготовительная группа)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3314" name="Picture 2" descr="http://im0-tub-ru.yandex.net/i?id=7e9ef36187b0cd98a3e33ee1d4140e11-39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492896"/>
            <a:ext cx="2496277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463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Сыграйте с ребёнком в игру « Кого не стало?»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1763688" y="1196752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(закрепление родительного падежа существительных)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http://im0-tub-ru.yandex.net/i?id=8b140b1df85342d828366322bdcb3654-43-144&amp;n=21"/>
          <p:cNvPicPr>
            <a:picLocks noChangeAspect="1" noChangeArrowheads="1"/>
          </p:cNvPicPr>
          <p:nvPr/>
        </p:nvPicPr>
        <p:blipFill>
          <a:blip r:embed="rId2" cstate="print"/>
          <a:srcRect l="10904" t="10080" r="5501" b="19361"/>
          <a:stretch>
            <a:fillRect/>
          </a:stretch>
        </p:blipFill>
        <p:spPr bwMode="auto">
          <a:xfrm>
            <a:off x="827584" y="1916832"/>
            <a:ext cx="1080120" cy="657464"/>
          </a:xfrm>
          <a:prstGeom prst="round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flipH="1">
            <a:off x="3851920" y="2132856"/>
            <a:ext cx="3271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Ребёнок -  Не стало воробья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100" name="Picture 4" descr="http://im1-tub-ru.yandex.net/i?id=db18efc5b5bfc7b910a2729cc293e094-21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140968"/>
            <a:ext cx="950506" cy="720080"/>
          </a:xfrm>
          <a:prstGeom prst="round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 flipH="1">
            <a:off x="3923928" y="328498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Ребёнок - Не стало синицы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102" name="Picture 6" descr="http://im3-tub-ru.yandex.net/i?id=65f49202756e3d579c7c33708a0796ec-21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293096"/>
            <a:ext cx="946185" cy="648072"/>
          </a:xfrm>
          <a:prstGeom prst="round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 flipH="1">
            <a:off x="3923928" y="4365104"/>
            <a:ext cx="312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Ребёнок - Не стало снегиря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104" name="Picture 8" descr="http://im0-tub-ru.yandex.net/i?id=f9b58ce6c2273f0e2dfea05db60012ae-57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5445224"/>
            <a:ext cx="533339" cy="792088"/>
          </a:xfrm>
          <a:prstGeom prst="round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923928" y="5589240"/>
            <a:ext cx="2924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Ребёнок - Не стало сороки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683568" y="620688"/>
            <a:ext cx="7776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Выучите с ребёнком стихотворение « Кормушка»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5877272"/>
            <a:ext cx="16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hlinkClick r:id="rId2"/>
              </a:rPr>
              <a:t>З. Александрова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126876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Мы кормушку смастерили,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Мы столовую открыли.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Воробей, снегирь-сосед,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Будет вам зимой обед.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В гости в первый день недели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К нам синицы прилетели.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А во вторник, посмотри,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Прилетели снегири.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Три вороны были в среду,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Мы не ждали их к обеду.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А в четверг со всех краёв -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Стая жадных воробьев.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В пятницу в столовой нашей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Голубь лакомился кашей.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А в субботу на пирог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Налетело семь сорок.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В воскресенье, в воскресенье 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Прилетел к нам гость весенний -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Путешественник-скворец...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Вот и песенке конец.</a:t>
            </a:r>
            <a:endParaRPr lang="ru-RU" sz="1400" b="1" dirty="0">
              <a:solidFill>
                <a:srgbClr val="002060"/>
              </a:solidFill>
            </a:endParaRPr>
          </a:p>
        </p:txBody>
      </p:sp>
      <p:pic>
        <p:nvPicPr>
          <p:cNvPr id="3076" name="Picture 4" descr="http://im3-tub-ru.yandex.net/i?id=77189d4c6bc5425621e89c4ce07d6593-55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348880"/>
            <a:ext cx="280831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55576" y="1772816"/>
            <a:ext cx="7560840" cy="1524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Изготовить простую кормушку можно из любых подручных материалов. В дело можно пустить пустые пластиковые бутылки , коробки, пакеты из под сока или молока, а если немного пофантазировать, можно сделать превосходные кормушки.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115616" y="517322"/>
            <a:ext cx="69847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Предложите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детям сделать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кормушку                                для наших пернатых друзей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im3-tub-ru.yandex.net/i?id=9f04a433773d174f9328c9556746a86b-2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05064"/>
            <a:ext cx="1636022" cy="1152128"/>
          </a:xfrm>
          <a:prstGeom prst="rect">
            <a:avLst/>
          </a:prstGeom>
          <a:noFill/>
        </p:spPr>
      </p:pic>
      <p:pic>
        <p:nvPicPr>
          <p:cNvPr id="2052" name="Picture 4" descr="http://im3-tub-ru.yandex.net/i?id=aeb20b65b98d74e613a2bf24f05a6ae9-25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861048"/>
            <a:ext cx="1162050" cy="1428750"/>
          </a:xfrm>
          <a:prstGeom prst="rect">
            <a:avLst/>
          </a:prstGeom>
          <a:noFill/>
        </p:spPr>
      </p:pic>
      <p:pic>
        <p:nvPicPr>
          <p:cNvPr id="2054" name="Picture 6" descr="http://im1-tub-ru.yandex.net/i?id=f9d9565c68cdb8b99c51511bd5396da7-24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789040"/>
            <a:ext cx="1057275" cy="1428750"/>
          </a:xfrm>
          <a:prstGeom prst="rect">
            <a:avLst/>
          </a:prstGeom>
          <a:noFill/>
        </p:spPr>
      </p:pic>
      <p:pic>
        <p:nvPicPr>
          <p:cNvPr id="2056" name="Picture 8" descr="http://im1-tub-ru.yandex.net/i?id=2622066f6e4ed47fd1f76c5b2a59ea08-110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3861048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092434" y="2420888"/>
            <a:ext cx="4639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555776" y="3326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План консультации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755576" y="836712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1.Беседа о зимующих птицах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971600" y="1412776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2. Вопросы для детей о зимующих птицах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2411760" y="1916832"/>
            <a:ext cx="511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  3. Описательный рассказ о синице и снегире   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3419872" y="2348880"/>
            <a:ext cx="363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4.Загадки о зимующих птицах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1259632" y="2852936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5.Игра « Ворона и воробей» ( развитие общей моторики)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907704" y="3356992"/>
            <a:ext cx="2695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6.Игра « Один – много»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2987824" y="3861048"/>
            <a:ext cx="1975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7.Игра « 2 и 5»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5301208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10. Кормушка для птиц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5805264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В презентации использовались картинки из поисковой системы                                                                            « </a:t>
            </a:r>
            <a:r>
              <a:rPr lang="ru-RU" sz="1400" b="1" dirty="0" err="1" smtClean="0">
                <a:solidFill>
                  <a:srgbClr val="0070C0"/>
                </a:solidFill>
              </a:rPr>
              <a:t>Яндекс</a:t>
            </a:r>
            <a:r>
              <a:rPr lang="ru-RU" sz="1400" b="1" dirty="0" smtClean="0">
                <a:solidFill>
                  <a:srgbClr val="0070C0"/>
                </a:solidFill>
              </a:rPr>
              <a:t>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3" name="5-конечная звезда 12"/>
          <p:cNvSpPr/>
          <p:nvPr/>
        </p:nvSpPr>
        <p:spPr>
          <a:xfrm>
            <a:off x="683568" y="1412776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2051720" y="1988840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3059832" y="2420888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899592" y="2924944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2555776" y="3933056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467544" y="836712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1475656" y="3429000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4499992" y="5373216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 flipH="1">
            <a:off x="3419872" y="4365104"/>
            <a:ext cx="3847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8. Игра « Кого не стало?»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2" name="5-конечная звезда 21"/>
          <p:cNvSpPr/>
          <p:nvPr/>
        </p:nvSpPr>
        <p:spPr>
          <a:xfrm>
            <a:off x="2987824" y="4437112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 flipH="1">
            <a:off x="4067944" y="4869160"/>
            <a:ext cx="3168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9. Стихотворение « Кормушка»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4" name="5-конечная звезда 23"/>
          <p:cNvSpPr/>
          <p:nvPr/>
        </p:nvSpPr>
        <p:spPr>
          <a:xfrm>
            <a:off x="3635896" y="4869160"/>
            <a:ext cx="266328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4" name="Picture 6" descr="http://im3-tub-ru.yandex.net/i?id=c2930bcbc4f4c35dd84d90bd893209a0-6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764704"/>
            <a:ext cx="1368152" cy="186566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3528" y="815806"/>
            <a:ext cx="83164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Зимой на улице, во дворе, в парке ребёнка ожидает много открытий.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рислушайтесь вместе с ребёнком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вы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заметите, что вас окружает множество звуков, издаваемых птицами.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23528" y="2132856"/>
            <a:ext cx="755982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онаблюдайте за птицами, а дома рассмотрите с ребёнком иллюстрации зимующих птиц, обратите внимание на характерные внешние признаки (величина, окрас перьев спинки, грудки, головы, крыльев, лапок, клюва, хвоста). Покажите зимующих птиц: снегиря, синицу, клеста, свиристель, сороку, ворону, галку, воробья, голубя.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Расскажите где они живут, чем питаются, почему называются зимующими. Во время прогулки рассмотрите увиденных зимующих птиц.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67544" y="5301208"/>
            <a:ext cx="77048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Проведите беседу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бережном отношении к птицам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 необходимости помощи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зимой.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32874" y="775158"/>
            <a:ext cx="5920916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Задайте детям вопросы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Каких зимующих птиц ты знаешь?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Почему они называются зимующими?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Чем птицы питаются зимой?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для птиц страшнее зимой холод или голод?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можно помочь птицам?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im0-tub-ru.yandex.net/i?id=62b8722fbaf987ed48d61e3bc1c8709b-98-144&amp;n=21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6084168" y="1484784"/>
            <a:ext cx="757524" cy="728389"/>
          </a:xfrm>
          <a:prstGeom prst="roundRect">
            <a:avLst/>
          </a:prstGeom>
          <a:noFill/>
        </p:spPr>
      </p:pic>
      <p:pic>
        <p:nvPicPr>
          <p:cNvPr id="10242" name="Picture 2" descr="http://im1-tub-ru.yandex.net/i?id=442206b540a23208fb101af8430b7628-68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980728"/>
            <a:ext cx="816868" cy="1056295"/>
          </a:xfrm>
          <a:prstGeom prst="roundRect">
            <a:avLst/>
          </a:prstGeom>
          <a:noFill/>
        </p:spPr>
      </p:pic>
      <p:pic>
        <p:nvPicPr>
          <p:cNvPr id="10244" name="Picture 4" descr="http://im0-tub-ru.yandex.net/i?id=d2268b265a9b677d2d363c84695be872-50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5157192"/>
            <a:ext cx="1160537" cy="849173"/>
          </a:xfrm>
          <a:prstGeom prst="roundRect">
            <a:avLst/>
          </a:prstGeom>
          <a:noFill/>
        </p:spPr>
      </p:pic>
      <p:pic>
        <p:nvPicPr>
          <p:cNvPr id="10246" name="Picture 6" descr="http://im3-tub-ru.yandex.net/i?id=83b00a09aec6daf2ebc2c181ee8130bc-131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941168"/>
            <a:ext cx="1198693" cy="792088"/>
          </a:xfrm>
          <a:prstGeom prst="roundRect">
            <a:avLst/>
          </a:prstGeom>
          <a:noFill/>
        </p:spPr>
      </p:pic>
      <p:pic>
        <p:nvPicPr>
          <p:cNvPr id="10248" name="Picture 8" descr="http://im2-tub-ru.yandex.net/i?id=806ede54358a271cdfab3286f2bf03a0-64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941168"/>
            <a:ext cx="712093" cy="1017276"/>
          </a:xfrm>
          <a:prstGeom prst="roundRect">
            <a:avLst/>
          </a:prstGeom>
          <a:noFill/>
        </p:spPr>
      </p:pic>
      <p:pic>
        <p:nvPicPr>
          <p:cNvPr id="10250" name="Picture 10" descr="http://im0-tub-ru.yandex.net/i?id=ba106571a0364cc44ee30128e7e231b7-122-144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3789040"/>
            <a:ext cx="1046516" cy="720080"/>
          </a:xfrm>
          <a:prstGeom prst="roundRect">
            <a:avLst/>
          </a:prstGeom>
          <a:noFill/>
        </p:spPr>
      </p:pic>
      <p:pic>
        <p:nvPicPr>
          <p:cNvPr id="10252" name="Picture 12" descr="http://im2-tub-ru.yandex.net/i?id=7654345fdd61225444d93a7bf56ec165-118-144&amp;n=21"/>
          <p:cNvPicPr>
            <a:picLocks noChangeAspect="1" noChangeArrowheads="1"/>
          </p:cNvPicPr>
          <p:nvPr/>
        </p:nvPicPr>
        <p:blipFill>
          <a:blip r:embed="rId8" cstate="print"/>
          <a:srcRect b="34481"/>
          <a:stretch>
            <a:fillRect/>
          </a:stretch>
        </p:blipFill>
        <p:spPr bwMode="auto">
          <a:xfrm>
            <a:off x="7020272" y="2564904"/>
            <a:ext cx="674077" cy="720080"/>
          </a:xfrm>
          <a:prstGeom prst="roundRect">
            <a:avLst/>
          </a:prstGeom>
          <a:noFill/>
        </p:spPr>
      </p:pic>
      <p:pic>
        <p:nvPicPr>
          <p:cNvPr id="10254" name="Picture 14" descr="http://im2-tub-ru.yandex.net/i?id=2020ca028157f53cff6e2ea467d286a0-65-144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5085184"/>
            <a:ext cx="1136154" cy="811539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2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2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2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02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2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02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02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292006"/>
            <a:ext cx="835292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Составьте 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равнительный рассказ                                                          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снегире и синице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555555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555555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 -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называются эти птицы?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Ребёнок -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Эта птица называется снегирь, а эта- синица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 - Какие они по размеру?                       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Ребёнок - Синица маленькая, а снегирь немного больше)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 - Какой у них клюв?                                   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Ребёнок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синицы маленький острый клюв, а у снегиря короткий толстый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 - Какого цвета оперение?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Какие лапки?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Чем они питаются?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http://im1-tub-ru.yandex.net/i?id=5708cf186ce568b7717747361514a496-87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97152"/>
            <a:ext cx="1301905" cy="864096"/>
          </a:xfrm>
          <a:prstGeom prst="roundRect">
            <a:avLst/>
          </a:prstGeom>
          <a:noFill/>
        </p:spPr>
      </p:pic>
      <p:pic>
        <p:nvPicPr>
          <p:cNvPr id="9220" name="Picture 4" descr="http://im0-tub-ru.yandex.net/i?id=62b8722fbaf987ed48d61e3bc1c8709b-98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268760"/>
            <a:ext cx="1152128" cy="1107815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9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92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899592" y="548680"/>
            <a:ext cx="73448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Загадайте загадки о зимующих птицах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96752"/>
            <a:ext cx="4896544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Плотник с острым долотом строит дом с одним окном                              (Дятел)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Кто красуется на ветке в жёлтой праздничной жилетке? Это маленькая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птичка, а зовут её</a:t>
            </a:r>
            <a:r>
              <a:rPr lang="ru-RU" sz="1400" b="1" dirty="0" smtClean="0">
                <a:solidFill>
                  <a:srgbClr val="002060"/>
                </a:solidFill>
                <a:latin typeface="Calibri"/>
                <a:ea typeface="Times New Roman" pitchFamily="18" charset="0"/>
                <a:cs typeface="Arial" pitchFamily="34" charset="0"/>
              </a:rPr>
              <a:t>…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(Синичка)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Эта птица так болтлива, воровата, суетлива, стрекотунья, белобока, а зовут её </a:t>
            </a:r>
            <a:r>
              <a:rPr lang="ru-RU" sz="1400" b="1" dirty="0" smtClean="0">
                <a:solidFill>
                  <a:srgbClr val="002060"/>
                </a:solidFill>
                <a:latin typeface="Calibri"/>
                <a:ea typeface="Times New Roman" pitchFamily="18" charset="0"/>
                <a:cs typeface="Arial" pitchFamily="34" charset="0"/>
              </a:rPr>
              <a:t>…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(Сорока)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Красногрудый, чернокрылый, любит зёрнышки клевать, с первым снегом на рябине он появится опять                                           (Снегирь) .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39552" y="4653136"/>
            <a:ext cx="4896544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этой птички клюв кривой, а гнёзда вьёт она зимой, из шишек семечки клюёт, кто эту птичку назовёт?                                 (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лёст)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серой шубке перовой и в морозы он герой, зимовать не улетает, под карнизом обитает.    (Воробей)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im3-tub-ru.yandex.net/i?id=65f49202756e3d579c7c33708a0796ec-2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149080"/>
            <a:ext cx="763285" cy="522798"/>
          </a:xfrm>
          <a:prstGeom prst="roundRect">
            <a:avLst/>
          </a:prstGeom>
          <a:noFill/>
        </p:spPr>
      </p:pic>
      <p:pic>
        <p:nvPicPr>
          <p:cNvPr id="2" name="Picture 2" descr="http://im1-tub-ru.yandex.net/i?id=c37ecbeed1b79c92c2f9494c60b899f2-67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268760"/>
            <a:ext cx="714319" cy="864096"/>
          </a:xfrm>
          <a:prstGeom prst="roundRect">
            <a:avLst/>
          </a:prstGeom>
          <a:noFill/>
        </p:spPr>
      </p:pic>
      <p:pic>
        <p:nvPicPr>
          <p:cNvPr id="8196" name="Picture 4" descr="http://im2-tub-ru.yandex.net/i?id=e1e432c8c9709b7237625ff6f3d84ca6-41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2348880"/>
            <a:ext cx="672075" cy="504056"/>
          </a:xfrm>
          <a:prstGeom prst="roundRect">
            <a:avLst/>
          </a:prstGeom>
          <a:noFill/>
        </p:spPr>
      </p:pic>
      <p:pic>
        <p:nvPicPr>
          <p:cNvPr id="8198" name="Picture 6" descr="http://im2-tub-ru.yandex.net/i?id=bcf76311091a78fe968f3cc65df8ae27-25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212976"/>
            <a:ext cx="838173" cy="648072"/>
          </a:xfrm>
          <a:prstGeom prst="roundRect">
            <a:avLst/>
          </a:prstGeom>
          <a:noFill/>
        </p:spPr>
      </p:pic>
      <p:pic>
        <p:nvPicPr>
          <p:cNvPr id="8200" name="Picture 8" descr="http://im2-tub-ru.yandex.net/i?id=258c8bf2c2af54f5d23983496c8e5654-66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5733256"/>
            <a:ext cx="789207" cy="432048"/>
          </a:xfrm>
          <a:prstGeom prst="roundRect">
            <a:avLst/>
          </a:prstGeom>
          <a:noFill/>
        </p:spPr>
      </p:pic>
      <p:pic>
        <p:nvPicPr>
          <p:cNvPr id="8202" name="Picture 10" descr="http://im0-tub-ru.yandex.net/i?id=f8426c4ab39f72d53948eddcbbed883e-56-144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4941168"/>
            <a:ext cx="734482" cy="459051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67544" y="508030"/>
            <a:ext cx="7704856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Сыграйте с ребёнком в игру</a:t>
            </a:r>
            <a:r>
              <a:rPr lang="ru-RU" sz="2400" b="1" dirty="0" smtClean="0">
                <a:solidFill>
                  <a:srgbClr val="0070C0"/>
                </a:solidFill>
                <a:latin typeface="Calibri"/>
                <a:ea typeface="Times New Roman" pitchFamily="18" charset="0"/>
                <a:cs typeface="Arial" pitchFamily="34" charset="0"/>
              </a:rPr>
              <a:t>                                                 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libri"/>
                <a:ea typeface="Times New Roman" pitchFamily="18" charset="0"/>
                <a:cs typeface="Arial" pitchFamily="34" charset="0"/>
              </a:rPr>
              <a:t>                           «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Ворона и воробей</a:t>
            </a:r>
            <a:r>
              <a:rPr lang="ru-RU" sz="2400" b="1" dirty="0" smtClean="0">
                <a:solidFill>
                  <a:srgbClr val="0070C0"/>
                </a:solidFill>
                <a:latin typeface="Calibri"/>
                <a:ea typeface="Times New Roman" pitchFamily="18" charset="0"/>
                <a:cs typeface="Arial" pitchFamily="34" charset="0"/>
              </a:rPr>
              <a:t>»                                                                 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libri"/>
                <a:ea typeface="Times New Roman" pitchFamily="18" charset="0"/>
                <a:cs typeface="Arial" pitchFamily="34" charset="0"/>
              </a:rPr>
              <a:t>                        ( развитие общей моторики)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Ребёнок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имитирует движения той птицы, которую назовёт взрослый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Ворона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важно расхаживает по дороге, гордо выступает то правым, то левым плечом вперёд                            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оробей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резво прыгает по дорожке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http://im0-tub-ru.yandex.net/i?id=d2268b265a9b677d2d363c84695be872-5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869160"/>
            <a:ext cx="1771397" cy="1296144"/>
          </a:xfrm>
          <a:prstGeom prst="roundRect">
            <a:avLst/>
          </a:prstGeom>
          <a:noFill/>
        </p:spPr>
      </p:pic>
      <p:pic>
        <p:nvPicPr>
          <p:cNvPr id="7172" name="Picture 4" descr="http://im2-tub-ru.yandex.net/i?id=258c8bf2c2af54f5d23983496c8e5654-66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5445224"/>
            <a:ext cx="1315346" cy="720080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8.99167E-6 C -0.00729 -0.08903 -0.01458 -0.17784 -0.02656 -0.16697 C -0.03854 -0.1561 -0.06562 0.06684 -0.07205 0.06569 C -0.07847 0.06453 -0.06059 -0.17506 -0.06528 -0.17391 C -0.06996 -0.17275 -0.09271 0.07193 -0.1 0.07285 C -0.10729 0.07378 -0.10364 -0.1672 -0.10937 -0.16859 C -0.1151 -0.16998 -0.12986 0.06499 -0.13472 0.06407 C -0.13958 0.06314 -0.13455 -0.17414 -0.13871 -0.17391 C -0.14288 -0.17368 -0.15555 0.0643 -0.15989 0.06569 C -0.16423 0.06707 -0.16146 -0.16396 -0.16528 -0.16512 C -0.16909 -0.16628 -0.17968 0.05829 -0.18264 0.05875 C -0.18559 0.05921 -0.18003 -0.16281 -0.18264 -0.16165 C -0.18524 -0.16049 -0.196 0.02799 -0.19861 0.06569 " pathEditMode="relative" ptsTypes="aaaaaaaaaaaaA">
                                      <p:cBhvr>
                                        <p:cTn id="10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899592" y="1340768"/>
            <a:ext cx="69482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образование существительных множественного числа)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 </a:t>
            </a:r>
            <a:r>
              <a:rPr lang="ru-RU" b="1" dirty="0" smtClean="0">
                <a:solidFill>
                  <a:srgbClr val="002060"/>
                </a:solidFill>
                <a:latin typeface="Calibri"/>
                <a:ea typeface="Times New Roman" pitchFamily="18" charset="0"/>
                <a:cs typeface="Arial" pitchFamily="34" charset="0"/>
              </a:rPr>
              <a:t>-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Синица                                                                                             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ебёнок –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b="1" dirty="0" smtClean="0">
                <a:solidFill>
                  <a:srgbClr val="002060"/>
                </a:solidFill>
                <a:latin typeface="Calibri"/>
                <a:ea typeface="Times New Roman" pitchFamily="18" charset="0"/>
                <a:cs typeface="Arial" pitchFamily="34" charset="0"/>
              </a:rPr>
              <a:t>Много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иниц                                                                 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 – Сорока                                                                                                                            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Ребёнок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Много сорок 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76672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Сыграйте с ребёнком в игру</a:t>
            </a:r>
            <a:r>
              <a:rPr lang="ru-RU" sz="2400" b="1" dirty="0" smtClean="0">
                <a:solidFill>
                  <a:srgbClr val="0070C0"/>
                </a:solidFill>
                <a:latin typeface="Calibri"/>
                <a:ea typeface="Times New Roman" pitchFamily="18" charset="0"/>
                <a:cs typeface="Arial" pitchFamily="34" charset="0"/>
              </a:rPr>
              <a:t>  « Один – много»                                                    </a:t>
            </a:r>
            <a:endParaRPr lang="ru-RU" sz="2400" dirty="0"/>
          </a:p>
        </p:txBody>
      </p:sp>
      <p:pic>
        <p:nvPicPr>
          <p:cNvPr id="6146" name="Picture 2" descr="http://im1-tub-ru.yandex.net/i?id=c85327910c3b52ae97eeb88a065a4736-14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060848"/>
            <a:ext cx="1404156" cy="936104"/>
          </a:xfrm>
          <a:prstGeom prst="ellipse">
            <a:avLst/>
          </a:prstGeom>
          <a:noFill/>
        </p:spPr>
      </p:pic>
      <p:pic>
        <p:nvPicPr>
          <p:cNvPr id="5" name="Picture 2" descr="http://im1-tub-ru.yandex.net/i?id=c85327910c3b52ae97eeb88a065a4736-14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132856"/>
            <a:ext cx="1404156" cy="936104"/>
          </a:xfrm>
          <a:prstGeom prst="ellipse">
            <a:avLst/>
          </a:prstGeom>
          <a:noFill/>
        </p:spPr>
      </p:pic>
      <p:pic>
        <p:nvPicPr>
          <p:cNvPr id="6" name="Picture 2" descr="http://im1-tub-ru.yandex.net/i?id=c85327910c3b52ae97eeb88a065a4736-14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933056"/>
            <a:ext cx="1404156" cy="936104"/>
          </a:xfrm>
          <a:prstGeom prst="ellipse">
            <a:avLst/>
          </a:prstGeom>
          <a:noFill/>
        </p:spPr>
      </p:pic>
      <p:pic>
        <p:nvPicPr>
          <p:cNvPr id="6148" name="Picture 4" descr="http://im0-tub-ru.yandex.net/i?id=eaf1dd5aa309af25e54667617a3d4b3a-106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05064"/>
            <a:ext cx="1451681" cy="1152128"/>
          </a:xfrm>
          <a:prstGeom prst="ellipse">
            <a:avLst/>
          </a:prstGeom>
          <a:noFill/>
        </p:spPr>
      </p:pic>
      <p:pic>
        <p:nvPicPr>
          <p:cNvPr id="8" name="Picture 4" descr="http://im0-tub-ru.yandex.net/i?id=eaf1dd5aa309af25e54667617a3d4b3a-106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861048"/>
            <a:ext cx="1451681" cy="1152128"/>
          </a:xfrm>
          <a:prstGeom prst="ellipse">
            <a:avLst/>
          </a:prstGeom>
          <a:noFill/>
        </p:spPr>
      </p:pic>
      <p:pic>
        <p:nvPicPr>
          <p:cNvPr id="9" name="Picture 4" descr="http://im0-tub-ru.yandex.net/i?id=eaf1dd5aa309af25e54667617a3d4b3a-106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157192"/>
            <a:ext cx="1451681" cy="1152128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35696" y="1412776"/>
            <a:ext cx="55394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(согласование числительных с существительными)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620688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Сыграйте с ребёнком в игру « 2 и 5»</a:t>
            </a:r>
            <a:r>
              <a:rPr lang="ru-RU" sz="2400" b="1" dirty="0" smtClean="0">
                <a:solidFill>
                  <a:srgbClr val="0070C0"/>
                </a:solidFill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755576" y="2132856"/>
            <a:ext cx="40637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Взрослый – Воробей                                                                                         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Ребёнок –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2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воробья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5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- воробьёв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755576" y="3284984"/>
            <a:ext cx="4135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Взрослый – Синица                                        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Ребёнок – </a:t>
            </a:r>
            <a:r>
              <a:rPr lang="ru-RU" sz="2400" b="1" dirty="0" smtClean="0">
                <a:solidFill>
                  <a:srgbClr val="002060"/>
                </a:solidFill>
              </a:rPr>
              <a:t>2</a:t>
            </a:r>
            <a:r>
              <a:rPr lang="ru-RU" b="1" dirty="0" smtClean="0">
                <a:solidFill>
                  <a:srgbClr val="002060"/>
                </a:solidFill>
              </a:rPr>
              <a:t> синицы </a:t>
            </a:r>
            <a:r>
              <a:rPr lang="ru-RU" sz="2400" b="1" dirty="0" smtClean="0">
                <a:solidFill>
                  <a:srgbClr val="002060"/>
                </a:solidFill>
              </a:rPr>
              <a:t> 5 </a:t>
            </a:r>
            <a:r>
              <a:rPr lang="ru-RU" b="1" dirty="0" smtClean="0">
                <a:solidFill>
                  <a:srgbClr val="002060"/>
                </a:solidFill>
              </a:rPr>
              <a:t>- синиц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827584" y="4509120"/>
            <a:ext cx="86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ru-RU" b="1" dirty="0" err="1" smtClean="0">
                <a:solidFill>
                  <a:srgbClr val="002060"/>
                </a:solidFill>
              </a:rPr>
              <a:t>тд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7" name="Picture 3" descr="http://im0-tub-ru.yandex.net/i?id=98002df14a1fa63aaa37fcecaa025087-4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509120"/>
            <a:ext cx="864096" cy="648072"/>
          </a:xfrm>
          <a:prstGeom prst="rect">
            <a:avLst/>
          </a:prstGeom>
          <a:noFill/>
        </p:spPr>
      </p:pic>
      <p:pic>
        <p:nvPicPr>
          <p:cNvPr id="1029" name="Picture 5" descr="http://im0-tub-ru.yandex.net/i?id=98002df14a1fa63aaa37fcecaa025087-4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5589240"/>
            <a:ext cx="768085" cy="576064"/>
          </a:xfrm>
          <a:prstGeom prst="rect">
            <a:avLst/>
          </a:prstGeom>
          <a:noFill/>
        </p:spPr>
      </p:pic>
      <p:pic>
        <p:nvPicPr>
          <p:cNvPr id="9" name="Picture 5" descr="http://im0-tub-ru.yandex.net/i?id=98002df14a1fa63aaa37fcecaa025087-4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589240"/>
            <a:ext cx="768085" cy="576064"/>
          </a:xfrm>
          <a:prstGeom prst="rect">
            <a:avLst/>
          </a:prstGeom>
          <a:noFill/>
        </p:spPr>
      </p:pic>
      <p:pic>
        <p:nvPicPr>
          <p:cNvPr id="10" name="Picture 5" descr="http://im0-tub-ru.yandex.net/i?id=98002df14a1fa63aaa37fcecaa025087-4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81128"/>
            <a:ext cx="768085" cy="576064"/>
          </a:xfrm>
          <a:prstGeom prst="rect">
            <a:avLst/>
          </a:prstGeom>
          <a:noFill/>
        </p:spPr>
      </p:pic>
      <p:pic>
        <p:nvPicPr>
          <p:cNvPr id="11" name="Picture 5" descr="http://im0-tub-ru.yandex.net/i?id=98002df14a1fa63aaa37fcecaa025087-4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509120"/>
            <a:ext cx="840093" cy="630070"/>
          </a:xfrm>
          <a:prstGeom prst="rect">
            <a:avLst/>
          </a:prstGeom>
          <a:noFill/>
        </p:spPr>
      </p:pic>
      <p:pic>
        <p:nvPicPr>
          <p:cNvPr id="1031" name="Picture 7" descr="http://im2-tub-ru.yandex.net/i?id=7654345fdd61225444d93a7bf56ec165-118-144&amp;n=21"/>
          <p:cNvPicPr>
            <a:picLocks noChangeAspect="1" noChangeArrowheads="1"/>
          </p:cNvPicPr>
          <p:nvPr/>
        </p:nvPicPr>
        <p:blipFill>
          <a:blip r:embed="rId3" cstate="print"/>
          <a:srcRect l="-8217" b="34481"/>
          <a:stretch>
            <a:fillRect/>
          </a:stretch>
        </p:blipFill>
        <p:spPr bwMode="auto">
          <a:xfrm>
            <a:off x="6444208" y="3140968"/>
            <a:ext cx="732284" cy="722860"/>
          </a:xfrm>
          <a:prstGeom prst="rect">
            <a:avLst/>
          </a:prstGeom>
          <a:noFill/>
        </p:spPr>
      </p:pic>
      <p:pic>
        <p:nvPicPr>
          <p:cNvPr id="13" name="Picture 7" descr="http://im2-tub-ru.yandex.net/i?id=7654345fdd61225444d93a7bf56ec165-118-144&amp;n=21"/>
          <p:cNvPicPr>
            <a:picLocks noChangeAspect="1" noChangeArrowheads="1"/>
          </p:cNvPicPr>
          <p:nvPr/>
        </p:nvPicPr>
        <p:blipFill>
          <a:blip r:embed="rId3" cstate="print"/>
          <a:srcRect l="-8217" b="34481"/>
          <a:stretch>
            <a:fillRect/>
          </a:stretch>
        </p:blipFill>
        <p:spPr bwMode="auto">
          <a:xfrm>
            <a:off x="6948264" y="2204864"/>
            <a:ext cx="732284" cy="722860"/>
          </a:xfrm>
          <a:prstGeom prst="rect">
            <a:avLst/>
          </a:prstGeom>
          <a:noFill/>
        </p:spPr>
      </p:pic>
      <p:pic>
        <p:nvPicPr>
          <p:cNvPr id="14" name="Picture 7" descr="http://im2-tub-ru.yandex.net/i?id=7654345fdd61225444d93a7bf56ec165-118-144&amp;n=21"/>
          <p:cNvPicPr>
            <a:picLocks noChangeAspect="1" noChangeArrowheads="1"/>
          </p:cNvPicPr>
          <p:nvPr/>
        </p:nvPicPr>
        <p:blipFill>
          <a:blip r:embed="rId3" cstate="print"/>
          <a:srcRect l="-8217" b="34481"/>
          <a:stretch>
            <a:fillRect/>
          </a:stretch>
        </p:blipFill>
        <p:spPr bwMode="auto">
          <a:xfrm>
            <a:off x="5220072" y="3068960"/>
            <a:ext cx="732284" cy="722860"/>
          </a:xfrm>
          <a:prstGeom prst="rect">
            <a:avLst/>
          </a:prstGeom>
          <a:noFill/>
        </p:spPr>
      </p:pic>
      <p:pic>
        <p:nvPicPr>
          <p:cNvPr id="15" name="Picture 7" descr="http://im2-tub-ru.yandex.net/i?id=7654345fdd61225444d93a7bf56ec165-118-144&amp;n=21"/>
          <p:cNvPicPr>
            <a:picLocks noChangeAspect="1" noChangeArrowheads="1"/>
          </p:cNvPicPr>
          <p:nvPr/>
        </p:nvPicPr>
        <p:blipFill>
          <a:blip r:embed="rId3" cstate="print"/>
          <a:srcRect l="-8217" b="34481"/>
          <a:stretch>
            <a:fillRect/>
          </a:stretch>
        </p:blipFill>
        <p:spPr bwMode="auto">
          <a:xfrm>
            <a:off x="5796136" y="2132856"/>
            <a:ext cx="732284" cy="722860"/>
          </a:xfrm>
          <a:prstGeom prst="rect">
            <a:avLst/>
          </a:prstGeom>
          <a:noFill/>
        </p:spPr>
      </p:pic>
      <p:pic>
        <p:nvPicPr>
          <p:cNvPr id="16" name="Picture 7" descr="http://im2-tub-ru.yandex.net/i?id=7654345fdd61225444d93a7bf56ec165-118-144&amp;n=21"/>
          <p:cNvPicPr>
            <a:picLocks noChangeAspect="1" noChangeArrowheads="1"/>
          </p:cNvPicPr>
          <p:nvPr/>
        </p:nvPicPr>
        <p:blipFill>
          <a:blip r:embed="rId3" cstate="print"/>
          <a:srcRect l="-8217" b="34481"/>
          <a:stretch>
            <a:fillRect/>
          </a:stretch>
        </p:blipFill>
        <p:spPr bwMode="auto">
          <a:xfrm>
            <a:off x="7596336" y="3140968"/>
            <a:ext cx="732284" cy="722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6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60</Template>
  <TotalTime>297</TotalTime>
  <Words>661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60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Valentink</dc:creator>
  <cp:lastModifiedBy>Valentink</cp:lastModifiedBy>
  <cp:revision>35</cp:revision>
  <dcterms:created xsi:type="dcterms:W3CDTF">2015-01-11T13:49:02Z</dcterms:created>
  <dcterms:modified xsi:type="dcterms:W3CDTF">2015-01-12T12:31:45Z</dcterms:modified>
</cp:coreProperties>
</file>