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80" r:id="rId3"/>
    <p:sldId id="277" r:id="rId4"/>
    <p:sldId id="291" r:id="rId5"/>
    <p:sldId id="289" r:id="rId6"/>
    <p:sldId id="290" r:id="rId7"/>
    <p:sldId id="299" r:id="rId8"/>
    <p:sldId id="300" r:id="rId9"/>
    <p:sldId id="288" r:id="rId10"/>
    <p:sldId id="297" r:id="rId11"/>
    <p:sldId id="307" r:id="rId12"/>
    <p:sldId id="308" r:id="rId13"/>
    <p:sldId id="283" r:id="rId14"/>
    <p:sldId id="301" r:id="rId15"/>
    <p:sldId id="258" r:id="rId16"/>
    <p:sldId id="302" r:id="rId17"/>
    <p:sldId id="303" r:id="rId18"/>
    <p:sldId id="304" r:id="rId19"/>
    <p:sldId id="305" r:id="rId20"/>
    <p:sldId id="309" r:id="rId21"/>
    <p:sldId id="285" r:id="rId22"/>
    <p:sldId id="306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103" d="100"/>
          <a:sy n="103" d="100"/>
        </p:scale>
        <p:origin x="-2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средний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32</c:v>
                </c:pt>
              </c:numCache>
            </c:numRef>
          </c:val>
        </c:ser>
        <c:axId val="72535424"/>
        <c:axId val="72541312"/>
      </c:barChart>
      <c:catAx>
        <c:axId val="72535424"/>
        <c:scaling>
          <c:orientation val="minMax"/>
        </c:scaling>
        <c:axPos val="b"/>
        <c:tickLblPos val="nextTo"/>
        <c:crossAx val="72541312"/>
        <c:crosses val="autoZero"/>
        <c:auto val="1"/>
        <c:lblAlgn val="ctr"/>
        <c:lblOffset val="100"/>
      </c:catAx>
      <c:valAx>
        <c:axId val="72541312"/>
        <c:scaling>
          <c:orientation val="minMax"/>
        </c:scaling>
        <c:axPos val="l"/>
        <c:majorGridlines/>
        <c:numFmt formatCode="0.0" sourceLinked="1"/>
        <c:tickLblPos val="nextTo"/>
        <c:crossAx val="72535424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solidFill>
        <a:srgbClr val="7030A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C0000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средний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Мелкая моторика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</c:ser>
        <c:axId val="97233920"/>
        <c:axId val="97243904"/>
      </c:barChart>
      <c:catAx>
        <c:axId val="97233920"/>
        <c:scaling>
          <c:orientation val="minMax"/>
        </c:scaling>
        <c:axPos val="b"/>
        <c:tickLblPos val="nextTo"/>
        <c:crossAx val="97243904"/>
        <c:crosses val="autoZero"/>
        <c:auto val="1"/>
        <c:lblAlgn val="ctr"/>
        <c:lblOffset val="100"/>
      </c:catAx>
      <c:valAx>
        <c:axId val="97243904"/>
        <c:scaling>
          <c:orientation val="minMax"/>
        </c:scaling>
        <c:axPos val="l"/>
        <c:majorGridlines/>
        <c:numFmt formatCode="0.0" sourceLinked="1"/>
        <c:tickLblPos val="nextTo"/>
        <c:crossAx val="97233920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solidFill>
        <a:srgbClr val="7030A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DD18C9-C5DD-4C14-9E85-EFFDA089ED92}" type="datetimeFigureOut">
              <a:rPr lang="ru-RU" smtClean="0"/>
              <a:pPr/>
              <a:t>14.06.2014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8B145C-BDE7-4E77-888E-1BB175FBA38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Documents and Settings\Администратор\Рабочий стол\DSC000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000824" y="-6929510"/>
            <a:ext cx="3214710" cy="29811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4022525" y="1772816"/>
            <a:ext cx="46434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«Эффективное развитие мелкой моторики рук у детей посредством упражнений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нетрадиционными предметами»</a:t>
            </a:r>
            <a:endParaRPr lang="en-US" sz="2800" b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457343"/>
            <a:ext cx="457203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Учитель-логопед МДОАУ д/с № 7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Кривошеева Людмила Павловна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квалификационная категория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 Свободный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2014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85852" y="1"/>
            <a:ext cx="76438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униципальное дошкольное образовательное автономное учреждение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№ 7 города Свободного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DSC0006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15616" y="2060848"/>
            <a:ext cx="2823531" cy="3275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Занятие на МО логопед\DSC09635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1357290" y="357166"/>
            <a:ext cx="3522994" cy="264320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3" name="Picture 4" descr="F:\Занятие на МО логопед\DSC0963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3536158"/>
            <a:ext cx="3643338" cy="273250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4" name="Picture 3" descr="F:\Занятие на МО логопед\DSC09621.JPG"/>
          <p:cNvPicPr>
            <a:picLocks noChangeAspect="1" noChangeArrowheads="1"/>
          </p:cNvPicPr>
          <p:nvPr/>
        </p:nvPicPr>
        <p:blipFill>
          <a:blip r:embed="rId4" cstate="email">
            <a:lum bright="10000" contrast="10000"/>
          </a:blip>
          <a:srcRect/>
          <a:stretch>
            <a:fillRect/>
          </a:stretch>
        </p:blipFill>
        <p:spPr bwMode="auto">
          <a:xfrm>
            <a:off x="5286380" y="1285860"/>
            <a:ext cx="3401316" cy="421484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Л.П.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500042"/>
            <a:ext cx="7160093" cy="56438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справка локальный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571480"/>
            <a:ext cx="3884723" cy="2311306"/>
          </a:xfrm>
          <a:prstGeom prst="rect">
            <a:avLst/>
          </a:prstGeom>
          <a:noFill/>
        </p:spPr>
      </p:pic>
      <p:pic>
        <p:nvPicPr>
          <p:cNvPr id="3" name="Picture 2" descr="C:\Documents and Settings\Администратор\Рабочий стол\Л.П. 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3500438"/>
            <a:ext cx="3000364" cy="2327887"/>
          </a:xfrm>
          <a:prstGeom prst="rect">
            <a:avLst/>
          </a:prstGeom>
          <a:noFill/>
        </p:spPr>
      </p:pic>
      <p:pic>
        <p:nvPicPr>
          <p:cNvPr id="2" name="Picture 2" descr="C:\Documents and Settings\Администратор\Рабочий стол\Л.П. 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29256" y="500042"/>
            <a:ext cx="3339721" cy="2385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Авторские разработки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Разработала, оформила и выпустила три логопедических сборника для   учителей-логопедов, педагогов и родителей с упражнениями для развития мелкой моторики рук с нетрадиционными предметами и стихами,  для детей 3-7 лет.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«Считалочки для пальчиков».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Пальчиковые физкультминутки на стихи Т.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«20013 г.)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«Массаж для пальчиков».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для развития мелкой моторики рук с нетрадиционными предметами и стихотворным текстом. (2013г.)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«Дорожные физкультминутки, загадки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 Логопедический сборник 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(2014 г.)</a:t>
            </a:r>
            <a:endParaRPr lang="ru-RU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dirty="0" smtClean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0" indent="0"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939389" y="1300481"/>
          <a:ext cx="3265221" cy="4257038"/>
        </p:xfrm>
        <a:graphic>
          <a:graphicData uri="http://schemas.openxmlformats.org/drawingml/2006/table">
            <a:tbl>
              <a:tblPr/>
              <a:tblGrid>
                <a:gridCol w="232885"/>
                <a:gridCol w="831831"/>
                <a:gridCol w="2200505"/>
              </a:tblGrid>
              <a:tr h="26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п/п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Месяц,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Содержание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Упражнения с гранеными карандашами.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3-4-я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Упражнения со шнуровками.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5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1-2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Times New Roman"/>
                          <a:cs typeface="Times New Roman"/>
                        </a:rPr>
                        <a:t>3-4 неделя</a:t>
                      </a:r>
                      <a:endParaRPr lang="ru-RU" sz="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разноцветными прищепками.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маленькими мячами (с шипами).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еловыми шишками.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плоскими расческами.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бигуди-липучками.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массажными расческами.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грецкими орехами.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деревянными катушками..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в пальчиковом бассейне (фасоль)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Д/игра  «Найди предмет» (фасоль + горох).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песком, рисование на песке, манке.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Д/игра «Найди предмет».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деревянными палочками: «Барабанщики», «Музыканты».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Упражнения с разноцветными пуговицами.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  <a:ea typeface="Times New Roman"/>
                          <a:cs typeface="Times New Roman"/>
                        </a:rPr>
                        <a:t>Упражнение с мелкими камушками.</a:t>
                      </a:r>
                      <a:endParaRPr lang="ru-RU" sz="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262" marR="37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312644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1526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1526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Логопедический кружок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Речецветик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1526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Тематическое планирование упражнений с предметами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1526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развития мелкой моторики рук у детей в средней группе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R="0" lvl="0" indent="21526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МДОАУ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/с №7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57258" y="285728"/>
            <a:ext cx="778674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Виды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 упражнений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с нетрадиционными предметами: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природным материалом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(еловые и сосновые шишки, деревянные палочки, мелкие камушки, грецкие орехи, желуди, фасоль, горох).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гры с бытовыми предметами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массажные и плоские расчески, бигуди-липучки, резинки для волос, граненые карандаши, катушки, массажные мячики с шипами, прищепки, волчки, шнурки, пуговицами ит.п.);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игры с сыпучими материалами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(песком, солью, разными крупами).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Упражнения с прищепками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00299.JPG"/>
          <p:cNvPicPr/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>
          <a:xfrm>
            <a:off x="5429256" y="1000108"/>
            <a:ext cx="2928958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DSC00298.JPG"/>
          <p:cNvPicPr/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>
          <a:xfrm>
            <a:off x="1714480" y="1000108"/>
            <a:ext cx="3000396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Содержимое 9" descr="DSC00304.JPG"/>
          <p:cNvPicPr>
            <a:picLocks noGrp="1"/>
          </p:cNvPicPr>
          <p:nvPr>
            <p:ph idx="1"/>
          </p:nvPr>
        </p:nvPicPr>
        <p:blipFill>
          <a:blip r:embed="rId4" cstate="email">
            <a:lum bright="20000" contrast="20000"/>
          </a:blip>
          <a:srcRect/>
          <a:stretch>
            <a:fillRect/>
          </a:stretch>
        </p:blipFill>
        <p:spPr>
          <a:xfrm>
            <a:off x="3357554" y="3929066"/>
            <a:ext cx="3142304" cy="2571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00296.JPG"/>
          <p:cNvPicPr/>
          <p:nvPr/>
        </p:nvPicPr>
        <p:blipFill>
          <a:blip r:embed="rId2" cstate="email">
            <a:lum bright="20000" contrast="20000"/>
          </a:blip>
          <a:stretch>
            <a:fillRect/>
          </a:stretch>
        </p:blipFill>
        <p:spPr>
          <a:xfrm>
            <a:off x="2571736" y="214290"/>
            <a:ext cx="4756163" cy="36576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Содержимое 3" descr="DSC00295.JPG"/>
          <p:cNvPicPr>
            <a:picLocks/>
          </p:cNvPicPr>
          <p:nvPr/>
        </p:nvPicPr>
        <p:blipFill rotWithShape="1">
          <a:blip r:embed="rId3" cstate="email">
            <a:lum bright="20000" contrast="20000"/>
          </a:blip>
          <a:srcRect/>
          <a:stretch/>
        </p:blipFill>
        <p:spPr bwMode="auto">
          <a:xfrm>
            <a:off x="3714744" y="4143380"/>
            <a:ext cx="2858496" cy="2499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рук с предметами: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 с мячами с шипами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 с массажными и плоскими расчёсками;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 с бигуди-липучками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массаж с деревянными катушками;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массаж  с еловыми шишками.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 Кривошеевой Л. П\Предметы\DSC00284.JPG"/>
          <p:cNvPicPr>
            <a:picLocks noChangeAspect="1" noChangeArrowheads="1"/>
          </p:cNvPicPr>
          <p:nvPr/>
        </p:nvPicPr>
        <p:blipFill>
          <a:blip r:embed="rId2" cstate="email">
            <a:lum bright="20000" contrast="20000"/>
          </a:blip>
          <a:srcRect/>
          <a:stretch>
            <a:fillRect/>
          </a:stretch>
        </p:blipFill>
        <p:spPr bwMode="auto">
          <a:xfrm>
            <a:off x="1214414" y="785794"/>
            <a:ext cx="2404654" cy="207170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3" name="Picture 4" descr="F:\Фото Кривошеевой Л. П\Предметы\DSC00286.JPG"/>
          <p:cNvPicPr>
            <a:picLocks noChangeAspect="1" noChangeArrowheads="1"/>
          </p:cNvPicPr>
          <p:nvPr/>
        </p:nvPicPr>
        <p:blipFill>
          <a:blip r:embed="rId3" cstate="email">
            <a:lum bright="20000" contrast="20000"/>
          </a:blip>
          <a:srcRect/>
          <a:stretch>
            <a:fillRect/>
          </a:stretch>
        </p:blipFill>
        <p:spPr bwMode="auto">
          <a:xfrm>
            <a:off x="3857620" y="928670"/>
            <a:ext cx="2460458" cy="197142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4" name="Picture 3" descr="F:\Фото Кривошеевой Л. П\Предметы\DSC00285.JPG"/>
          <p:cNvPicPr>
            <a:picLocks noChangeAspect="1" noChangeArrowheads="1"/>
          </p:cNvPicPr>
          <p:nvPr/>
        </p:nvPicPr>
        <p:blipFill>
          <a:blip r:embed="rId4" cstate="email">
            <a:lum bright="30000" contrast="20000"/>
          </a:blip>
          <a:srcRect/>
          <a:stretch>
            <a:fillRect/>
          </a:stretch>
        </p:blipFill>
        <p:spPr bwMode="auto">
          <a:xfrm>
            <a:off x="6572264" y="785794"/>
            <a:ext cx="2357454" cy="209551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5" name="Picture 6" descr="F:\Фото Кривошеевой Л. П\Предметы\DSC00294.JPG"/>
          <p:cNvPicPr>
            <a:picLocks noChangeAspect="1" noChangeArrowheads="1"/>
          </p:cNvPicPr>
          <p:nvPr/>
        </p:nvPicPr>
        <p:blipFill>
          <a:blip r:embed="rId5" cstate="email">
            <a:lum bright="20000" contrast="20000"/>
          </a:blip>
          <a:srcRect/>
          <a:stretch>
            <a:fillRect/>
          </a:stretch>
        </p:blipFill>
        <p:spPr bwMode="auto">
          <a:xfrm>
            <a:off x="1285852" y="4000504"/>
            <a:ext cx="3643338" cy="221457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6" name="Picture 5" descr="F:\Фото Кривошеевой Л. П\Предметы\DSC00292.JPG"/>
          <p:cNvPicPr>
            <a:picLocks noChangeAspect="1" noChangeArrowheads="1"/>
          </p:cNvPicPr>
          <p:nvPr/>
        </p:nvPicPr>
        <p:blipFill>
          <a:blip r:embed="rId6" cstate="email">
            <a:lum bright="20000" contrast="20000"/>
          </a:blip>
          <a:srcRect/>
          <a:stretch>
            <a:fillRect/>
          </a:stretch>
        </p:blipFill>
        <p:spPr bwMode="auto">
          <a:xfrm>
            <a:off x="5286380" y="4071942"/>
            <a:ext cx="3626852" cy="21431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и задачи исследования: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560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marL="0" indent="35560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Выявить эффективность работы по развитию  - мелкой моторики у детей 4-5 лет, посредством нетрадиционных упражнений со стихотворным сопровождением и положительный успех в целом на коррекцию речевых нарушений в дошкольном учреждении в дошкольном учреждении.</a:t>
            </a:r>
          </a:p>
          <a:p>
            <a:pPr marL="0" indent="355600" algn="just">
              <a:buNone/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</a:p>
          <a:p>
            <a:pPr marL="457200" indent="-6350" algn="just">
              <a:buNone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определить последовательность коррекционной работы с детьми по развитию мелкой моторики, составить тематическое планирование;</a:t>
            </a:r>
          </a:p>
          <a:p>
            <a:pPr marL="457200" indent="-6350" algn="just">
              <a:buNone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подобрать наиболее эффективные методы и приемы работы к нетрадиционным упражнениям;</a:t>
            </a:r>
          </a:p>
          <a:p>
            <a:pPr marL="457200" indent="-6350" algn="just">
              <a:buNone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выявить взаимосвязь работы по развитию мелкой моторики между учителем-логопедом, педагогами и родителями; </a:t>
            </a:r>
          </a:p>
          <a:p>
            <a:pPr marL="457200" indent="-6350" algn="just">
              <a:buNone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способствовать развитию психических процессов: памяти, внимания, мышления.  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проведения </a:t>
            </a:r>
            <a:r>
              <a:rPr lang="ru-RU" sz="32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самомассажа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развития кистей и пальцев рук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lvl="1" indent="-2825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Развитие и массаж мелкой моторики рук с помощью  упражнений </a:t>
            </a:r>
          </a:p>
          <a:p>
            <a:pPr marL="365125" indent="-2825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нетрадиционными предметами, в сочетании со стихотворным текстом</a:t>
            </a:r>
          </a:p>
          <a:p>
            <a:pPr marL="365125" lvl="1" indent="-2825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Учить согласовывать движения со словами при выполнении массажа и упражнений для развития мелкой моторики рук.</a:t>
            </a:r>
          </a:p>
          <a:p>
            <a:pPr marL="365125" lvl="1" indent="-2825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Развивать желание и интерес к выполнению упражнений со стихами с разнообразными, нетрадиционными предметами.</a:t>
            </a:r>
          </a:p>
          <a:p>
            <a:pPr marL="365125" indent="-2825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Развивать познавательный интерес к природе.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1927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Показатели развития мелкой моторики у детей средней группы МДОБУ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/с № 7 за 2012-2013 </a:t>
            </a:r>
            <a:r>
              <a:rPr lang="ru-RU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214414" y="1428736"/>
          <a:ext cx="3833818" cy="303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4786322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Начало учебного года: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143504" y="1428736"/>
          <a:ext cx="3833818" cy="303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214942" y="4786322"/>
            <a:ext cx="3269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Конец учебного года: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Показатели развития речи у детей средней группы МДОБУ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д\с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№ 7 за 2012-2013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год.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16 детей, имеющих нарушения звукопроизношения: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Речь исправлена – 2;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Речь значительно улучшена – 6 (появились шипящие звуки);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Речь улучшена – 8;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Улучшилась фразовая и связная речь;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Увеличилась речевая активность;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1643050"/>
            <a:ext cx="83582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rgbClr val="7030A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 ЗА  ВНИМАНИЕ !</a:t>
            </a:r>
            <a:endParaRPr lang="ru-RU" sz="4800" b="1" cap="none" spc="0" dirty="0">
              <a:ln w="19050">
                <a:solidFill>
                  <a:srgbClr val="7030A0"/>
                </a:solidFill>
              </a:ln>
              <a:solidFill>
                <a:srgbClr val="FFC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78ui8gu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6446" y="3929066"/>
            <a:ext cx="2193724" cy="2571768"/>
          </a:xfrm>
          <a:prstGeom prst="rect">
            <a:avLst/>
          </a:prstGeom>
        </p:spPr>
      </p:pic>
      <p:pic>
        <p:nvPicPr>
          <p:cNvPr id="6" name="Рисунок 5" descr="ufyyl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43108" y="3000372"/>
            <a:ext cx="178415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78671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Формы и методы работы: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массаж рук и игры в пальчиковых «сухих бассейнах»;</a:t>
            </a:r>
          </a:p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песочная терапия;</a:t>
            </a:r>
          </a:p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рисование пальцами на песке, манке;</a:t>
            </a:r>
          </a:p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и массаж рук с нетрадиционными предметами  и со стихотворным сопровождением;</a:t>
            </a:r>
          </a:p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 на релаксацию с музыкальным сопровождением;</a:t>
            </a:r>
          </a:p>
          <a:p>
            <a:pPr lvl="0" fontAlgn="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 ИКТ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Выступление по теме: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6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педагогами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5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- Презентацию проекта </a:t>
            </a:r>
            <a:r>
              <a:rPr lang="ru-R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«Эффективное развитие мелкой моторики рук у детей посредством упражнений </a:t>
            </a:r>
            <a:r>
              <a:rPr lang="ru-R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нетрадиционными предметами» представила на педсовете  ДОУ.</a:t>
            </a:r>
            <a:endParaRPr lang="en-US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ru-RU" sz="4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Открытый показ НОД для педагогов ДОУ по теме «День рождения Мишутки» (2012г.)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45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4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Выступление с консультациями,  показом мастер-класса 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выставкой игр, пособий, методических рекомендаций и литературы –по темам: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«Развитие мелкой моторики рук у детей с нетрадиционными предметами»; (2011-2013г.)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825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«Использование песочной терапии в работе по развитию речи у детей»  </a:t>
            </a:r>
          </a:p>
          <a:p>
            <a:pPr marL="0" lvl="0" indent="825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8255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  Подготовила и провела локальный смотр-конкурс для младших групп ДОУ «Игры для пальчиков» (с 15.09.2013 г. по 15.11. 2013 г.), что позволило обогатить и обновить группы новыми пособиями,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Выступление по теме: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33522" cy="4819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 marL="365125" indent="620713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помощь родителям были оформлены и выставлены консультации на темы: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«В чём заключается влияние пальцев рук на развитие мелкой моторики?»;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«Как играть в пальчиковые игры?»;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«Некоторые приемы формирования моторной готовности детей к школьному обучению»;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кистей и пальцев рук с использованием сухого бассейна»;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«Упражнения для развития мелкой моторики рук с нетрадиционными предметами и стихотворным сопровождением».</a:t>
            </a:r>
          </a:p>
          <a:p>
            <a:pPr marL="0" lvl="1" indent="0" algn="just">
              <a:tabLst>
                <a:tab pos="0" algn="l"/>
                <a:tab pos="355600" algn="l"/>
              </a:tabLst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5600" algn="just">
              <a:buNone/>
            </a:pP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5600" algn="just">
              <a:buNone/>
            </a:pP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355600" algn="just">
              <a:buNone/>
            </a:pPr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/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Выступление по теме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с родителями: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Открытый показ НОД  логопедического кружка «Речецветик», с элементами упражнений для развития мелкой моторики на темы:                                                        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«Научим Львёнка говорить» (средняя гр., март, 2013 г.),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«На лесной полянке» (средняя и старшая гр., март, 2014 г.).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Выступление с показом мастер-класса 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выставкой игр, пособий, методических рекомендаций и литературы , по теме: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«Развитие мелкой моторики рук у детей с нетрадиционными предметами»; (2011-2013г.)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Фоторепортаж фрагментов выполнения детьми упражнений с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нетрадиционными предметами на занятиях кружка «Речецветик».</a:t>
            </a:r>
          </a:p>
          <a:p>
            <a:pPr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 на распеч\DSC00216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1285852" y="214290"/>
            <a:ext cx="3857105" cy="2892829"/>
          </a:xfrm>
          <a:prstGeom prst="rect">
            <a:avLst/>
          </a:prstGeom>
          <a:noFill/>
        </p:spPr>
      </p:pic>
      <p:pic>
        <p:nvPicPr>
          <p:cNvPr id="3" name="Picture 3" descr="F:\фото на распеч\DSC00227.JPG"/>
          <p:cNvPicPr>
            <a:picLocks noChangeAspect="1" noChangeArrowheads="1"/>
          </p:cNvPicPr>
          <p:nvPr/>
        </p:nvPicPr>
        <p:blipFill>
          <a:blip r:embed="rId3" cstate="email">
            <a:lum bright="10000" contrast="10000"/>
          </a:blip>
          <a:srcRect/>
          <a:stretch>
            <a:fillRect/>
          </a:stretch>
        </p:blipFill>
        <p:spPr bwMode="auto">
          <a:xfrm>
            <a:off x="1214414" y="3571876"/>
            <a:ext cx="3881452" cy="2911473"/>
          </a:xfrm>
          <a:prstGeom prst="rect">
            <a:avLst/>
          </a:prstGeom>
          <a:noFill/>
        </p:spPr>
      </p:pic>
      <p:pic>
        <p:nvPicPr>
          <p:cNvPr id="4" name="Рисунок 3" descr="DSC00300.JPG"/>
          <p:cNvPicPr/>
          <p:nvPr/>
        </p:nvPicPr>
        <p:blipFill rotWithShape="1">
          <a:blip r:embed="rId4" cstate="email">
            <a:lum bright="10000" contrast="10000"/>
          </a:blip>
          <a:srcRect/>
          <a:stretch/>
        </p:blipFill>
        <p:spPr bwMode="auto">
          <a:xfrm flipH="1">
            <a:off x="5643570" y="857232"/>
            <a:ext cx="3152784" cy="4800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фото на распеч\DSC00175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 bwMode="auto">
          <a:xfrm>
            <a:off x="1357290" y="500042"/>
            <a:ext cx="3076596" cy="247226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3" name="Picture 4" descr="F:\фото на распеч\DSC00185.JPG"/>
          <p:cNvPicPr>
            <a:picLocks noChangeAspect="1" noChangeArrowheads="1"/>
          </p:cNvPicPr>
          <p:nvPr/>
        </p:nvPicPr>
        <p:blipFill>
          <a:blip r:embed="rId3" cstate="email">
            <a:lum contrast="10000"/>
          </a:blip>
          <a:srcRect/>
          <a:stretch>
            <a:fillRect/>
          </a:stretch>
        </p:blipFill>
        <p:spPr bwMode="auto">
          <a:xfrm>
            <a:off x="1214414" y="3571876"/>
            <a:ext cx="3326153" cy="244570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4" name="Picture 3" descr="F:\фото на распеч\DSC00183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</a:blip>
          <a:srcRect/>
          <a:stretch>
            <a:fillRect/>
          </a:stretch>
        </p:blipFill>
        <p:spPr bwMode="auto">
          <a:xfrm>
            <a:off x="5429256" y="500042"/>
            <a:ext cx="3263036" cy="24654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  <p:pic>
        <p:nvPicPr>
          <p:cNvPr id="5" name="Picture 5" descr="F:\фото на распеч\DSC00193.JPG"/>
          <p:cNvPicPr>
            <a:picLocks noChangeAspect="1" noChangeArrowheads="1"/>
          </p:cNvPicPr>
          <p:nvPr/>
        </p:nvPicPr>
        <p:blipFill>
          <a:blip r:embed="rId5" cstate="email">
            <a:lum contrast="10000"/>
          </a:blip>
          <a:srcRect/>
          <a:stretch>
            <a:fillRect/>
          </a:stretch>
        </p:blipFill>
        <p:spPr bwMode="auto">
          <a:xfrm>
            <a:off x="5500694" y="3500438"/>
            <a:ext cx="3214710" cy="250747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Выступление  на город, область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4800600"/>
          </a:xfrm>
        </p:spPr>
        <p:txBody>
          <a:bodyPr>
            <a:noAutofit/>
          </a:bodyPr>
          <a:lstStyle/>
          <a:p>
            <a:pPr marL="0" indent="530225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Выступление с докладом и презентацией  на курсах в ГОАУ Амурском областном институте развития образования по теме «Эффективное развитие мелкой моторики рук у детей посредством упражнений с нетрадиционными предметами» (апрель 2013 г.)</a:t>
            </a: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Открытый показ НОД по теме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«Поможем Гномам помириться»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ГМО учителей-логопедов г. Свободного (февраль, 2013г.)</a:t>
            </a:r>
          </a:p>
          <a:p>
            <a:pPr marL="457200" indent="-457200" algn="ctr">
              <a:buNone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в конкурсах:</a:t>
            </a: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 городском конкурсе по ПДД с авторскими разработками </a:t>
            </a: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Логопедический сборник «Дорожные физкультминутки, загадки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чистоговорки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(2014г.).</a:t>
            </a: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 международном фотоконкурсе для педагогов (2013 г.)</a:t>
            </a:r>
          </a:p>
          <a:p>
            <a:pPr marL="0" indent="8255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во Всероссийском конкурсе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«МОЁ ХОББИ»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номинации «Литературное творчество». (2014 г.).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992</TotalTime>
  <Words>1183</Words>
  <Application>Microsoft Office PowerPoint</Application>
  <PresentationFormat>Экран (4:3)</PresentationFormat>
  <Paragraphs>192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Слайд 1</vt:lpstr>
      <vt:lpstr> Цель и задачи исследования: </vt:lpstr>
      <vt:lpstr>Формы и методы работы:</vt:lpstr>
      <vt:lpstr>Выступление по теме:</vt:lpstr>
      <vt:lpstr>Выступление по теме:</vt:lpstr>
      <vt:lpstr>Выступление по теме</vt:lpstr>
      <vt:lpstr>Слайд 7</vt:lpstr>
      <vt:lpstr>Слайд 8</vt:lpstr>
      <vt:lpstr>Выступление  на город, область</vt:lpstr>
      <vt:lpstr>Слайд 10</vt:lpstr>
      <vt:lpstr>Слайд 11</vt:lpstr>
      <vt:lpstr>Слайд 12</vt:lpstr>
      <vt:lpstr>Авторские разработки</vt:lpstr>
      <vt:lpstr>Слайд 14</vt:lpstr>
      <vt:lpstr>Слайд 15</vt:lpstr>
      <vt:lpstr>Упражнения с прищепками </vt:lpstr>
      <vt:lpstr>Слайд 17</vt:lpstr>
      <vt:lpstr>Самомассаж  рук с предметами:</vt:lpstr>
      <vt:lpstr>Слайд 19</vt:lpstr>
      <vt:lpstr>Цель проведения самомассажа для развития кистей и пальцев рук</vt:lpstr>
      <vt:lpstr>Показатели развития мелкой моторики у детей средней группы МДОБУ д/с № 7 за 2012-2013 уч. год</vt:lpstr>
      <vt:lpstr>Показатели развития речи у детей средней группы МДОБУ д\с  № 7 за 2012-2013 уч. год.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все-все</dc:creator>
  <cp:lastModifiedBy>1</cp:lastModifiedBy>
  <cp:revision>129</cp:revision>
  <dcterms:created xsi:type="dcterms:W3CDTF">2013-04-05T08:21:41Z</dcterms:created>
  <dcterms:modified xsi:type="dcterms:W3CDTF">2014-06-14T01:32:29Z</dcterms:modified>
</cp:coreProperties>
</file>