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3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C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2CB2F-C6BC-4FED-A4AC-49E1E4F3F5F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4A66-1DF9-4B22-A927-3161A411A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00042"/>
            <a:ext cx="58420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Веселый счет</a:t>
            </a:r>
          </a:p>
          <a:p>
            <a:pPr algn="ctr"/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ля малышей</a:t>
            </a:r>
            <a:endParaRPr lang="ru-RU" sz="5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6" name="Picture 14" descr="http://gra.ua/image/cache/data/766173_1-650x65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571612"/>
            <a:ext cx="5500726" cy="5500726"/>
          </a:xfrm>
          <a:prstGeom prst="rect">
            <a:avLst/>
          </a:prstGeom>
          <a:noFill/>
        </p:spPr>
      </p:pic>
      <p:pic>
        <p:nvPicPr>
          <p:cNvPr id="23568" name="Picture 16" descr="http://www.intelkot.ru/upload/60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3562953" cy="2557457"/>
          </a:xfrm>
          <a:prstGeom prst="rect">
            <a:avLst/>
          </a:prstGeom>
          <a:noFill/>
        </p:spPr>
      </p:pic>
      <p:pic>
        <p:nvPicPr>
          <p:cNvPr id="23572" name="Picture 20" descr="http://textbook.ru/static/book/102/10297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0"/>
            <a:ext cx="24288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-3214742" y="357165"/>
            <a:ext cx="15359171" cy="411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4419" tIns="2567766" rIns="6893928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http://i082.radikal.ru/1109/f0/89e7c90d7b3d.jpg"/>
          <p:cNvPicPr>
            <a:picLocks noChangeAspect="1" noChangeArrowheads="1"/>
          </p:cNvPicPr>
          <p:nvPr/>
        </p:nvPicPr>
        <p:blipFill>
          <a:blip r:embed="rId2"/>
          <a:srcRect t="1616" r="49609"/>
          <a:stretch>
            <a:fillRect/>
          </a:stretch>
        </p:blipFill>
        <p:spPr bwMode="auto">
          <a:xfrm>
            <a:off x="214282" y="642918"/>
            <a:ext cx="3829574" cy="54207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143372" y="0"/>
            <a:ext cx="500062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Gabriola" pitchFamily="82" charset="0"/>
              </a:rPr>
              <a:t>1</a:t>
            </a:r>
            <a:r>
              <a:rPr lang="ru-RU" sz="9600" b="1" dirty="0" smtClean="0">
                <a:latin typeface="Gabriola" pitchFamily="82" charset="0"/>
              </a:rPr>
              <a:t> ,</a:t>
            </a:r>
            <a:r>
              <a:rPr lang="ru-RU" sz="9600" b="1" dirty="0" smtClean="0">
                <a:solidFill>
                  <a:srgbClr val="00B050"/>
                </a:solidFill>
                <a:latin typeface="Gabriola" pitchFamily="82" charset="0"/>
              </a:rPr>
              <a:t>2</a:t>
            </a:r>
            <a:r>
              <a:rPr lang="ru-RU" sz="9600" b="1" dirty="0" smtClean="0">
                <a:latin typeface="Gabriola" pitchFamily="82" charset="0"/>
              </a:rPr>
              <a:t> ,</a:t>
            </a:r>
            <a:r>
              <a:rPr lang="ru-RU" sz="9600" b="1" dirty="0" smtClean="0">
                <a:solidFill>
                  <a:srgbClr val="0070C0"/>
                </a:solidFill>
                <a:latin typeface="Gabriola" pitchFamily="82" charset="0"/>
              </a:rPr>
              <a:t>3</a:t>
            </a:r>
            <a:r>
              <a:rPr lang="ru-RU" sz="9600" b="1" dirty="0" smtClean="0">
                <a:latin typeface="Gabriola" pitchFamily="82" charset="0"/>
              </a:rPr>
              <a:t>, </a:t>
            </a:r>
            <a:r>
              <a:rPr lang="ru-RU" sz="9600" b="1" dirty="0" smtClean="0">
                <a:solidFill>
                  <a:schemeClr val="bg1"/>
                </a:solidFill>
                <a:latin typeface="Gabriola" pitchFamily="82" charset="0"/>
              </a:rPr>
              <a:t>4</a:t>
            </a:r>
            <a:r>
              <a:rPr lang="ru-RU" sz="9600" b="1" dirty="0" smtClean="0">
                <a:latin typeface="Gabriola" pitchFamily="82" charset="0"/>
              </a:rPr>
              <a:t>, </a:t>
            </a:r>
            <a:r>
              <a:rPr lang="ru-RU" sz="9600" b="1" dirty="0" smtClean="0">
                <a:solidFill>
                  <a:srgbClr val="A40C66"/>
                </a:solidFill>
                <a:latin typeface="Gabriola" pitchFamily="82" charset="0"/>
              </a:rPr>
              <a:t>5</a:t>
            </a:r>
          </a:p>
          <a:p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– научились мы считать.</a:t>
            </a:r>
          </a:p>
          <a:p>
            <a:r>
              <a:rPr lang="ru-RU" sz="8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Один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</a:t>
            </a: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Петя-петушок  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ярко-красный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Гребешок,</a:t>
            </a:r>
          </a:p>
          <a:p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i082.radikal.ru/1109/f0/89e7c90d7b3d.jpg"/>
          <p:cNvPicPr>
            <a:picLocks noChangeAspect="1" noChangeArrowheads="1"/>
          </p:cNvPicPr>
          <p:nvPr/>
        </p:nvPicPr>
        <p:blipFill>
          <a:blip r:embed="rId2"/>
          <a:srcRect l="50781" t="1401"/>
          <a:stretch>
            <a:fillRect/>
          </a:stretch>
        </p:blipFill>
        <p:spPr bwMode="auto">
          <a:xfrm>
            <a:off x="571472" y="571480"/>
            <a:ext cx="4000528" cy="58103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3438" y="1571612"/>
            <a:ext cx="426911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9900"/>
                </a:solidFill>
                <a:latin typeface="Gabriola" pitchFamily="82" charset="0"/>
              </a:rPr>
              <a:t>Два</a:t>
            </a:r>
            <a:r>
              <a:rPr lang="ru-RU" sz="9600" b="1" dirty="0" smtClean="0">
                <a:solidFill>
                  <a:srgbClr val="009900"/>
                </a:solidFill>
                <a:latin typeface="Gabriola" pitchFamily="82" charset="0"/>
              </a:rPr>
              <a:t> </a:t>
            </a:r>
            <a:r>
              <a:rPr lang="ru-RU" sz="60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мохнатых</a:t>
            </a:r>
          </a:p>
          <a:p>
            <a:r>
              <a:rPr lang="ru-RU" sz="6000" b="1" dirty="0" smtClean="0">
                <a:solidFill>
                  <a:srgbClr val="A40C66"/>
                </a:solidFill>
                <a:latin typeface="Gabriola" pitchFamily="82" charset="0"/>
              </a:rPr>
              <a:t> </a:t>
            </a:r>
            <a:r>
              <a:rPr lang="ru-RU" sz="60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медвежонка,</a:t>
            </a:r>
            <a:endParaRPr lang="ru-RU" sz="6000" b="1" dirty="0">
              <a:solidFill>
                <a:srgbClr val="A40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057.radikal.ru/1109/95/177630a13bf9.jpg"/>
          <p:cNvPicPr>
            <a:picLocks noChangeAspect="1" noChangeArrowheads="1"/>
          </p:cNvPicPr>
          <p:nvPr/>
        </p:nvPicPr>
        <p:blipFill>
          <a:blip r:embed="rId2"/>
          <a:srcRect t="1401" r="49765"/>
          <a:stretch>
            <a:fillRect/>
          </a:stretch>
        </p:blipFill>
        <p:spPr bwMode="auto">
          <a:xfrm>
            <a:off x="500034" y="357166"/>
            <a:ext cx="4143404" cy="5896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14942" y="1500174"/>
            <a:ext cx="34291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Три</a:t>
            </a:r>
          </a:p>
          <a:p>
            <a:pPr algn="ctr"/>
            <a:r>
              <a:rPr lang="ru-RU" sz="7200" b="1" dirty="0" smtClean="0">
                <a:latin typeface="Gabriola" pitchFamily="82" charset="0"/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румяных </a:t>
            </a: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Поросенка,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057.radikal.ru/1109/95/177630a13bf9.jpg"/>
          <p:cNvPicPr>
            <a:picLocks noChangeAspect="1" noChangeArrowheads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571472" y="474467"/>
            <a:ext cx="4214842" cy="615968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57818" y="2357430"/>
            <a:ext cx="31486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Четыре </a:t>
            </a:r>
          </a:p>
          <a:p>
            <a:r>
              <a:rPr lang="ru-RU" sz="72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шустрых </a:t>
            </a:r>
          </a:p>
          <a:p>
            <a:r>
              <a:rPr lang="ru-RU" sz="72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</a:t>
            </a:r>
            <a:r>
              <a:rPr lang="ru-RU" sz="72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тички,</a:t>
            </a:r>
            <a:endParaRPr lang="ru-RU" sz="7200" b="1" dirty="0">
              <a:solidFill>
                <a:srgbClr val="A40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s52.radikal.ru/i138/1109/95/4b92fb6d1935.jpg"/>
          <p:cNvPicPr>
            <a:picLocks noChangeAspect="1" noChangeArrowheads="1"/>
          </p:cNvPicPr>
          <p:nvPr/>
        </p:nvPicPr>
        <p:blipFill>
          <a:blip r:embed="rId2"/>
          <a:srcRect r="49610"/>
          <a:stretch>
            <a:fillRect/>
          </a:stretch>
        </p:blipFill>
        <p:spPr bwMode="auto">
          <a:xfrm>
            <a:off x="214282" y="285728"/>
            <a:ext cx="4429156" cy="637251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29190" y="642918"/>
            <a:ext cx="35237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Пять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веселых</a:t>
            </a:r>
          </a:p>
          <a:p>
            <a:pPr algn="ctr"/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зайчиков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для девочек  </a:t>
            </a:r>
          </a:p>
          <a:p>
            <a:pPr algn="ctr"/>
            <a:r>
              <a:rPr lang="ru-RU" sz="6600" b="1" dirty="0" smtClean="0">
                <a:solidFill>
                  <a:srgbClr val="A40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 мальчиков</a:t>
            </a:r>
            <a:endParaRPr lang="ru-RU" sz="6600" b="1" dirty="0">
              <a:solidFill>
                <a:srgbClr val="A40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s52.radikal.ru/i138/1109/95/4b92fb6d1935.jpg"/>
          <p:cNvPicPr>
            <a:picLocks noChangeAspect="1" noChangeArrowheads="1"/>
          </p:cNvPicPr>
          <p:nvPr/>
        </p:nvPicPr>
        <p:blipFill>
          <a:blip r:embed="rId2"/>
          <a:srcRect l="50391"/>
          <a:stretch>
            <a:fillRect/>
          </a:stretch>
        </p:blipFill>
        <p:spPr bwMode="auto">
          <a:xfrm>
            <a:off x="2428860" y="285728"/>
            <a:ext cx="4176269" cy="6103316"/>
          </a:xfrm>
          <a:prstGeom prst="rect">
            <a:avLst/>
          </a:prstGeom>
          <a:noFill/>
        </p:spPr>
      </p:pic>
      <p:pic>
        <p:nvPicPr>
          <p:cNvPr id="3074" name="Picture 2" descr="http://s16.radikal.ru/i190/1108/04/ab5e92a9762b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05245"/>
            <a:ext cx="1857388" cy="2645852"/>
          </a:xfrm>
          <a:prstGeom prst="rect">
            <a:avLst/>
          </a:prstGeom>
          <a:noFill/>
        </p:spPr>
      </p:pic>
      <p:pic>
        <p:nvPicPr>
          <p:cNvPr id="3076" name="Picture 4" descr="http://antalpiti.ru/files/99604/1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7D0E9"/>
              </a:clrFrom>
              <a:clrTo>
                <a:srgbClr val="C7D0E9">
                  <a:alpha val="0"/>
                </a:srgbClr>
              </a:clrTo>
            </a:clrChange>
          </a:blip>
          <a:srcRect l="6198" t="8242" r="65909" b="44368"/>
          <a:stretch>
            <a:fillRect/>
          </a:stretch>
        </p:blipFill>
        <p:spPr bwMode="auto">
          <a:xfrm rot="21082758">
            <a:off x="957085" y="3843495"/>
            <a:ext cx="1900872" cy="2428892"/>
          </a:xfrm>
          <a:prstGeom prst="rect">
            <a:avLst/>
          </a:prstGeom>
          <a:noFill/>
        </p:spPr>
      </p:pic>
      <p:pic>
        <p:nvPicPr>
          <p:cNvPr id="3078" name="Picture 6" descr="http://www.wiki.vladimir.i-edu.ru/images/thumb/2/2b/%D0%92%D0%B5%D1%81%D0%B5%D0%BB%D1%8B%D0%B5_%D1%87%D0%B8%D1%81%D0%BB%D0%B0.jpg/800px-%D0%92%D0%B5%D1%81%D0%B5%D0%BB%D1%8B%D0%B5_%D1%87%D0%B8%D1%81%D0%BB%D0%B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750" r="26875" b="65384"/>
          <a:stretch>
            <a:fillRect/>
          </a:stretch>
        </p:blipFill>
        <p:spPr bwMode="auto">
          <a:xfrm>
            <a:off x="7000892" y="714356"/>
            <a:ext cx="1857388" cy="1928826"/>
          </a:xfrm>
          <a:prstGeom prst="rect">
            <a:avLst/>
          </a:prstGeom>
          <a:noFill/>
        </p:spPr>
      </p:pic>
      <p:pic>
        <p:nvPicPr>
          <p:cNvPr id="3080" name="Picture 8" descr="http://www.wiki.vladimir.i-edu.ru/images/thumb/2/2b/%D0%92%D0%B5%D1%81%D0%B5%D0%BB%D1%8B%D0%B5_%D1%87%D0%B8%D1%81%D0%BB%D0%B0.jpg/800px-%D0%92%D0%B5%D1%81%D0%B5%D0%BB%D1%8B%D0%B5_%D1%87%D0%B8%D1%81%D0%BB%D0%B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4063" t="1282" r="3437" b="65384"/>
          <a:stretch>
            <a:fillRect/>
          </a:stretch>
        </p:blipFill>
        <p:spPr bwMode="auto">
          <a:xfrm>
            <a:off x="7072330" y="4786322"/>
            <a:ext cx="1714512" cy="1857388"/>
          </a:xfrm>
          <a:prstGeom prst="rect">
            <a:avLst/>
          </a:prstGeom>
          <a:noFill/>
        </p:spPr>
      </p:pic>
      <p:pic>
        <p:nvPicPr>
          <p:cNvPr id="3082" name="Picture 10" descr="http://detsad-kitty.ru/uploads/posts/2011-10/1318484224_1313036373_0-9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01" t="32004" r="9999" b="35992"/>
          <a:stretch>
            <a:fillRect/>
          </a:stretch>
        </p:blipFill>
        <p:spPr bwMode="auto">
          <a:xfrm>
            <a:off x="6643702" y="2786058"/>
            <a:ext cx="135732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5000"/>
              </a:srgbClr>
            </a:gs>
            <a:gs pos="50000">
              <a:srgbClr val="A40C66">
                <a:alpha val="34902"/>
              </a:srgbClr>
            </a:gs>
            <a:gs pos="100000">
              <a:srgbClr val="FFFF00">
                <a:alpha val="4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414" y="2714620"/>
            <a:ext cx="87895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Gabriola" pitchFamily="82" charset="0"/>
              </a:rPr>
              <a:t>Презентация «Веселый счет для малышей»</a:t>
            </a:r>
          </a:p>
          <a:p>
            <a:r>
              <a:rPr lang="ru-RU" sz="4800" b="1" dirty="0" err="1" smtClean="0">
                <a:solidFill>
                  <a:srgbClr val="C00000"/>
                </a:solidFill>
                <a:latin typeface="Gabriola" pitchFamily="82" charset="0"/>
              </a:rPr>
              <a:t>Сюникаевой</a:t>
            </a:r>
            <a:r>
              <a:rPr lang="ru-RU" sz="4800" b="1" dirty="0" smtClean="0">
                <a:solidFill>
                  <a:srgbClr val="C00000"/>
                </a:solidFill>
                <a:latin typeface="Gabriola" pitchFamily="82" charset="0"/>
              </a:rPr>
              <a:t> Н.В.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Gabriola" pitchFamily="82" charset="0"/>
              </a:rPr>
              <a:t>Воспитателя МАДОУ «ДСКВ №8»</a:t>
            </a:r>
            <a:endParaRPr lang="ru-RU" sz="4800" b="1" dirty="0">
              <a:solidFill>
                <a:srgbClr val="C00000"/>
              </a:solidFill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65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SVBYR</dc:creator>
  <cp:lastModifiedBy>СН</cp:lastModifiedBy>
  <cp:revision>8</cp:revision>
  <dcterms:created xsi:type="dcterms:W3CDTF">2013-11-29T15:10:20Z</dcterms:created>
  <dcterms:modified xsi:type="dcterms:W3CDTF">2013-12-01T15:48:11Z</dcterms:modified>
</cp:coreProperties>
</file>