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8127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94" autoAdjust="0"/>
  </p:normalViewPr>
  <p:slideViewPr>
    <p:cSldViewPr>
      <p:cViewPr>
        <p:scale>
          <a:sx n="91" d="100"/>
          <a:sy n="91" d="100"/>
        </p:scale>
        <p:origin x="-78" y="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3"/>
          <p:cNvSpPr/>
          <p:nvPr/>
        </p:nvSpPr>
        <p:spPr>
          <a:xfrm>
            <a:off x="514350" y="5349907"/>
            <a:ext cx="8629650" cy="23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sp>
        <p:nvSpPr>
          <p:cNvPr id="3" name="Заголовок 28"/>
          <p:cNvSpPr txBox="1">
            <a:spLocks noGrp="1"/>
          </p:cNvSpPr>
          <p:nvPr>
            <p:ph type="ctrTitle"/>
          </p:nvPr>
        </p:nvSpPr>
        <p:spPr>
          <a:xfrm>
            <a:off x="381003" y="4853415"/>
            <a:ext cx="8458200" cy="1222379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Подзаголовок 8"/>
          <p:cNvSpPr txBox="1">
            <a:spLocks noGrp="1"/>
          </p:cNvSpPr>
          <p:nvPr>
            <p:ph type="subTitle" idx="1"/>
          </p:nvPr>
        </p:nvSpPr>
        <p:spPr>
          <a:xfrm>
            <a:off x="381003" y="3886200"/>
            <a:ext cx="8458200" cy="914400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>
                <a:solidFill>
                  <a:srgbClr val="44332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6F605D-59E0-4DA4-9919-299A08B8CCF0}" type="datetime1">
              <a:rPr lang="ru-RU"/>
              <a:pPr lvl="0"/>
              <a:t>30.11.2013</a:t>
            </a:fld>
            <a:endParaRPr lang="ru-RU"/>
          </a:p>
        </p:txBody>
      </p:sp>
      <p:sp>
        <p:nvSpPr>
          <p:cNvPr id="6" name="Нижний колонтитул 1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14"/>
          <p:cNvSpPr txBox="1">
            <a:spLocks noGrp="1"/>
          </p:cNvSpPr>
          <p:nvPr>
            <p:ph type="sldNum" sz="quarter" idx="8"/>
          </p:nvPr>
        </p:nvSpPr>
        <p:spPr>
          <a:xfrm>
            <a:off x="8229600" y="6473823"/>
            <a:ext cx="758823" cy="247646"/>
          </a:xfrm>
        </p:spPr>
        <p:txBody>
          <a:bodyPr/>
          <a:lstStyle>
            <a:lvl1pPr>
              <a:defRPr/>
            </a:lvl1pPr>
          </a:lstStyle>
          <a:p>
            <a:pPr lvl="0"/>
            <a:fld id="{07A066B6-2BA0-499F-BDF5-1BC9B270725E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0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E5CACE-B806-43CD-B803-3D5ED7C77B41}" type="datetime1">
              <a:rPr lang="ru-RU"/>
              <a:pPr lvl="0"/>
              <a:t>30.11.2013</a:t>
            </a:fld>
            <a:endParaRPr lang="ru-RU"/>
          </a:p>
        </p:txBody>
      </p:sp>
      <p:sp>
        <p:nvSpPr>
          <p:cNvPr id="5" name="Нижний колонтитул 2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27E0C9-CF06-4BBF-B248-833B0CBD14B6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858000" y="549280"/>
            <a:ext cx="18288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549280"/>
            <a:ext cx="62483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B1673E-F680-4D85-B561-DA42A37E861E}" type="datetime1">
              <a:rPr lang="ru-RU"/>
              <a:pPr lvl="0"/>
              <a:t>30.11.2013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C0E42B-CD6D-4EC1-B861-A21A6766C5CE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6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00E9A0-D8DC-4211-B613-4F0D6353C82F}" type="datetime1">
              <a:rPr lang="ru-RU"/>
              <a:pPr lvl="0"/>
              <a:t>30.11.2013</a:t>
            </a:fld>
            <a:endParaRPr lang="ru-RU"/>
          </a:p>
        </p:txBody>
      </p:sp>
      <p:sp>
        <p:nvSpPr>
          <p:cNvPr id="5" name="Нижний колонтитул 18"/>
          <p:cNvSpPr txBox="1">
            <a:spLocks noGrp="1"/>
          </p:cNvSpPr>
          <p:nvPr>
            <p:ph type="ftr" sz="quarter" idx="9"/>
          </p:nvPr>
        </p:nvSpPr>
        <p:spPr>
          <a:xfrm>
            <a:off x="3581403" y="76196"/>
            <a:ext cx="2895603" cy="28892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15"/>
          <p:cNvSpPr txBox="1">
            <a:spLocks noGrp="1"/>
          </p:cNvSpPr>
          <p:nvPr>
            <p:ph type="sldNum" sz="quarter" idx="8"/>
          </p:nvPr>
        </p:nvSpPr>
        <p:spPr>
          <a:xfrm>
            <a:off x="8229600" y="6473823"/>
            <a:ext cx="758823" cy="247646"/>
          </a:xfrm>
        </p:spPr>
        <p:txBody>
          <a:bodyPr/>
          <a:lstStyle>
            <a:lvl1pPr>
              <a:defRPr/>
            </a:lvl1pPr>
          </a:lstStyle>
          <a:p>
            <a:pPr lvl="0"/>
            <a:fld id="{EBFA19C6-8F7A-4A30-9D2F-8F5FD7A20EF3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3"/>
          <p:cNvSpPr/>
          <p:nvPr/>
        </p:nvSpPr>
        <p:spPr>
          <a:xfrm>
            <a:off x="514350" y="3444901"/>
            <a:ext cx="8629650" cy="23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3" name="Текст 5"/>
          <p:cNvSpPr txBox="1">
            <a:spLocks noGrp="1"/>
          </p:cNvSpPr>
          <p:nvPr>
            <p:ph type="body" idx="1"/>
          </p:nvPr>
        </p:nvSpPr>
        <p:spPr>
          <a:xfrm>
            <a:off x="381003" y="1676396"/>
            <a:ext cx="8458200" cy="1219196"/>
          </a:xfrm>
        </p:spPr>
        <p:txBody>
          <a:bodyPr anchor="b"/>
          <a:lstStyle>
            <a:lvl1pPr marL="0" indent="0" algn="r">
              <a:spcBef>
                <a:spcPts val="500"/>
              </a:spcBef>
              <a:buNone/>
              <a:defRPr sz="2000">
                <a:solidFill>
                  <a:srgbClr val="DDD2B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Заголовок 7"/>
          <p:cNvSpPr txBox="1">
            <a:spLocks noGrp="1"/>
          </p:cNvSpPr>
          <p:nvPr>
            <p:ph type="title"/>
          </p:nvPr>
        </p:nvSpPr>
        <p:spPr>
          <a:xfrm>
            <a:off x="180475" y="2947083"/>
            <a:ext cx="8686800" cy="1184824"/>
          </a:xfrm>
        </p:spPr>
        <p:txBody>
          <a:bodyPr anchor="t"/>
          <a:lstStyle>
            <a:lvl1pPr algn="r">
              <a:defRPr>
                <a:solidFill>
                  <a:srgbClr val="FBEEC9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DC8DE8-C10C-4C97-AF72-529D3FA8F9B6}" type="datetime1">
              <a:rPr lang="ru-RU"/>
              <a:pPr lvl="0"/>
              <a:t>30.11.2013</a:t>
            </a:fld>
            <a:endParaRPr lang="ru-RU"/>
          </a:p>
        </p:txBody>
      </p:sp>
      <p:sp>
        <p:nvSpPr>
          <p:cNvPr id="6" name="Нижний колонтитул 1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1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5330CA-0E0C-481E-9C8F-1ED406AE4299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9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13"/>
          <p:cNvSpPr txBox="1">
            <a:spLocks noGrp="1"/>
          </p:cNvSpPr>
          <p:nvPr>
            <p:ph idx="1"/>
          </p:nvPr>
        </p:nvSpPr>
        <p:spPr>
          <a:xfrm>
            <a:off x="304796" y="1600200"/>
            <a:ext cx="4190996" cy="4724403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12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343400" cy="4724403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0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E0B0B9-E5C1-466C-B2E8-5E2C47F2B53A}" type="datetime1">
              <a:rPr lang="ru-RU"/>
              <a:pPr lvl="0"/>
              <a:t>30.11.2013</a:t>
            </a:fld>
            <a:endParaRPr lang="ru-RU"/>
          </a:p>
        </p:txBody>
      </p:sp>
      <p:sp>
        <p:nvSpPr>
          <p:cNvPr id="6" name="Нижний колонтитул 2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0ECE3A-1129-4225-8E5B-461D9229D6ED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6"/>
          <p:cNvSpPr/>
          <p:nvPr/>
        </p:nvSpPr>
        <p:spPr>
          <a:xfrm>
            <a:off x="514350" y="6019796"/>
            <a:ext cx="8629650" cy="23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sp>
        <p:nvSpPr>
          <p:cNvPr id="3" name="Заголовок 28"/>
          <p:cNvSpPr txBox="1">
            <a:spLocks noGrp="1"/>
          </p:cNvSpPr>
          <p:nvPr>
            <p:ph type="title"/>
          </p:nvPr>
        </p:nvSpPr>
        <p:spPr>
          <a:xfrm>
            <a:off x="304796" y="5410203"/>
            <a:ext cx="8610603" cy="8826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12"/>
          <p:cNvSpPr txBox="1">
            <a:spLocks noGrp="1"/>
          </p:cNvSpPr>
          <p:nvPr>
            <p:ph type="body" idx="1"/>
          </p:nvPr>
        </p:nvSpPr>
        <p:spPr>
          <a:xfrm>
            <a:off x="281443" y="666753"/>
            <a:ext cx="4290556" cy="639759"/>
          </a:xfrm>
        </p:spPr>
        <p:txBody>
          <a:bodyPr anchor="ctr"/>
          <a:lstStyle>
            <a:lvl1pPr marL="0" indent="0">
              <a:spcBef>
                <a:spcPts val="400"/>
              </a:spcBef>
              <a:buNone/>
              <a:defRPr sz="1800" cap="all">
                <a:solidFill>
                  <a:srgbClr val="B0761F"/>
                </a:solidFill>
                <a:latin typeface="Franklin Gothic Medium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24"/>
          <p:cNvSpPr txBox="1">
            <a:spLocks noGrp="1"/>
          </p:cNvSpPr>
          <p:nvPr>
            <p:ph type="body" idx="3"/>
          </p:nvPr>
        </p:nvSpPr>
        <p:spPr>
          <a:xfrm>
            <a:off x="4645023" y="666753"/>
            <a:ext cx="4292239" cy="639759"/>
          </a:xfrm>
        </p:spPr>
        <p:txBody>
          <a:bodyPr anchor="ctr"/>
          <a:lstStyle>
            <a:lvl1pPr marL="0" indent="0">
              <a:spcBef>
                <a:spcPts val="400"/>
              </a:spcBef>
              <a:buNone/>
              <a:defRPr sz="1800" cap="all">
                <a:solidFill>
                  <a:srgbClr val="B0761F"/>
                </a:solidFill>
                <a:latin typeface="Franklin Gothic Medium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3"/>
          <p:cNvSpPr txBox="1">
            <a:spLocks noGrp="1"/>
          </p:cNvSpPr>
          <p:nvPr>
            <p:ph idx="2"/>
          </p:nvPr>
        </p:nvSpPr>
        <p:spPr>
          <a:xfrm>
            <a:off x="281443" y="1316041"/>
            <a:ext cx="4290556" cy="3941758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Содержимое 27"/>
          <p:cNvSpPr txBox="1">
            <a:spLocks noGrp="1"/>
          </p:cNvSpPr>
          <p:nvPr>
            <p:ph idx="4"/>
          </p:nvPr>
        </p:nvSpPr>
        <p:spPr>
          <a:xfrm>
            <a:off x="4648727" y="1316041"/>
            <a:ext cx="4288536" cy="3941758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F58389-68ED-4D39-ACAC-2A7FF716CF22}" type="datetime1">
              <a:rPr lang="ru-RU"/>
              <a:pPr lvl="0"/>
              <a:t>30.11.2013</a:t>
            </a:fld>
            <a:endParaRPr lang="ru-RU"/>
          </a:p>
        </p:txBody>
      </p:sp>
      <p:sp>
        <p:nvSpPr>
          <p:cNvPr id="9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10" name="Номер слайда 6"/>
          <p:cNvSpPr txBox="1">
            <a:spLocks noGrp="1"/>
          </p:cNvSpPr>
          <p:nvPr>
            <p:ph type="sldNum" sz="quarter" idx="8"/>
          </p:nvPr>
        </p:nvSpPr>
        <p:spPr>
          <a:xfrm>
            <a:off x="8229600" y="6476996"/>
            <a:ext cx="761996" cy="247646"/>
          </a:xfrm>
        </p:spPr>
        <p:txBody>
          <a:bodyPr/>
          <a:lstStyle>
            <a:lvl1pPr>
              <a:defRPr/>
            </a:lvl1pPr>
          </a:lstStyle>
          <a:p>
            <a:pPr lvl="0"/>
            <a:fld id="{FFC3C4C6-813A-4A3A-8012-A06C2C0C899B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9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0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0BAAC0-7F84-49D4-881C-C97A39FBD360}" type="datetime1">
              <a:rPr lang="ru-RU"/>
              <a:pPr lvl="0"/>
              <a:t>30.11.2013</a:t>
            </a:fld>
            <a:endParaRPr lang="ru-RU"/>
          </a:p>
        </p:txBody>
      </p:sp>
      <p:sp>
        <p:nvSpPr>
          <p:cNvPr id="4" name="Нижний колонтитул 2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A15458-3F7A-4A38-BDC4-8170DA091C0D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F90708-AD5F-47FB-8A97-83A908D57FB8}" type="datetime1">
              <a:rPr lang="ru-RU"/>
              <a:pPr lvl="0"/>
              <a:t>30.11.2013</a:t>
            </a:fld>
            <a:endParaRPr lang="ru-RU"/>
          </a:p>
        </p:txBody>
      </p:sp>
      <p:sp>
        <p:nvSpPr>
          <p:cNvPr id="3" name="Нижний колонтитул 2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C44412-4740-4F5F-A7D4-04DF33C72C2C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/>
          <p:nvPr/>
        </p:nvSpPr>
        <p:spPr>
          <a:xfrm>
            <a:off x="514350" y="5849115"/>
            <a:ext cx="8629650" cy="23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sp>
        <p:nvSpPr>
          <p:cNvPr id="3" name="Заголовок 11"/>
          <p:cNvSpPr txBox="1">
            <a:spLocks noGrp="1"/>
          </p:cNvSpPr>
          <p:nvPr>
            <p:ph type="title"/>
          </p:nvPr>
        </p:nvSpPr>
        <p:spPr>
          <a:xfrm>
            <a:off x="457200" y="5486400"/>
            <a:ext cx="8458200" cy="520695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25"/>
          <p:cNvSpPr txBox="1">
            <a:spLocks noGrp="1"/>
          </p:cNvSpPr>
          <p:nvPr>
            <p:ph type="body" idx="2"/>
          </p:nvPr>
        </p:nvSpPr>
        <p:spPr>
          <a:xfrm>
            <a:off x="457200" y="609603"/>
            <a:ext cx="3008311" cy="4800600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13"/>
          <p:cNvSpPr txBox="1">
            <a:spLocks noGrp="1"/>
          </p:cNvSpPr>
          <p:nvPr>
            <p:ph idx="1"/>
          </p:nvPr>
        </p:nvSpPr>
        <p:spPr>
          <a:xfrm>
            <a:off x="3575047" y="609603"/>
            <a:ext cx="5340352" cy="480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spcBef>
                <a:spcPts val="500"/>
              </a:spcBef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5B66F5-91C4-4A0A-914F-7E8AEB9E41C2}" type="datetime1">
              <a:rPr lang="ru-RU"/>
              <a:pPr lvl="0"/>
              <a:t>30.11.2013</a:t>
            </a:fld>
            <a:endParaRPr lang="ru-RU"/>
          </a:p>
        </p:txBody>
      </p:sp>
      <p:sp>
        <p:nvSpPr>
          <p:cNvPr id="7" name="Нижний колонтитул 2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A17B4F-C604-4366-9457-A529F4CA33E5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2"/>
          <p:cNvSpPr txBox="1">
            <a:spLocks noGrp="1"/>
          </p:cNvSpPr>
          <p:nvPr>
            <p:ph type="pic" idx="1"/>
          </p:nvPr>
        </p:nvSpPr>
        <p:spPr>
          <a:xfrm>
            <a:off x="3505196" y="616634"/>
            <a:ext cx="5029200" cy="3657600"/>
          </a:xfrm>
          <a:solidFill>
            <a:srgbClr val="FFFFFF"/>
          </a:solidFill>
          <a:ln w="6345">
            <a:solidFill>
              <a:srgbClr val="F0A22E"/>
            </a:solidFill>
            <a:prstDash val="solid"/>
            <a:miter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3" name="Заголовок 16"/>
          <p:cNvSpPr txBox="1">
            <a:spLocks noGrp="1"/>
          </p:cNvSpPr>
          <p:nvPr>
            <p:ph type="title"/>
          </p:nvPr>
        </p:nvSpPr>
        <p:spPr>
          <a:xfrm>
            <a:off x="381003" y="4993757"/>
            <a:ext cx="5867403" cy="522286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25"/>
          <p:cNvSpPr txBox="1">
            <a:spLocks noGrp="1"/>
          </p:cNvSpPr>
          <p:nvPr>
            <p:ph type="body" idx="2"/>
          </p:nvPr>
        </p:nvSpPr>
        <p:spPr>
          <a:xfrm>
            <a:off x="381003" y="5533217"/>
            <a:ext cx="5867403" cy="768352"/>
          </a:xfrm>
        </p:spPr>
        <p:txBody>
          <a:bodyPr lIns="109728" tIns="0"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EEB044-3849-4B26-89D3-E4E61261808D}" type="datetime1">
              <a:rPr lang="ru-RU"/>
              <a:pPr lvl="0"/>
              <a:t>30.11.2013</a:t>
            </a:fld>
            <a:endParaRPr lang="ru-RU"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30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55ECDB-8D27-4261-B647-A2F1848DD3D5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media/image6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6"/>
          <p:cNvSpPr/>
          <p:nvPr/>
        </p:nvSpPr>
        <p:spPr>
          <a:xfrm>
            <a:off x="514350" y="1050901"/>
            <a:ext cx="8629650" cy="23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sp>
        <p:nvSpPr>
          <p:cNvPr id="3" name="Текст 7"/>
          <p:cNvSpPr txBox="1">
            <a:spLocks noGrp="1"/>
          </p:cNvSpPr>
          <p:nvPr>
            <p:ph type="body" idx="1"/>
          </p:nvPr>
        </p:nvSpPr>
        <p:spPr>
          <a:xfrm>
            <a:off x="304796" y="1554159"/>
            <a:ext cx="86868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0"/>
          <p:cNvSpPr txBox="1">
            <a:spLocks noGrp="1"/>
          </p:cNvSpPr>
          <p:nvPr>
            <p:ph type="dt" sz="half" idx="2"/>
          </p:nvPr>
        </p:nvSpPr>
        <p:spPr>
          <a:xfrm>
            <a:off x="6476996" y="76196"/>
            <a:ext cx="2514600" cy="2889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D38E27"/>
                </a:solidFill>
                <a:uFillTx/>
                <a:latin typeface="Franklin Gothic Book"/>
              </a:defRPr>
            </a:lvl1pPr>
          </a:lstStyle>
          <a:p>
            <a:pPr lvl="0"/>
            <a:fld id="{6B4ABF1E-2FC4-4140-B898-D16AABB40AD5}" type="datetime1">
              <a:rPr lang="ru-RU"/>
              <a:pPr lvl="0"/>
              <a:t>30.11.2013</a:t>
            </a:fld>
            <a:endParaRPr lang="ru-RU"/>
          </a:p>
        </p:txBody>
      </p:sp>
      <p:sp>
        <p:nvSpPr>
          <p:cNvPr id="5" name="Нижний колонтитул 27"/>
          <p:cNvSpPr txBox="1">
            <a:spLocks noGrp="1"/>
          </p:cNvSpPr>
          <p:nvPr>
            <p:ph type="ftr" sz="quarter" idx="3"/>
          </p:nvPr>
        </p:nvSpPr>
        <p:spPr>
          <a:xfrm>
            <a:off x="3124203" y="76196"/>
            <a:ext cx="3352803" cy="2889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D38E27"/>
                </a:solidFill>
                <a:uFillTx/>
                <a:latin typeface="Franklin Gothic Book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4"/>
          <p:cNvSpPr txBox="1">
            <a:spLocks noGrp="1"/>
          </p:cNvSpPr>
          <p:nvPr>
            <p:ph type="sldNum" sz="quarter" idx="4"/>
          </p:nvPr>
        </p:nvSpPr>
        <p:spPr>
          <a:xfrm>
            <a:off x="8229600" y="6476996"/>
            <a:ext cx="761996" cy="2444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D38E27"/>
                </a:solidFill>
                <a:uFillTx/>
                <a:latin typeface="Franklin Gothic Book"/>
              </a:defRPr>
            </a:lvl1pPr>
          </a:lstStyle>
          <a:p>
            <a:pPr lvl="0"/>
            <a:fld id="{C5023D6E-157F-483E-A29B-61042049FA3A}" type="slidenum">
              <a:rPr/>
              <a:pPr lvl="0"/>
              <a:t>‹#›</a:t>
            </a:fld>
            <a:endParaRPr lang="ru-RU"/>
          </a:p>
        </p:txBody>
      </p:sp>
      <p:sp>
        <p:nvSpPr>
          <p:cNvPr id="7" name="Заголовок 9"/>
          <p:cNvSpPr txBox="1">
            <a:spLocks noGrp="1"/>
          </p:cNvSpPr>
          <p:nvPr>
            <p:ph type="title"/>
          </p:nvPr>
        </p:nvSpPr>
        <p:spPr>
          <a:xfrm>
            <a:off x="304796" y="457200"/>
            <a:ext cx="8686800" cy="8382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Прямая соединительная линия 8"/>
          <p:cNvSpPr/>
          <p:nvPr/>
        </p:nvSpPr>
        <p:spPr>
          <a:xfrm>
            <a:off x="514350" y="1050901"/>
            <a:ext cx="8629650" cy="23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sp>
        <p:nvSpPr>
          <p:cNvPr id="9" name="Прямая соединительная линия 11"/>
          <p:cNvSpPr/>
          <p:nvPr/>
        </p:nvSpPr>
        <p:spPr>
          <a:xfrm>
            <a:off x="514350" y="1057988"/>
            <a:ext cx="8629650" cy="23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3600" b="0" i="0" u="none" strike="noStrike" kern="1200" cap="all" spc="0" baseline="0">
          <a:solidFill>
            <a:srgbClr val="4E3B30"/>
          </a:solidFill>
          <a:uFillTx/>
          <a:latin typeface="Franklin Gothic Medium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Clr>
          <a:srgbClr val="F0A22E"/>
        </a:buClr>
        <a:buSzPct val="70000"/>
        <a:buFont typeface="Wingdings 2" pitchFamily="18"/>
        <a:buChar char=""/>
        <a:tabLst/>
        <a:defRPr lang="ru-RU" sz="3200" b="0" i="0" u="none" strike="noStrike" kern="1200" cap="none" spc="0" baseline="0">
          <a:solidFill>
            <a:srgbClr val="4E3B30"/>
          </a:solidFill>
          <a:uFillTx/>
          <a:latin typeface="Franklin Gothic Book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Clr>
          <a:srgbClr val="F0A22E"/>
        </a:buClr>
        <a:buSzPct val="70000"/>
        <a:buFont typeface="Wingdings 2" pitchFamily="18"/>
        <a:buChar char=""/>
        <a:tabLst/>
        <a:defRPr lang="ru-RU" sz="2800" b="0" i="0" u="none" strike="noStrike" kern="1200" cap="none" spc="0" baseline="0">
          <a:solidFill>
            <a:srgbClr val="4E3B30"/>
          </a:solidFill>
          <a:uFillTx/>
          <a:latin typeface="Franklin Gothic Book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F0A22E"/>
        </a:buClr>
        <a:buSzPct val="70000"/>
        <a:buFont typeface="Wingdings 2" pitchFamily="18"/>
        <a:buChar char=""/>
        <a:tabLst/>
        <a:defRPr lang="ru-RU" sz="2400" b="0" i="0" u="none" strike="noStrike" kern="1200" cap="none" spc="0" baseline="0">
          <a:solidFill>
            <a:srgbClr val="4E3B30"/>
          </a:solidFill>
          <a:uFillTx/>
          <a:latin typeface="Franklin Gothic Book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F0A22E"/>
        </a:buClr>
        <a:buSzPct val="70000"/>
        <a:buFont typeface="Wingdings 2" pitchFamily="18"/>
        <a:buChar char=""/>
        <a:tabLst/>
        <a:defRPr lang="ru-RU" sz="2000" b="0" i="0" u="none" strike="noStrike" kern="1200" cap="none" spc="0" baseline="0">
          <a:solidFill>
            <a:srgbClr val="4E3B30"/>
          </a:solidFill>
          <a:uFillTx/>
          <a:latin typeface="Franklin Gothic Book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F0A22E"/>
        </a:buClr>
        <a:buSzPct val="60000"/>
        <a:buFont typeface="Wingdings 2" pitchFamily="18"/>
        <a:buChar char=""/>
        <a:tabLst/>
        <a:defRPr lang="ru-RU" sz="1800" b="0" i="0" u="none" strike="noStrike" kern="1200" cap="none" spc="0" baseline="0">
          <a:solidFill>
            <a:srgbClr val="4E3B30"/>
          </a:solidFill>
          <a:uFillTx/>
          <a:latin typeface="Franklin Gothic Book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42875" y="285750"/>
            <a:ext cx="9001125" cy="400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000099"/>
                </a:solidFill>
                <a:uFillTx/>
                <a:latin typeface="Times New Roman" pitchFamily="18"/>
                <a:cs typeface="Times New Roman" pitchFamily="18"/>
              </a:rPr>
              <a:t>МБДОУ детский сад комбинированного вида № 3 «РУЧЕЁК»</a:t>
            </a:r>
          </a:p>
        </p:txBody>
      </p:sp>
      <p:sp>
        <p:nvSpPr>
          <p:cNvPr id="3" name="TextBox 9"/>
          <p:cNvSpPr txBox="1"/>
          <p:nvPr/>
        </p:nvSpPr>
        <p:spPr>
          <a:xfrm>
            <a:off x="755577" y="1700811"/>
            <a:ext cx="7957520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3366FF"/>
                </a:solidFill>
                <a:uFillTx/>
                <a:latin typeface="Times New Roman" pitchFamily="18"/>
                <a:cs typeface="Times New Roman" pitchFamily="18"/>
              </a:rPr>
              <a:t>Отчет по самообразованию на тему: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3366FF"/>
                </a:solidFill>
                <a:uFillTx/>
                <a:latin typeface="Times New Roman" pitchFamily="18"/>
                <a:cs typeface="Times New Roman" pitchFamily="18"/>
              </a:rPr>
              <a:t>«ЗАНИМАТЕЛЬНЫЕ МАТЕМАТИЧЕСКИЕ ИГРЫ В СТАРШЕМ ДОШКОЛЬНОМ ВОЗРАСТЕ»</a:t>
            </a:r>
          </a:p>
        </p:txBody>
      </p:sp>
      <p:sp>
        <p:nvSpPr>
          <p:cNvPr id="4" name="TextBox 9"/>
          <p:cNvSpPr txBox="1"/>
          <p:nvPr/>
        </p:nvSpPr>
        <p:spPr>
          <a:xfrm>
            <a:off x="6012161" y="4149080"/>
            <a:ext cx="2771802" cy="7078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000099"/>
                </a:solidFill>
                <a:uFillTx/>
                <a:latin typeface="Times New Roman" pitchFamily="18"/>
                <a:cs typeface="Times New Roman" pitchFamily="18"/>
              </a:rPr>
              <a:t>Воспитатель гр. №9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000099"/>
                </a:solidFill>
                <a:uFillTx/>
                <a:latin typeface="Times New Roman" pitchFamily="18"/>
                <a:cs typeface="Times New Roman" pitchFamily="18"/>
              </a:rPr>
              <a:t>М.В. Веселова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2699793" y="6165305"/>
            <a:ext cx="4608511" cy="400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000099"/>
                </a:solidFill>
                <a:uFillTx/>
                <a:latin typeface="Times New Roman" pitchFamily="18"/>
                <a:cs typeface="Times New Roman" pitchFamily="18"/>
              </a:rPr>
              <a:t>Городской округ г.Выкса 2013 г. </a:t>
            </a:r>
          </a:p>
        </p:txBody>
      </p:sp>
      <p:pic>
        <p:nvPicPr>
          <p:cNvPr id="6" name="Picture 3" descr="C:\Documents and Settings\user\Рабочий стол\Новая папка\P1070938.JPG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1619672" y="3140968"/>
            <a:ext cx="4173333" cy="26662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/>
          <p:nvPr/>
        </p:nvSpPr>
        <p:spPr>
          <a:xfrm>
            <a:off x="-34316" y="3789040"/>
            <a:ext cx="3526196" cy="31158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600" b="0" i="0" u="none" strike="noStrike" kern="1200" cap="all" spc="0" baseline="0" dirty="0">
              <a:solidFill>
                <a:srgbClr val="4E3B30"/>
              </a:solidFill>
              <a:uFillTx/>
              <a:latin typeface="Franklin Gothic Medium"/>
            </a:endParaRPr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395539" y="1369650"/>
            <a:ext cx="8568956" cy="1368151"/>
          </a:xfrm>
        </p:spPr>
        <p:txBody>
          <a:bodyPr/>
          <a:lstStyle/>
          <a:p>
            <a:r>
              <a:rPr lang="ru-RU" sz="1600" dirty="0" smtClean="0">
                <a:solidFill>
                  <a:srgbClr val="081276"/>
                </a:solidFill>
              </a:rPr>
              <a:t>1. Консультация </a:t>
            </a:r>
            <a:r>
              <a:rPr lang="ru-RU" sz="1600" dirty="0">
                <a:solidFill>
                  <a:srgbClr val="081276"/>
                </a:solidFill>
              </a:rPr>
              <a:t>«Роль дидактических игр в ФЭМП дошкольника</a:t>
            </a:r>
            <a:r>
              <a:rPr lang="ru-RU" sz="1600" dirty="0" smtClean="0">
                <a:solidFill>
                  <a:srgbClr val="081276"/>
                </a:solidFill>
              </a:rPr>
              <a:t>» (декабрь).</a:t>
            </a:r>
            <a:r>
              <a:rPr lang="ru-RU" sz="1600" dirty="0">
                <a:solidFill>
                  <a:srgbClr val="081276"/>
                </a:solidFill>
              </a:rPr>
              <a:t/>
            </a:r>
            <a:br>
              <a:rPr lang="ru-RU" sz="1600" dirty="0">
                <a:solidFill>
                  <a:srgbClr val="081276"/>
                </a:solidFill>
              </a:rPr>
            </a:br>
            <a:r>
              <a:rPr lang="ru-RU" sz="1600" dirty="0" smtClean="0">
                <a:solidFill>
                  <a:srgbClr val="081276"/>
                </a:solidFill>
              </a:rPr>
              <a:t>2. Мастер </a:t>
            </a:r>
            <a:r>
              <a:rPr lang="ru-RU" sz="1600" dirty="0">
                <a:solidFill>
                  <a:srgbClr val="081276"/>
                </a:solidFill>
              </a:rPr>
              <a:t>класс для начинающих </a:t>
            </a:r>
            <a:r>
              <a:rPr lang="ru-RU" sz="1600" dirty="0" smtClean="0">
                <a:solidFill>
                  <a:srgbClr val="081276"/>
                </a:solidFill>
              </a:rPr>
              <a:t>воспитателей (март).</a:t>
            </a:r>
            <a:endParaRPr lang="ru-RU" sz="1600" b="1" dirty="0">
              <a:solidFill>
                <a:srgbClr val="081276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899595" y="476667"/>
            <a:ext cx="7560844" cy="8640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0" i="0" u="none" strike="noStrike" kern="1200" cap="all" spc="0" baseline="0" dirty="0">
                <a:solidFill>
                  <a:srgbClr val="0070C0"/>
                </a:solidFill>
                <a:uFillTx/>
                <a:latin typeface="Franklin Gothic Medium"/>
              </a:rPr>
              <a:t>Работа с </a:t>
            </a:r>
            <a:r>
              <a:rPr lang="ru-RU" sz="3600" b="0" i="0" u="none" strike="noStrike" kern="1200" cap="all" spc="0" baseline="0" dirty="0" smtClean="0">
                <a:solidFill>
                  <a:srgbClr val="0070C0"/>
                </a:solidFill>
                <a:uFillTx/>
                <a:latin typeface="Franklin Gothic Medium"/>
              </a:rPr>
              <a:t>коллективом</a:t>
            </a:r>
            <a:endParaRPr lang="ru-RU" sz="3600" b="0" i="0" u="none" strike="noStrike" kern="1200" cap="all" spc="0" baseline="0" dirty="0">
              <a:solidFill>
                <a:srgbClr val="0070C0"/>
              </a:solidFill>
              <a:uFillTx/>
              <a:latin typeface="Franklin Gothic Medium"/>
            </a:endParaRPr>
          </a:p>
        </p:txBody>
      </p:sp>
      <p:pic>
        <p:nvPicPr>
          <p:cNvPr id="1026" name="Picture 2" descr="C:\Users\user\Desktop\IMG_20130401_1307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3" y="3284982"/>
            <a:ext cx="2952721" cy="3559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IMG_20130401_13084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437" y="3284983"/>
            <a:ext cx="3007740" cy="35730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IMG_20130401_13082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249" y="3284984"/>
            <a:ext cx="2853751" cy="3602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395532" y="1556793"/>
            <a:ext cx="8496948" cy="1368151"/>
          </a:xfrm>
        </p:spPr>
        <p:txBody>
          <a:bodyPr/>
          <a:lstStyle/>
          <a:p>
            <a:r>
              <a:rPr lang="ru-RU" sz="1600" dirty="0" smtClean="0"/>
              <a:t>1. Консультация </a:t>
            </a:r>
            <a:r>
              <a:rPr lang="ru-RU" sz="1600" dirty="0"/>
              <a:t>«Первые шаги в математику</a:t>
            </a:r>
            <a:r>
              <a:rPr lang="ru-RU" sz="1600" dirty="0" smtClean="0"/>
              <a:t>» ( ноябрь  - декабрь )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2. Консультация </a:t>
            </a:r>
            <a:r>
              <a:rPr lang="ru-RU" sz="1600" dirty="0"/>
              <a:t>«Развитие детей с помощью блоков </a:t>
            </a:r>
            <a:r>
              <a:rPr lang="ru-RU" sz="1600" dirty="0" err="1"/>
              <a:t>Дьенеша</a:t>
            </a:r>
            <a:r>
              <a:rPr lang="ru-RU" sz="1600" dirty="0" smtClean="0"/>
              <a:t>» (апрель – май) </a:t>
            </a:r>
            <a:r>
              <a:rPr lang="ru-RU" sz="1600" dirty="0"/>
              <a:t>фотоматериалы</a:t>
            </a:r>
            <a:endParaRPr lang="ru-RU" sz="1600" b="1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Заголовок 1"/>
          <p:cNvSpPr txBox="1"/>
          <p:nvPr/>
        </p:nvSpPr>
        <p:spPr>
          <a:xfrm>
            <a:off x="323523" y="476667"/>
            <a:ext cx="3910212" cy="55640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600" b="0" i="0" u="none" strike="noStrike" kern="1200" cap="all" spc="0" baseline="0">
              <a:solidFill>
                <a:srgbClr val="4E3B30"/>
              </a:solidFill>
              <a:uFillTx/>
              <a:latin typeface="Franklin Gothic Medium"/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899595" y="476667"/>
            <a:ext cx="7560844" cy="8640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0" i="0" u="none" strike="noStrike" kern="1200" cap="all" spc="0" baseline="0" dirty="0">
                <a:solidFill>
                  <a:srgbClr val="0070C0"/>
                </a:solidFill>
                <a:uFillTx/>
                <a:latin typeface="Franklin Gothic Medium"/>
              </a:rPr>
              <a:t>Работа с </a:t>
            </a:r>
            <a:r>
              <a:rPr lang="ru-RU" sz="3600" b="0" i="0" u="none" strike="noStrike" kern="1200" cap="all" spc="0" baseline="0" dirty="0" smtClean="0">
                <a:solidFill>
                  <a:srgbClr val="0070C0"/>
                </a:solidFill>
                <a:uFillTx/>
                <a:latin typeface="Franklin Gothic Medium"/>
              </a:rPr>
              <a:t>родителями</a:t>
            </a:r>
            <a:endParaRPr lang="ru-RU" sz="3600" b="0" i="0" u="none" strike="noStrike" kern="1200" cap="all" spc="0" baseline="0" dirty="0">
              <a:solidFill>
                <a:srgbClr val="0070C0"/>
              </a:solidFill>
              <a:uFillTx/>
              <a:latin typeface="Franklin Gothic Medium"/>
            </a:endParaRPr>
          </a:p>
        </p:txBody>
      </p:sp>
      <p:pic>
        <p:nvPicPr>
          <p:cNvPr id="2050" name="Picture 2" descr="C:\Users\user\Desktop\IMG_20130401_1233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7"/>
            <a:ext cx="4054223" cy="3601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IMG_20130401_1233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8" y="3212977"/>
            <a:ext cx="4021480" cy="36657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332656"/>
            <a:ext cx="3120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Выводы: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2" y="1916832"/>
            <a:ext cx="8568956" cy="194421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81276"/>
                </a:solidFill>
                <a:effectLst/>
                <a:uLnTx/>
                <a:uFillTx/>
                <a:latin typeface="Franklin Gothic Medium"/>
              </a:rPr>
              <a:t>1. </a:t>
            </a:r>
            <a:r>
              <a:rPr lang="ru-RU" sz="1600" cap="all" dirty="0" smtClean="0">
                <a:solidFill>
                  <a:srgbClr val="081276"/>
                </a:solidFill>
                <a:latin typeface="Franklin Gothic Medium"/>
              </a:rPr>
              <a:t>В процессе работы над данным планом, я могу сделать вывод, что мой профессиональный  уровень повысился. Этому способствовало изучение методической литературы  по данной теме, проведение ряда мероприятий, А также ежедневная работа с детьми.</a:t>
            </a:r>
            <a: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81276"/>
                </a:solidFill>
                <a:effectLst/>
                <a:uLnTx/>
                <a:uFillTx/>
                <a:latin typeface="Franklin Gothic Medium"/>
              </a:rPr>
              <a:t/>
            </a:r>
            <a:b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81276"/>
                </a:solidFill>
                <a:effectLst/>
                <a:uLnTx/>
                <a:uFillTx/>
                <a:latin typeface="Franklin Gothic Medium"/>
              </a:rPr>
            </a:br>
            <a: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81276"/>
                </a:solidFill>
                <a:effectLst/>
                <a:uLnTx/>
                <a:uFillTx/>
                <a:latin typeface="Franklin Gothic Medium"/>
              </a:rPr>
              <a:t>2</a:t>
            </a:r>
            <a:r>
              <a:rPr lang="ru-RU" sz="1600" cap="all" dirty="0" smtClean="0">
                <a:solidFill>
                  <a:srgbClr val="081276"/>
                </a:solidFill>
                <a:latin typeface="Franklin Gothic Medium"/>
              </a:rPr>
              <a:t>. надеюсь, что моим опытом могут воспользоваться начинающие воспитатели.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rgbClr val="081276"/>
              </a:solidFill>
              <a:effectLst/>
              <a:uLnTx/>
              <a:uFillTx/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392902">
            <a:off x="1381521" y="1767134"/>
            <a:ext cx="665694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</a:t>
            </a:r>
          </a:p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внимание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 noGrp="1"/>
          </p:cNvSpPr>
          <p:nvPr>
            <p:ph type="body" idx="2"/>
          </p:nvPr>
        </p:nvSpPr>
        <p:spPr>
          <a:xfrm>
            <a:off x="457200" y="609603"/>
            <a:ext cx="8291267" cy="2099316"/>
          </a:xfrm>
        </p:spPr>
        <p:txBody>
          <a:bodyPr/>
          <a:lstStyle/>
          <a:p>
            <a:pPr lvl="0" algn="ctr">
              <a:spcBef>
                <a:spcPts val="600"/>
              </a:spcBef>
            </a:pPr>
            <a:r>
              <a:rPr lang="ru-RU" sz="2400" b="1" i="1" dirty="0">
                <a:solidFill>
                  <a:srgbClr val="0070C0"/>
                </a:solidFill>
                <a:latin typeface="Times New Roman" pitchFamily="18"/>
                <a:cs typeface="Times New Roman" pitchFamily="18"/>
              </a:rPr>
              <a:t>Цель:</a:t>
            </a:r>
          </a:p>
          <a:p>
            <a:pPr lvl="0" algn="just">
              <a:spcBef>
                <a:spcPts val="600"/>
              </a:spcBef>
            </a:pPr>
            <a:r>
              <a:rPr lang="ru-RU" sz="2400" b="1" i="1" dirty="0">
                <a:solidFill>
                  <a:srgbClr val="0070C0"/>
                </a:solidFill>
                <a:latin typeface="Times New Roman" pitchFamily="18"/>
                <a:cs typeface="Times New Roman" pitchFamily="18"/>
              </a:rPr>
              <a:t>повышение своего профессионального уровня, обогащение и углубление знаний в развитии детей через игры занимательной математики и логики в старшем дошкольном возрасте.</a:t>
            </a:r>
          </a:p>
          <a:p>
            <a:pPr lvl="0"/>
            <a:endParaRPr lang="ru-RU" dirty="0"/>
          </a:p>
        </p:txBody>
      </p:sp>
      <p:sp>
        <p:nvSpPr>
          <p:cNvPr id="3" name="Текст 2"/>
          <p:cNvSpPr txBox="1"/>
          <p:nvPr/>
        </p:nvSpPr>
        <p:spPr>
          <a:xfrm>
            <a:off x="467541" y="3068964"/>
            <a:ext cx="8291267" cy="30963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cs typeface="Times New Roman" pitchFamily="18"/>
              </a:rPr>
              <a:t>Задачи: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1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Calibri" pitchFamily="34"/>
                <a:cs typeface="Times New Roman" pitchFamily="18"/>
              </a:rPr>
              <a:t>Определить наиболее рациональные приёмы организации внимания дошкольников.</a:t>
            </a:r>
            <a:endParaRPr lang="ru-RU" sz="2000" b="1" i="1" u="none" strike="noStrike" kern="1200" cap="none" spc="0" baseline="0" dirty="0">
              <a:solidFill>
                <a:srgbClr val="0070C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1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Calibri" pitchFamily="34"/>
                <a:cs typeface="Times New Roman" pitchFamily="18"/>
              </a:rPr>
              <a:t>Наметить и провести цикл методических мероприятий, способствующих повышению профессионального уровня педагогов ДОУ.</a:t>
            </a:r>
            <a:endParaRPr lang="ru-RU" sz="2000" b="1" i="1" u="none" strike="noStrike" kern="1200" cap="none" spc="0" baseline="0" dirty="0">
              <a:solidFill>
                <a:srgbClr val="0070C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1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Calibri" pitchFamily="34"/>
                <a:cs typeface="Times New Roman" pitchFamily="18"/>
              </a:rPr>
              <a:t>Проследить роль математических игр на развитие логического мышления, творческого воображения у детей 6-7 лет.</a:t>
            </a:r>
            <a:endParaRPr lang="ru-RU" sz="2000" b="1" i="1" u="none" strike="noStrike" kern="1200" cap="none" spc="0" baseline="0" dirty="0">
              <a:solidFill>
                <a:srgbClr val="0070C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1" u="none" strike="noStrike" kern="1200" cap="none" spc="0" baseline="0" dirty="0">
              <a:solidFill>
                <a:srgbClr val="4E3B30"/>
              </a:solidFill>
              <a:uFillTx/>
              <a:latin typeface="Franklin Gothic Boo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301752" y="260649"/>
            <a:ext cx="8686800" cy="432044"/>
          </a:xfrm>
        </p:spPr>
        <p:txBody>
          <a:bodyPr anchorCtr="1"/>
          <a:lstStyle/>
          <a:p>
            <a:pPr lvl="0" algn="ctr"/>
            <a:r>
              <a:rPr lang="ru-RU" sz="2400">
                <a:solidFill>
                  <a:srgbClr val="0070C0"/>
                </a:solidFill>
                <a:latin typeface="Times New Roman" pitchFamily="18"/>
                <a:cs typeface="Times New Roman" pitchFamily="18"/>
              </a:rPr>
              <a:t>Этапы работы</a:t>
            </a: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1195" y="804673"/>
            <a:ext cx="8717276" cy="6053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395532" y="1556793"/>
            <a:ext cx="4464500" cy="1584175"/>
          </a:xfrm>
        </p:spPr>
        <p:txBody>
          <a:bodyPr/>
          <a:lstStyle/>
          <a:p>
            <a:pPr lvl="0" algn="ctr"/>
            <a:r>
              <a:rPr lang="ru-RU" sz="1600" b="1" dirty="0">
                <a:solidFill>
                  <a:srgbClr val="081276"/>
                </a:solidFill>
                <a:latin typeface="Times New Roman" pitchFamily="18"/>
                <a:cs typeface="Times New Roman" pitchFamily="18"/>
              </a:rPr>
              <a:t>СОВМЕСТНОЕ ИЗГОТОВЛЕНИЕ ДИДАКТИЧЕСКИХ ИГР ПО </a:t>
            </a:r>
            <a:r>
              <a:rPr lang="ru-RU" sz="1600" b="1" dirty="0" smtClean="0">
                <a:solidFill>
                  <a:srgbClr val="081276"/>
                </a:solidFill>
                <a:latin typeface="Times New Roman" pitchFamily="18"/>
                <a:cs typeface="Times New Roman" pitchFamily="18"/>
              </a:rPr>
              <a:t>Математике</a:t>
            </a:r>
            <a:br>
              <a:rPr lang="ru-RU" sz="1600" b="1" dirty="0" smtClean="0">
                <a:solidFill>
                  <a:srgbClr val="081276"/>
                </a:solidFill>
                <a:latin typeface="Times New Roman" pitchFamily="18"/>
                <a:cs typeface="Times New Roman" pitchFamily="18"/>
              </a:rPr>
            </a:br>
            <a:r>
              <a:rPr lang="ru-RU" sz="1600" b="1" dirty="0" smtClean="0">
                <a:solidFill>
                  <a:srgbClr val="081276"/>
                </a:solidFill>
                <a:latin typeface="Times New Roman" pitchFamily="18"/>
                <a:cs typeface="Times New Roman" pitchFamily="18"/>
              </a:rPr>
              <a:t>(октябрь- ноябрь, декабрь- январь, февраль-март, апрель- май)</a:t>
            </a:r>
            <a:endParaRPr lang="ru-RU" sz="1600" b="1" dirty="0">
              <a:solidFill>
                <a:srgbClr val="081276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Заголовок 1"/>
          <p:cNvSpPr txBox="1"/>
          <p:nvPr/>
        </p:nvSpPr>
        <p:spPr>
          <a:xfrm>
            <a:off x="4537163" y="476667"/>
            <a:ext cx="3910212" cy="55640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600" b="0" i="0" u="none" strike="noStrike" kern="1200" cap="all" spc="0" baseline="0">
              <a:solidFill>
                <a:srgbClr val="4E3B30"/>
              </a:solidFill>
              <a:uFillTx/>
              <a:latin typeface="Franklin Gothic Medium"/>
            </a:endParaRPr>
          </a:p>
        </p:txBody>
      </p:sp>
      <p:sp>
        <p:nvSpPr>
          <p:cNvPr id="4" name="Заголовок 1"/>
          <p:cNvSpPr txBox="1"/>
          <p:nvPr/>
        </p:nvSpPr>
        <p:spPr>
          <a:xfrm>
            <a:off x="404389" y="769833"/>
            <a:ext cx="4392488" cy="18002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600" b="0" i="0" u="none" strike="noStrike" kern="1200" cap="all" spc="0" baseline="0">
              <a:solidFill>
                <a:srgbClr val="4E3B30"/>
              </a:solidFill>
              <a:uFillTx/>
              <a:latin typeface="Franklin Gothic Medium"/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890569" y="116632"/>
            <a:ext cx="7560844" cy="8640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0" i="0" u="none" strike="noStrike" kern="1200" cap="all" spc="0" baseline="0" dirty="0">
                <a:solidFill>
                  <a:srgbClr val="0070C0"/>
                </a:solidFill>
                <a:uFillTx/>
                <a:latin typeface="Franklin Gothic Medium"/>
              </a:rPr>
              <a:t>Работа с детьми</a:t>
            </a:r>
          </a:p>
        </p:txBody>
      </p:sp>
      <p:pic>
        <p:nvPicPr>
          <p:cNvPr id="6" name="Picture 1" descr="E:\фото\IMG_20130328_160140.jpg"/>
          <p:cNvPicPr>
            <a:picLocks noChangeAspect="1"/>
          </p:cNvPicPr>
          <p:nvPr/>
        </p:nvPicPr>
        <p:blipFill>
          <a:blip r:embed="rId2" cstate="screen">
            <a:lum bright="20000" contrast="20000"/>
          </a:blip>
          <a:srcRect/>
          <a:stretch>
            <a:fillRect/>
          </a:stretch>
        </p:blipFill>
        <p:spPr>
          <a:xfrm>
            <a:off x="5292080" y="1196748"/>
            <a:ext cx="3419874" cy="256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E:\фото\IMG_20130328_163013.jpg"/>
          <p:cNvPicPr>
            <a:picLocks noChangeAspect="1"/>
          </p:cNvPicPr>
          <p:nvPr/>
        </p:nvPicPr>
        <p:blipFill>
          <a:blip r:embed="rId3" cstate="screen">
            <a:lum bright="20000"/>
          </a:blip>
          <a:srcRect/>
          <a:stretch>
            <a:fillRect/>
          </a:stretch>
        </p:blipFill>
        <p:spPr>
          <a:xfrm>
            <a:off x="5364089" y="3933053"/>
            <a:ext cx="3455371" cy="2591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E:\фото\IMG_20130328_160148.jpg"/>
          <p:cNvPicPr>
            <a:picLocks noChangeAspect="1"/>
          </p:cNvPicPr>
          <p:nvPr/>
        </p:nvPicPr>
        <p:blipFill>
          <a:blip r:embed="rId4" cstate="screen">
            <a:lum bright="20000"/>
          </a:blip>
          <a:srcRect/>
          <a:stretch>
            <a:fillRect/>
          </a:stretch>
        </p:blipFill>
        <p:spPr>
          <a:xfrm>
            <a:off x="755577" y="3501009"/>
            <a:ext cx="3479374" cy="2609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4427981" y="476667"/>
            <a:ext cx="3910212" cy="55640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600" b="0" i="0" u="none" strike="noStrike" kern="1200" cap="all" spc="0" baseline="0">
              <a:solidFill>
                <a:srgbClr val="4E3B30"/>
              </a:solidFill>
              <a:uFillTx/>
              <a:latin typeface="Franklin Gothic Medium"/>
            </a:endParaRPr>
          </a:p>
        </p:txBody>
      </p:sp>
      <p:sp>
        <p:nvSpPr>
          <p:cNvPr id="3" name="Заголовок 1"/>
          <p:cNvSpPr txBox="1"/>
          <p:nvPr/>
        </p:nvSpPr>
        <p:spPr>
          <a:xfrm>
            <a:off x="323523" y="476667"/>
            <a:ext cx="3910212" cy="55640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600" b="0" i="0" u="none" strike="noStrike" kern="1200" cap="all" spc="0" baseline="0">
              <a:solidFill>
                <a:srgbClr val="4E3B30"/>
              </a:solidFill>
              <a:uFillTx/>
              <a:latin typeface="Franklin Gothic Medium"/>
            </a:endParaRPr>
          </a:p>
        </p:txBody>
      </p:sp>
      <p:sp>
        <p:nvSpPr>
          <p:cNvPr id="4" name="Заголовок 1"/>
          <p:cNvSpPr txBox="1"/>
          <p:nvPr/>
        </p:nvSpPr>
        <p:spPr>
          <a:xfrm>
            <a:off x="899595" y="476667"/>
            <a:ext cx="7560844" cy="8640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0" i="0" u="none" strike="noStrike" kern="1200" cap="all" spc="0" baseline="0">
                <a:solidFill>
                  <a:srgbClr val="0070C0"/>
                </a:solidFill>
                <a:uFillTx/>
                <a:latin typeface="Franklin Gothic Medium"/>
              </a:rPr>
              <a:t>Работа с детьми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467541" y="1772821"/>
            <a:ext cx="4248476" cy="25853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 dirty="0">
                <a:solidFill>
                  <a:srgbClr val="081276"/>
                </a:solidFill>
                <a:uFillTx/>
                <a:latin typeface="Times New Roman" pitchFamily="18"/>
                <a:cs typeface="Times New Roman" pitchFamily="18"/>
              </a:rPr>
              <a:t>СОВМЕСТНЫЕ ИГРЫ С ДЕТЬМИ</a:t>
            </a:r>
            <a:br>
              <a:rPr lang="ru-RU" sz="1800" b="1" i="0" u="none" strike="noStrike" kern="1200" cap="none" spc="0" baseline="0" dirty="0">
                <a:solidFill>
                  <a:srgbClr val="081276"/>
                </a:solidFill>
                <a:uFillTx/>
                <a:latin typeface="Times New Roman" pitchFamily="18"/>
                <a:cs typeface="Times New Roman" pitchFamily="18"/>
              </a:rPr>
            </a:br>
            <a:r>
              <a:rPr lang="ru-RU" sz="1800" b="1" i="0" u="none" strike="noStrike" kern="1200" cap="none" spc="0" baseline="0" dirty="0">
                <a:solidFill>
                  <a:srgbClr val="081276"/>
                </a:solidFill>
                <a:uFillTx/>
                <a:latin typeface="Times New Roman" pitchFamily="18"/>
                <a:cs typeface="Times New Roman" pitchFamily="18"/>
              </a:rPr>
              <a:t>1. БЛОКИ ДЬЕНЕША</a:t>
            </a:r>
            <a:br>
              <a:rPr lang="ru-RU" sz="1800" b="1" i="0" u="none" strike="noStrike" kern="1200" cap="none" spc="0" baseline="0" dirty="0">
                <a:solidFill>
                  <a:srgbClr val="081276"/>
                </a:solidFill>
                <a:uFillTx/>
                <a:latin typeface="Times New Roman" pitchFamily="18"/>
                <a:cs typeface="Times New Roman" pitchFamily="18"/>
              </a:rPr>
            </a:br>
            <a:r>
              <a:rPr lang="ru-RU" sz="1800" b="1" i="0" u="none" strike="noStrike" kern="1200" cap="none" spc="0" baseline="0" dirty="0">
                <a:solidFill>
                  <a:srgbClr val="081276"/>
                </a:solidFill>
                <a:uFillTx/>
                <a:latin typeface="Times New Roman" pitchFamily="18"/>
                <a:cs typeface="Times New Roman" pitchFamily="18"/>
              </a:rPr>
              <a:t>2. ВЫРАЩИВАНИЕ ДЕРЕВА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 dirty="0">
                <a:solidFill>
                  <a:srgbClr val="081276"/>
                </a:solidFill>
                <a:uFillTx/>
                <a:latin typeface="Times New Roman" pitchFamily="18"/>
                <a:cs typeface="Times New Roman" pitchFamily="18"/>
              </a:rPr>
              <a:t>3. СРАВНИ И СОСЧИТАЙ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0" cap="none" spc="0" baseline="0" dirty="0">
                <a:solidFill>
                  <a:srgbClr val="081276"/>
                </a:solidFill>
                <a:uFillTx/>
                <a:latin typeface="Times New Roman" pitchFamily="18"/>
                <a:cs typeface="Times New Roman" pitchFamily="18"/>
              </a:rPr>
              <a:t>4. ТАНГРАМ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 dirty="0">
                <a:solidFill>
                  <a:srgbClr val="081276"/>
                </a:solidFill>
                <a:uFillTx/>
                <a:latin typeface="Times New Roman" pitchFamily="18"/>
                <a:cs typeface="Times New Roman" pitchFamily="18"/>
              </a:rPr>
              <a:t>5. КОЛУМБОВО ЯЙЦО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0" cap="none" spc="0" baseline="0" dirty="0">
                <a:solidFill>
                  <a:srgbClr val="081276"/>
                </a:solidFill>
                <a:uFillTx/>
                <a:latin typeface="Times New Roman" pitchFamily="18"/>
                <a:cs typeface="Times New Roman" pitchFamily="18"/>
              </a:rPr>
              <a:t>6. ВОЛШЕБНЫЙ </a:t>
            </a:r>
            <a:r>
              <a:rPr lang="ru-RU" sz="1800" b="1" i="0" u="none" strike="noStrike" kern="0" cap="none" spc="0" baseline="0" dirty="0" smtClean="0">
                <a:solidFill>
                  <a:srgbClr val="081276"/>
                </a:solidFill>
                <a:uFillTx/>
                <a:latin typeface="Times New Roman" pitchFamily="18"/>
                <a:cs typeface="Times New Roman" pitchFamily="18"/>
              </a:rPr>
              <a:t>КРУГ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1" i="0" u="none" strike="noStrike" kern="0" cap="none" spc="0" baseline="0" dirty="0">
              <a:solidFill>
                <a:srgbClr val="081276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1026" name="Picture 2" descr="E:\фото\IMG_20130328_1609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68144" y="1196752"/>
            <a:ext cx="2558341" cy="1918756"/>
          </a:xfrm>
          <a:prstGeom prst="rect">
            <a:avLst/>
          </a:prstGeom>
          <a:noFill/>
        </p:spPr>
      </p:pic>
      <p:pic>
        <p:nvPicPr>
          <p:cNvPr id="1027" name="Picture 3" descr="E:\фото\IMG_20130328_16175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4437112"/>
            <a:ext cx="2400266" cy="1800200"/>
          </a:xfrm>
          <a:prstGeom prst="rect">
            <a:avLst/>
          </a:prstGeom>
          <a:noFill/>
        </p:spPr>
      </p:pic>
      <p:pic>
        <p:nvPicPr>
          <p:cNvPr id="1028" name="Picture 4" descr="E:\фото\IMG_20130328_16204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19872" y="4293096"/>
            <a:ext cx="2459765" cy="18448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404665"/>
          <a:ext cx="8496944" cy="6245831"/>
        </p:xfrm>
        <a:graphic>
          <a:graphicData uri="http://schemas.openxmlformats.org/drawingml/2006/table">
            <a:tbl>
              <a:tblPr/>
              <a:tblGrid>
                <a:gridCol w="4175864"/>
                <a:gridCol w="4321080"/>
              </a:tblGrid>
              <a:tr h="44223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6725" algn="l"/>
                          <a:tab pos="3235325" algn="ctr"/>
                        </a:tabLst>
                      </a:pPr>
                      <a:r>
                        <a:rPr lang="ru-RU" sz="1300" b="1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r>
                        <a:rPr lang="ru-RU" sz="1300" b="1" dirty="0" smtClean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6725" algn="l"/>
                          <a:tab pos="3235325" algn="ctr"/>
                        </a:tabLst>
                      </a:pPr>
                      <a:r>
                        <a:rPr lang="ru-RU" sz="1400" b="1" u="sng" dirty="0" smtClean="0">
                          <a:solidFill>
                            <a:srgbClr val="081276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Совместная игровая деятельность воспитателя и детей          Самостоятельная игровая деятельность детей</a:t>
                      </a:r>
                      <a:endParaRPr lang="ru-RU" sz="1400" b="1" u="sng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431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3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Диагностика.</a:t>
                      </a:r>
                      <a:endParaRPr lang="ru-RU" sz="13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3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Логическая игра «Игра с тремя обручами».</a:t>
                      </a:r>
                      <a:endParaRPr lang="ru-RU" sz="13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развитие умения классифицировать предметы по трем признакам, объединять их в множество.</a:t>
                      </a:r>
                      <a:endParaRPr lang="ru-RU" sz="13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3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Решение словесно-логической задачи «Как лягушонок научился считать».</a:t>
                      </a:r>
                      <a:endParaRPr lang="ru-RU" sz="13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развитие умения видеть место числа среди других чисел ряда.</a:t>
                      </a:r>
                      <a:endParaRPr lang="ru-RU" sz="13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3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Конструирование из двух и четырехцветных квадратов </a:t>
                      </a:r>
                      <a:r>
                        <a:rPr lang="ru-RU" sz="1300" dirty="0" err="1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Воскобовича</a:t>
                      </a:r>
                      <a:r>
                        <a:rPr lang="ru-RU" sz="13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3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преобразование фигур, количественные отношения, логические связи между этапами выполнения.</a:t>
                      </a:r>
                      <a:endParaRPr lang="ru-RU" sz="13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3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Конструирование из «</a:t>
                      </a:r>
                      <a:r>
                        <a:rPr lang="ru-RU" sz="1300" dirty="0" err="1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Геоконта</a:t>
                      </a:r>
                      <a:r>
                        <a:rPr lang="ru-RU" sz="13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13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развитие умения делить на равнее у неравные части.</a:t>
                      </a:r>
                      <a:endParaRPr lang="ru-RU" sz="13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3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Логические игровые задания «4-ый лишний».</a:t>
                      </a:r>
                      <a:endParaRPr lang="ru-RU" sz="13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развитие умения решать логические задачи, группировать по 3-4 признакам</a:t>
                      </a:r>
                      <a:endParaRPr lang="ru-RU" sz="13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66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130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048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3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Решение проблемной ситуации «Кого больше?».</a:t>
                      </a:r>
                      <a:endParaRPr lang="ru-RU" sz="13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овладение способом сравнения множеств, графическое построение парами.</a:t>
                      </a:r>
                      <a:endParaRPr lang="ru-RU" sz="13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3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Решение логических задач, придуманных детьми.</a:t>
                      </a:r>
                      <a:endParaRPr lang="ru-RU" sz="13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развитие словесно-логического мышления.</a:t>
                      </a:r>
                      <a:endParaRPr lang="ru-RU" sz="13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3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Логико-математическая игра «Как мы ходили в гости».</a:t>
                      </a:r>
                      <a:endParaRPr lang="ru-RU" sz="13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развитие умения определять пространственные отношения в направлении от других объектов, составление целого из частей по замыслу.</a:t>
                      </a:r>
                      <a:endParaRPr lang="ru-RU" sz="13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3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Знакомство с развивающим пособием «</a:t>
                      </a:r>
                      <a:r>
                        <a:rPr lang="ru-RU" sz="1300" dirty="0" err="1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Чудо-крестики</a:t>
                      </a:r>
                      <a:r>
                        <a:rPr lang="ru-RU" sz="13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2,3».</a:t>
                      </a:r>
                      <a:endParaRPr lang="ru-RU" sz="13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развитие умения составлять предметные силуэты по схеме-рисунку.</a:t>
                      </a:r>
                      <a:endParaRPr lang="ru-RU" sz="13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3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Конструирование из «</a:t>
                      </a:r>
                      <a:r>
                        <a:rPr lang="ru-RU" sz="1300" dirty="0" err="1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Геоконта</a:t>
                      </a:r>
                      <a:r>
                        <a:rPr lang="ru-RU" sz="13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13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развитие умения обобщать, выкладывание из разноцветных резинок геометрических фигур.</a:t>
                      </a:r>
                      <a:endParaRPr lang="ru-RU" sz="13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3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Развивающее пособие «</a:t>
                      </a:r>
                      <a:r>
                        <a:rPr lang="ru-RU" sz="1300" dirty="0" err="1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Чудо-крестики</a:t>
                      </a:r>
                      <a:r>
                        <a:rPr lang="ru-RU" sz="13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 2,3.</a:t>
                      </a:r>
                      <a:endParaRPr lang="ru-RU" sz="13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развитие умения конструировать по схемам наглядно-образного мышления.</a:t>
                      </a:r>
                      <a:endParaRPr lang="ru-RU" sz="13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3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Игры со счетными палочками (конструирование и преобразование фигур разной сложности).</a:t>
                      </a:r>
                      <a:endParaRPr lang="ru-RU" sz="13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самостоятельное придумывание новых фигур, используя метод передвижения палочек.</a:t>
                      </a:r>
                      <a:endParaRPr lang="ru-RU" sz="13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751598" y="74711"/>
            <a:ext cx="36408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8127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Перспективный план работы с детьми 6-7лет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81276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260648"/>
          <a:ext cx="8568952" cy="6323479"/>
        </p:xfrm>
        <a:graphic>
          <a:graphicData uri="http://schemas.openxmlformats.org/drawingml/2006/table">
            <a:tbl>
              <a:tblPr/>
              <a:tblGrid>
                <a:gridCol w="4211252"/>
                <a:gridCol w="4357700"/>
              </a:tblGrid>
              <a:tr h="22367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НОЯБРЬ</a:t>
                      </a:r>
                      <a:endParaRPr lang="ru-RU" sz="1300" b="1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594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300" b="1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Развивающая игра «Прозрачные льдинки».</a:t>
                      </a:r>
                      <a:endParaRPr lang="ru-RU" sz="1300" b="1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развитие умения производить </a:t>
                      </a:r>
                      <a:r>
                        <a:rPr lang="ru-RU" sz="1300" b="1" dirty="0" err="1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сериацию</a:t>
                      </a:r>
                      <a:r>
                        <a:rPr lang="ru-RU" sz="1300" b="1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 двум-трем признакам, преобразовывать фигуры.</a:t>
                      </a:r>
                      <a:endParaRPr lang="ru-RU" sz="1300" b="1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300" b="1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Решение проблемных ситуаций, придуманных воспитателем.</a:t>
                      </a:r>
                      <a:endParaRPr lang="ru-RU" sz="1300" b="1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развитие логического мышления.</a:t>
                      </a:r>
                      <a:endParaRPr lang="ru-RU" sz="1300" b="1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300" b="1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Решение логических задач, придуманных детьми.</a:t>
                      </a:r>
                      <a:endParaRPr lang="ru-RU" sz="1300" b="1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развитие словесно-логического мышления.</a:t>
                      </a:r>
                      <a:endParaRPr lang="ru-RU" sz="1300" b="1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300" b="1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Конструирование с помощью развивающего пособия «Прозрачная цифра».</a:t>
                      </a:r>
                      <a:endParaRPr lang="ru-RU" sz="1300" b="1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развитие умения обозначать пространственные отношения на плоскости.</a:t>
                      </a:r>
                      <a:endParaRPr lang="ru-RU" sz="1300" b="1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300" b="1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Математическая логическая игра «Заполни квадрат».</a:t>
                      </a:r>
                      <a:endParaRPr lang="ru-RU" sz="1300" b="1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развитие умения упорядочивать предметы по разным признакам (классификация и объединение).</a:t>
                      </a:r>
                      <a:endParaRPr lang="ru-RU" sz="1300" b="1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300" b="1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Игры с «</a:t>
                      </a:r>
                      <a:r>
                        <a:rPr lang="ru-RU" sz="1300" b="1" dirty="0" err="1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Геоконтом</a:t>
                      </a:r>
                      <a:r>
                        <a:rPr lang="ru-RU" sz="1300" b="1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 Малышом. «Шифруем фигуры»</a:t>
                      </a:r>
                      <a:endParaRPr lang="ru-RU" sz="1300" b="1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развитие умения кодировать фигуры, работать с координатной сеткой. </a:t>
                      </a:r>
                      <a:endParaRPr lang="ru-RU" sz="1300" b="1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2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1300" b="1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1857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300" b="1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Придумывание и загадывание логических загадок без слов.</a:t>
                      </a:r>
                      <a:endParaRPr lang="ru-RU" sz="1300" b="1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развитие умения составлять загадки по определенным свойствам, выкладывание отгадки при помощи карточек-символов.</a:t>
                      </a:r>
                      <a:endParaRPr lang="ru-RU" sz="1300" b="1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300" b="1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Знакомство детей с игрой «Кораблик Брызг-Брызг».</a:t>
                      </a:r>
                      <a:endParaRPr lang="ru-RU" sz="1300" b="1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развитие умения выполнять задания по словесному указанию.</a:t>
                      </a:r>
                      <a:endParaRPr lang="ru-RU" sz="1300" b="1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300" b="1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Знакомство с игрой волшебная восьмерка (игры с одноцветными палочками).</a:t>
                      </a:r>
                      <a:endParaRPr lang="ru-RU" sz="1300" b="1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развитие умения конструировать цифры, наглядно-образного мышления.</a:t>
                      </a:r>
                      <a:endParaRPr lang="ru-RU" sz="1300" b="1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300" b="1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Развивающие игры с тремя обручами.</a:t>
                      </a:r>
                      <a:endParaRPr lang="ru-RU" sz="1300" b="1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формирование логической операции классификации по наличию или отсутствию свойств.</a:t>
                      </a:r>
                      <a:endParaRPr lang="ru-RU" sz="1300" b="1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300" b="1" dirty="0" err="1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Математичская</a:t>
                      </a:r>
                      <a:r>
                        <a:rPr lang="ru-RU" sz="1300" b="1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игра «Выращивание дерева».</a:t>
                      </a:r>
                      <a:endParaRPr lang="ru-RU" sz="1300" b="1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развитие умения выполнять действия в определенной последовательности (алгоритмы).</a:t>
                      </a:r>
                      <a:endParaRPr lang="ru-RU" sz="1300" b="1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300" b="1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Развивающая игра «Змейка».</a:t>
                      </a:r>
                      <a:endParaRPr lang="ru-RU" sz="1300" b="1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самостоятельное конструирование объемных фигур.</a:t>
                      </a:r>
                      <a:endParaRPr lang="ru-RU" sz="1300" b="1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268477"/>
          <a:ext cx="8424936" cy="6516325"/>
        </p:xfrm>
        <a:graphic>
          <a:graphicData uri="http://schemas.openxmlformats.org/drawingml/2006/table">
            <a:tbl>
              <a:tblPr/>
              <a:tblGrid>
                <a:gridCol w="3672408"/>
                <a:gridCol w="144016"/>
                <a:gridCol w="4608512"/>
              </a:tblGrid>
              <a:tr h="3657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ЯНВАРЬ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9989">
                <a:tc gridSpan="2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Решение проблемной ситуации «Как Том и Джерри играли в числа».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Цель: развитие умения составлять алгоритмы, присчитывать и отсчитывать предметы по единицам.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Логико-математическая игра «Как Галчонок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Каррчик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помогал пчелке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Жуже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Цель: формирование навыков пространственной ориентировки, анализ схем, решение головоломок.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Развиваюшая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игра «Найди свой гараж».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Цель: продолжение развития умения расшифровки и зашифровки информации о предметах по их знаково-символическому обозначению.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Решение логических головоломок со счетными палочками «Каких фигур не достает».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Цель: упражнять в последовательном анализе групп фигур, выделении и обобщении признаков.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Конструирование из комплекта «СК».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Цель: решение проблемы целого и части, их взаиморасположения.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Игры с «Корабликом Брызг Брызг».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Цель: развитие умения рассуждать, обозначать пространственные отношения.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Игры с «Волшебной восьмеркой»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(радужные палочки).</a:t>
                      </a:r>
                      <a:b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Цель: самостоятельное конструирование цифр.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97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ФЕВРАЛЬ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8755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Решение логических задач типа «Сколько утят было на полянке».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Цель: развитие логического мышления и внимания.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Знакомство с игрой «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Счетовозик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Цель: закрепление ориентировки в натуральном ряду чисел, развитие внимания и логического мышления.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Развивающие игры с четырьмя обручами.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Цель: развитие умения разбивать множество на группы. Производить логическую операцию «не».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Развивающая игра «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Танграм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Цель: развитие умения составлять изображение по собственному замыслу.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Игра-конструктор «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Колумбово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Яйцо».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Цель: развитие геометрического воображения, самостоятельности в создании силуэтов.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Конструирование игрового пособия «Змейка».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Цель: развитие умения преобразовывать геометрические фигуры творческого и логического мышления.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Игра «Логический поезд» (блоки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Дьенеша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Цель: развитие способности к логическим действиям и операциям, способности действовать последовательно, в строгом соответствии с правилами.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5" y="188641"/>
          <a:ext cx="8424937" cy="6519672"/>
        </p:xfrm>
        <a:graphic>
          <a:graphicData uri="http://schemas.openxmlformats.org/drawingml/2006/table">
            <a:tbl>
              <a:tblPr/>
              <a:tblGrid>
                <a:gridCol w="4026994"/>
                <a:gridCol w="107737"/>
                <a:gridCol w="4290206"/>
              </a:tblGrid>
              <a:tr h="8343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0607">
                <a:tc gridSpan="2"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Решение словесных логических задач, придуманных воспитателем.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развитие памяти, логического мышления.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Логическая задача «Заполни пустые клетки».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развитие умения проводить поиск недостающей фигуры, анализировать, рассуждать.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Логико-математическая игра «Как </a:t>
                      </a:r>
                      <a:r>
                        <a:rPr lang="ru-RU" sz="1200" dirty="0" err="1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Жужа</a:t>
                      </a: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гостей встречала».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решение проблемных и логических задач.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Развивающая игра «Сложи узор. Су 8»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развитие умения анализировать.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Вышивание шнурком (развивающее пособие «Шнур-затейник»).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развитие моторики, наглядно действенного и логического мышления.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Работа с «</a:t>
                      </a:r>
                      <a:r>
                        <a:rPr lang="ru-RU" sz="1200" dirty="0" err="1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Геоконтом</a:t>
                      </a: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закрепление умений составлять цифры, обнаруживать логические связи между последовательными этапами действия.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43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20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7479">
                <a:tc gridSpan="2"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Логические головоломки со счетными палочками.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решение задач на геометрические перестроения.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Решение проблемной ситуации «Что получится если измерять разными мерками?»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формирование умения устанавливать связи и зависимости.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Коллективная игра с «Прозрачным квадратом» «Вертикальное домино».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развитие умения видеть логические связи между группами предметов.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Развивающая игра «Сложи квадрат СК 1-12».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активное участие в игре по собственному замыслу моделирующего характера.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Работа с «</a:t>
                      </a:r>
                      <a:r>
                        <a:rPr lang="ru-RU" sz="1200" dirty="0" err="1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Геоконтом</a:t>
                      </a: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закрепление умения конструировать цифры, геометрические фигуры, придумывать новые.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Работа с четырехцветным квадратом </a:t>
                      </a:r>
                      <a:r>
                        <a:rPr lang="ru-RU" sz="1200" dirty="0" err="1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Воскобовича</a:t>
                      </a: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развитие умения складывать фигуры по условию с отрицанием какого-либо свойства.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43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20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747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Диагностика.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Проведение развлечения- конкурса «Математический КВН» (см.приложение).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Игра-соревнование «Внимание. </a:t>
                      </a:r>
                      <a:r>
                        <a:rPr lang="ru-RU" sz="1200" dirty="0" err="1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Угадайка</a:t>
                      </a: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1-6».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развитие умения сравнивать и анализировать, открытие последовательности изменения фигур.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Развивающая игра «Мозаика цифр» (блоки </a:t>
                      </a:r>
                      <a:r>
                        <a:rPr lang="ru-RU" sz="1200" dirty="0" err="1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Дьенеша</a:t>
                      </a: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закрепление умения выбирать блоки по заданным свойствам навыков вычислительной деятельности.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Развивающая игра «Кубики для всех». Серия КВ -5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закрепление умения самостоятельно анализировать постройку, видеть объект по-новому.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Игры с «Прозрачным квадратом».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развитие умения самостоятельно анализировать окружение, создавать новые образы.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Развивающая игра с карточками «Продолжи ряд».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8127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закрепление умения выявления закономерностей чередования, самостоятельное придумывание вариантов игры.</a:t>
                      </a:r>
                      <a:endParaRPr lang="ru-RU" sz="1200" dirty="0">
                        <a:solidFill>
                          <a:srgbClr val="0812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1277</TotalTime>
  <Words>1292</Words>
  <Application>Microsoft Office PowerPoint</Application>
  <PresentationFormat>Экран (4:3)</PresentationFormat>
  <Paragraphs>153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Этапы работы</vt:lpstr>
      <vt:lpstr>СОВМЕСТНОЕ ИЗГОТОВЛЕНИЕ ДИДАКТИЧЕСКИХ ИГР ПО Математике (октябрь- ноябрь, декабрь- январь, февраль-март, апрель- май)</vt:lpstr>
      <vt:lpstr>Слайд 5</vt:lpstr>
      <vt:lpstr>Слайд 6</vt:lpstr>
      <vt:lpstr>Слайд 7</vt:lpstr>
      <vt:lpstr>Слайд 8</vt:lpstr>
      <vt:lpstr>Слайд 9</vt:lpstr>
      <vt:lpstr>1. Консультация «Роль дидактических игр в ФЭМП дошкольника» (декабрь). 2. Мастер класс для начинающих воспитателей (март).</vt:lpstr>
      <vt:lpstr>1. Консультация «Первые шаги в математику» ( ноябрь  - декабрь )  2. Консультация «Развитие детей с помощью блоков Дьенеша» (апрель – май) фотоматериалы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Кирилл</cp:lastModifiedBy>
  <cp:revision>125</cp:revision>
  <dcterms:created xsi:type="dcterms:W3CDTF">2012-03-14T19:32:59Z</dcterms:created>
  <dcterms:modified xsi:type="dcterms:W3CDTF">2013-11-30T12:25:32Z</dcterms:modified>
</cp:coreProperties>
</file>