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5" r:id="rId7"/>
    <p:sldId id="262" r:id="rId8"/>
    <p:sldId id="263" r:id="rId9"/>
    <p:sldId id="260" r:id="rId10"/>
    <p:sldId id="266" r:id="rId11"/>
    <p:sldId id="267" r:id="rId12"/>
    <p:sldId id="268" r:id="rId13"/>
    <p:sldId id="269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ce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85B"/>
    <a:srgbClr val="FFE4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CE57AD-5F15-4F29-8704-60D6F603A84B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1BFA29E-974B-4CFA-B69B-4F9F6F30C817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accent1">
                  <a:lumMod val="50000"/>
                </a:schemeClr>
              </a:solidFill>
            </a:rPr>
            <a:t>Индивидуальные  занятия</a:t>
          </a:r>
          <a:endParaRPr lang="ru-RU" sz="2400" dirty="0">
            <a:solidFill>
              <a:schemeClr val="accent1">
                <a:lumMod val="50000"/>
              </a:schemeClr>
            </a:solidFill>
          </a:endParaRPr>
        </a:p>
      </dgm:t>
    </dgm:pt>
    <dgm:pt modelId="{DA523A36-EB55-4C82-A611-523EA3D3A52E}" type="parTrans" cxnId="{1F5748EA-D8D9-4E4A-ABF3-4A87C1F1F073}">
      <dgm:prSet/>
      <dgm:spPr/>
      <dgm:t>
        <a:bodyPr/>
        <a:lstStyle/>
        <a:p>
          <a:endParaRPr lang="ru-RU"/>
        </a:p>
      </dgm:t>
    </dgm:pt>
    <dgm:pt modelId="{3A67C4FC-A1D9-4510-B34A-EF551B82BF5C}" type="sibTrans" cxnId="{1F5748EA-D8D9-4E4A-ABF3-4A87C1F1F073}">
      <dgm:prSet/>
      <dgm:spPr/>
      <dgm:t>
        <a:bodyPr/>
        <a:lstStyle/>
        <a:p>
          <a:endParaRPr lang="ru-RU"/>
        </a:p>
      </dgm:t>
    </dgm:pt>
    <dgm:pt modelId="{76D501C7-FB8D-4A6B-A340-8271ABBB1F77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accent1">
                  <a:lumMod val="50000"/>
                </a:schemeClr>
              </a:solidFill>
            </a:rPr>
            <a:t>Подгрупповые </a:t>
          </a:r>
          <a:r>
            <a:rPr lang="ru-RU" sz="2400" dirty="0" smtClean="0">
              <a:solidFill>
                <a:schemeClr val="accent1">
                  <a:lumMod val="75000"/>
                </a:schemeClr>
              </a:solidFill>
            </a:rPr>
            <a:t>занятия</a:t>
          </a:r>
          <a:endParaRPr lang="ru-RU" sz="2400" dirty="0">
            <a:solidFill>
              <a:schemeClr val="accent1">
                <a:lumMod val="75000"/>
              </a:schemeClr>
            </a:solidFill>
          </a:endParaRPr>
        </a:p>
      </dgm:t>
    </dgm:pt>
    <dgm:pt modelId="{8191EE54-E90B-4ED4-8D46-675923AC56FF}" type="parTrans" cxnId="{8AC51ECE-867A-43B2-ACF0-B96D39507700}">
      <dgm:prSet/>
      <dgm:spPr/>
      <dgm:t>
        <a:bodyPr/>
        <a:lstStyle/>
        <a:p>
          <a:endParaRPr lang="ru-RU"/>
        </a:p>
      </dgm:t>
    </dgm:pt>
    <dgm:pt modelId="{2167EB37-325B-43DC-8507-0C57D227CBF0}" type="sibTrans" cxnId="{8AC51ECE-867A-43B2-ACF0-B96D39507700}">
      <dgm:prSet/>
      <dgm:spPr/>
      <dgm:t>
        <a:bodyPr/>
        <a:lstStyle/>
        <a:p>
          <a:endParaRPr lang="ru-RU"/>
        </a:p>
      </dgm:t>
    </dgm:pt>
    <dgm:pt modelId="{F0D8F877-32F1-4F2A-91D3-3D53C4381DC6}">
      <dgm:prSet phldrT="[Текст]" custT="1"/>
      <dgm:spPr>
        <a:solidFill>
          <a:srgbClr val="FFD85B"/>
        </a:solidFill>
      </dgm:spPr>
      <dgm:t>
        <a:bodyPr/>
        <a:lstStyle/>
        <a:p>
          <a:r>
            <a:rPr lang="ru-RU" sz="2000" dirty="0" smtClean="0">
              <a:solidFill>
                <a:schemeClr val="accent1">
                  <a:lumMod val="50000"/>
                </a:schemeClr>
              </a:solidFill>
            </a:rPr>
            <a:t>Формы организации логопедической работы</a:t>
          </a:r>
          <a:endParaRPr lang="ru-RU" sz="2000" dirty="0">
            <a:solidFill>
              <a:schemeClr val="accent1">
                <a:lumMod val="50000"/>
              </a:schemeClr>
            </a:solidFill>
          </a:endParaRPr>
        </a:p>
      </dgm:t>
    </dgm:pt>
    <dgm:pt modelId="{2D8129C9-91A3-4AF0-A231-D9F24F900317}" type="parTrans" cxnId="{BE2BCD11-1873-40A9-997C-2F6C2F6F7A13}">
      <dgm:prSet/>
      <dgm:spPr/>
      <dgm:t>
        <a:bodyPr/>
        <a:lstStyle/>
        <a:p>
          <a:endParaRPr lang="ru-RU"/>
        </a:p>
      </dgm:t>
    </dgm:pt>
    <dgm:pt modelId="{B2892AE7-2307-4283-B201-C92BA1E4075A}" type="sibTrans" cxnId="{BE2BCD11-1873-40A9-997C-2F6C2F6F7A13}">
      <dgm:prSet/>
      <dgm:spPr/>
      <dgm:t>
        <a:bodyPr/>
        <a:lstStyle/>
        <a:p>
          <a:endParaRPr lang="ru-RU"/>
        </a:p>
      </dgm:t>
    </dgm:pt>
    <dgm:pt modelId="{1D6C6439-32AB-4227-80FB-EE6CE5000BD6}" type="pres">
      <dgm:prSet presAssocID="{02CE57AD-5F15-4F29-8704-60D6F603A84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3961CE-A6B3-47B2-BA63-C1CAD54EE16C}" type="pres">
      <dgm:prSet presAssocID="{D1BFA29E-974B-4CFA-B69B-4F9F6F30C817}" presName="node" presStyleLbl="node1" presStyleIdx="0" presStyleCnt="3" custScaleX="181303" custScaleY="97749" custLinFactY="100000" custLinFactNeighborX="-45419" custLinFactNeighborY="18620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0FABAC34-D7D8-4564-90A9-D2451D71102A}" type="pres">
      <dgm:prSet presAssocID="{3A67C4FC-A1D9-4510-B34A-EF551B82BF5C}" presName="sibTrans" presStyleCnt="0"/>
      <dgm:spPr/>
    </dgm:pt>
    <dgm:pt modelId="{C3274B62-8262-45B2-B243-FC146A339799}" type="pres">
      <dgm:prSet presAssocID="{76D501C7-FB8D-4A6B-A340-8271ABBB1F77}" presName="node" presStyleLbl="node1" presStyleIdx="1" presStyleCnt="3" custScaleX="174578" custLinFactY="100000" custLinFactNeighborX="3357" custLinFactNeighborY="184363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1C1085E0-F606-4075-9813-E4BF5B88B641}" type="pres">
      <dgm:prSet presAssocID="{2167EB37-325B-43DC-8507-0C57D227CBF0}" presName="sibTrans" presStyleCnt="0"/>
      <dgm:spPr/>
    </dgm:pt>
    <dgm:pt modelId="{2B3B79B0-0656-475B-8504-93A9C6A9C8D1}" type="pres">
      <dgm:prSet presAssocID="{F0D8F877-32F1-4F2A-91D3-3D53C4381DC6}" presName="node" presStyleLbl="node1" presStyleIdx="2" presStyleCnt="3" custScaleX="318437" custScaleY="295795" custLinFactY="-16797" custLinFactNeighborX="-2964" custLinFactNeighborY="-100000">
        <dgm:presLayoutVars>
          <dgm:bulletEnabled val="1"/>
        </dgm:presLayoutVars>
      </dgm:prSet>
      <dgm:spPr>
        <a:prstGeom prst="sun">
          <a:avLst/>
        </a:prstGeom>
      </dgm:spPr>
      <dgm:t>
        <a:bodyPr/>
        <a:lstStyle/>
        <a:p>
          <a:endParaRPr lang="ru-RU"/>
        </a:p>
      </dgm:t>
    </dgm:pt>
  </dgm:ptLst>
  <dgm:cxnLst>
    <dgm:cxn modelId="{BE2BCD11-1873-40A9-997C-2F6C2F6F7A13}" srcId="{02CE57AD-5F15-4F29-8704-60D6F603A84B}" destId="{F0D8F877-32F1-4F2A-91D3-3D53C4381DC6}" srcOrd="2" destOrd="0" parTransId="{2D8129C9-91A3-4AF0-A231-D9F24F900317}" sibTransId="{B2892AE7-2307-4283-B201-C92BA1E4075A}"/>
    <dgm:cxn modelId="{BF87EA99-A7D0-4907-852A-8F7C83957BD6}" type="presOf" srcId="{76D501C7-FB8D-4A6B-A340-8271ABBB1F77}" destId="{C3274B62-8262-45B2-B243-FC146A339799}" srcOrd="0" destOrd="0" presId="urn:microsoft.com/office/officeart/2005/8/layout/default#1"/>
    <dgm:cxn modelId="{2315790A-8A58-4628-AE8C-3B7FE79AF7E2}" type="presOf" srcId="{F0D8F877-32F1-4F2A-91D3-3D53C4381DC6}" destId="{2B3B79B0-0656-475B-8504-93A9C6A9C8D1}" srcOrd="0" destOrd="0" presId="urn:microsoft.com/office/officeart/2005/8/layout/default#1"/>
    <dgm:cxn modelId="{D3ED2806-43D9-4B1B-B569-068B9500A8FB}" type="presOf" srcId="{D1BFA29E-974B-4CFA-B69B-4F9F6F30C817}" destId="{5D3961CE-A6B3-47B2-BA63-C1CAD54EE16C}" srcOrd="0" destOrd="0" presId="urn:microsoft.com/office/officeart/2005/8/layout/default#1"/>
    <dgm:cxn modelId="{8AC51ECE-867A-43B2-ACF0-B96D39507700}" srcId="{02CE57AD-5F15-4F29-8704-60D6F603A84B}" destId="{76D501C7-FB8D-4A6B-A340-8271ABBB1F77}" srcOrd="1" destOrd="0" parTransId="{8191EE54-E90B-4ED4-8D46-675923AC56FF}" sibTransId="{2167EB37-325B-43DC-8507-0C57D227CBF0}"/>
    <dgm:cxn modelId="{D74BD6F0-4B5E-4493-B0ED-8550AE87223A}" type="presOf" srcId="{02CE57AD-5F15-4F29-8704-60D6F603A84B}" destId="{1D6C6439-32AB-4227-80FB-EE6CE5000BD6}" srcOrd="0" destOrd="0" presId="urn:microsoft.com/office/officeart/2005/8/layout/default#1"/>
    <dgm:cxn modelId="{1F5748EA-D8D9-4E4A-ABF3-4A87C1F1F073}" srcId="{02CE57AD-5F15-4F29-8704-60D6F603A84B}" destId="{D1BFA29E-974B-4CFA-B69B-4F9F6F30C817}" srcOrd="0" destOrd="0" parTransId="{DA523A36-EB55-4C82-A611-523EA3D3A52E}" sibTransId="{3A67C4FC-A1D9-4510-B34A-EF551B82BF5C}"/>
    <dgm:cxn modelId="{483EBA0E-F2CA-461A-AD1B-64E77E004E66}" type="presParOf" srcId="{1D6C6439-32AB-4227-80FB-EE6CE5000BD6}" destId="{5D3961CE-A6B3-47B2-BA63-C1CAD54EE16C}" srcOrd="0" destOrd="0" presId="urn:microsoft.com/office/officeart/2005/8/layout/default#1"/>
    <dgm:cxn modelId="{B5A2CC07-4579-4113-B07A-6B9D582BAB76}" type="presParOf" srcId="{1D6C6439-32AB-4227-80FB-EE6CE5000BD6}" destId="{0FABAC34-D7D8-4564-90A9-D2451D71102A}" srcOrd="1" destOrd="0" presId="urn:microsoft.com/office/officeart/2005/8/layout/default#1"/>
    <dgm:cxn modelId="{459C555B-AEC5-46EB-954D-310DE9294340}" type="presParOf" srcId="{1D6C6439-32AB-4227-80FB-EE6CE5000BD6}" destId="{C3274B62-8262-45B2-B243-FC146A339799}" srcOrd="2" destOrd="0" presId="urn:microsoft.com/office/officeart/2005/8/layout/default#1"/>
    <dgm:cxn modelId="{895C5004-14AD-48F6-B363-8F087218D2BC}" type="presParOf" srcId="{1D6C6439-32AB-4227-80FB-EE6CE5000BD6}" destId="{1C1085E0-F606-4075-9813-E4BF5B88B641}" srcOrd="3" destOrd="0" presId="urn:microsoft.com/office/officeart/2005/8/layout/default#1"/>
    <dgm:cxn modelId="{35373C31-A8D6-480F-84F0-D394749ACDCB}" type="presParOf" srcId="{1D6C6439-32AB-4227-80FB-EE6CE5000BD6}" destId="{2B3B79B0-0656-475B-8504-93A9C6A9C8D1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3961CE-A6B3-47B2-BA63-C1CAD54EE16C}">
      <dsp:nvSpPr>
        <dsp:cNvPr id="0" name=""/>
        <dsp:cNvSpPr/>
      </dsp:nvSpPr>
      <dsp:spPr>
        <a:xfrm>
          <a:off x="0" y="3560306"/>
          <a:ext cx="3741149" cy="1210218"/>
        </a:xfrm>
        <a:prstGeom prst="ellips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1">
                  <a:lumMod val="50000"/>
                </a:schemeClr>
              </a:solidFill>
            </a:rPr>
            <a:t>Индивидуальные  занятия</a:t>
          </a:r>
          <a:endParaRPr lang="ru-RU" sz="24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547879" y="3737538"/>
        <a:ext cx="2645391" cy="855754"/>
      </dsp:txXfrm>
    </dsp:sp>
    <dsp:sp modelId="{C3274B62-8262-45B2-B243-FC146A339799}">
      <dsp:nvSpPr>
        <dsp:cNvPr id="0" name=""/>
        <dsp:cNvSpPr/>
      </dsp:nvSpPr>
      <dsp:spPr>
        <a:xfrm>
          <a:off x="4274277" y="3523628"/>
          <a:ext cx="3602380" cy="1238087"/>
        </a:xfrm>
        <a:prstGeom prst="ellips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1">
                  <a:lumMod val="50000"/>
                </a:schemeClr>
              </a:solidFill>
            </a:rPr>
            <a:t>Подгрупповые </a:t>
          </a:r>
          <a:r>
            <a:rPr lang="ru-RU" sz="2400" kern="1200" dirty="0" smtClean="0">
              <a:solidFill>
                <a:schemeClr val="accent1">
                  <a:lumMod val="75000"/>
                </a:schemeClr>
              </a:solidFill>
            </a:rPr>
            <a:t>занятия</a:t>
          </a:r>
          <a:endParaRPr lang="ru-RU" sz="24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4801833" y="3704942"/>
        <a:ext cx="2547268" cy="875459"/>
      </dsp:txXfrm>
    </dsp:sp>
    <dsp:sp modelId="{2B3B79B0-0656-475B-8504-93A9C6A9C8D1}">
      <dsp:nvSpPr>
        <dsp:cNvPr id="0" name=""/>
        <dsp:cNvSpPr/>
      </dsp:nvSpPr>
      <dsp:spPr>
        <a:xfrm>
          <a:off x="685845" y="1352"/>
          <a:ext cx="6570881" cy="3662201"/>
        </a:xfrm>
        <a:prstGeom prst="sun">
          <a:avLst/>
        </a:prstGeom>
        <a:solidFill>
          <a:srgbClr val="FFD85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1">
                  <a:lumMod val="50000"/>
                </a:schemeClr>
              </a:solidFill>
            </a:rPr>
            <a:t>Формы организации логопедической работы</a:t>
          </a:r>
          <a:endParaRPr lang="ru-RU" sz="20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2809731" y="1185074"/>
        <a:ext cx="2323109" cy="12947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://ru.wikipedia.org/wiki/%D0%94%D1%80%D0%B5%D0%B2%D0%BD%D0%B5%D0%B3%D1%80%D0%B5%D1%87%D0%B5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slide" Target="slide13.xml"/><Relationship Id="rId4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Layout" Target="../diagrams/layout1.xml"/><Relationship Id="rId7" Type="http://schemas.openxmlformats.org/officeDocument/2006/relationships/slide" Target="slide6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7.jpeg"/><Relationship Id="rId4" Type="http://schemas.openxmlformats.org/officeDocument/2006/relationships/diagramQuickStyle" Target="../diagrams/quickStyle1.xml"/><Relationship Id="rId9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67944" y="332656"/>
            <a:ext cx="4964088" cy="1470025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Подготовила Лотарева Е.В.</a:t>
            </a:r>
            <a:br>
              <a:rPr lang="ru-RU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ru-RU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учитель-логопед</a:t>
            </a:r>
            <a:br>
              <a:rPr lang="ru-RU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ru-RU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ГБДОУ детский сад №123 «Солнышко»</a:t>
            </a:r>
            <a:br>
              <a:rPr lang="ru-RU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ru-RU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г. Санкт-Петербург</a:t>
            </a:r>
            <a:endParaRPr lang="ru-RU" sz="1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636912"/>
            <a:ext cx="7632848" cy="374441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Работа логопеда на логопедическом пункте</a:t>
            </a:r>
          </a:p>
          <a:p>
            <a:pPr algn="ctr"/>
            <a:r>
              <a:rPr lang="ru-RU" dirty="0" smtClean="0"/>
              <a:t>В ДОУ.</a:t>
            </a:r>
            <a:endParaRPr lang="ru-RU" dirty="0"/>
          </a:p>
        </p:txBody>
      </p:sp>
      <p:pic>
        <p:nvPicPr>
          <p:cNvPr id="1026" name="Picture 2" descr="C:\Users\Samsung\Desktop\0_8e3ab_90c54c4a_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021965"/>
            <a:ext cx="4227115" cy="4199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48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Что же такое ФНР и ФФНР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25000" lnSpcReduction="20000"/>
          </a:bodyPr>
          <a:lstStyle/>
          <a:p>
            <a:r>
              <a:rPr lang="ru-RU" sz="5600" b="1" dirty="0" smtClean="0"/>
              <a:t>Фонематическое нарушение речи  (ФНР) – </a:t>
            </a:r>
            <a:r>
              <a:rPr lang="ru-RU" sz="5600" dirty="0" smtClean="0"/>
              <a:t>вследствие недостаточной </a:t>
            </a:r>
            <a:r>
              <a:rPr lang="ru-RU" sz="5600" dirty="0" err="1" smtClean="0"/>
              <a:t>сформированности</a:t>
            </a:r>
            <a:r>
              <a:rPr lang="ru-RU" sz="5600" dirty="0" smtClean="0"/>
              <a:t> фонематического слуха ребенок не слышит разницу между звуками</a:t>
            </a:r>
            <a:r>
              <a:rPr lang="ru-RU" sz="5600" b="1" dirty="0" smtClean="0"/>
              <a:t> </a:t>
            </a:r>
            <a:r>
              <a:rPr lang="ru-RU" sz="5600" dirty="0" smtClean="0"/>
              <a:t>и произносит их неправильно. (Сенсорное нарушение речи). </a:t>
            </a:r>
          </a:p>
          <a:p>
            <a:r>
              <a:rPr lang="ru-RU" sz="5600" dirty="0" smtClean="0"/>
              <a:t>Низкий уровень фонематического восприятия в жизни выражается в следующем:</a:t>
            </a:r>
          </a:p>
          <a:p>
            <a:r>
              <a:rPr lang="ru-RU" sz="5600" dirty="0" smtClean="0"/>
              <a:t>·        </a:t>
            </a:r>
            <a:r>
              <a:rPr lang="ru-RU" sz="5600" dirty="0" err="1" smtClean="0"/>
              <a:t>Неразличение</a:t>
            </a:r>
            <a:r>
              <a:rPr lang="ru-RU" sz="5600" dirty="0" smtClean="0"/>
              <a:t> на слух звуков в своей и чужой речи</a:t>
            </a:r>
          </a:p>
          <a:p>
            <a:r>
              <a:rPr lang="ru-RU" sz="5600" dirty="0" smtClean="0"/>
              <a:t>·        Нарушение умственных действий по звуковому анализу и синтезу  слова.</a:t>
            </a:r>
          </a:p>
          <a:p>
            <a:r>
              <a:rPr lang="ru-RU" sz="5600" dirty="0" smtClean="0"/>
              <a:t> </a:t>
            </a:r>
          </a:p>
          <a:p>
            <a:r>
              <a:rPr lang="ru-RU" sz="5600" b="1" dirty="0" smtClean="0"/>
              <a:t>Фонетическое нарушение речи (ФНР) – </a:t>
            </a:r>
            <a:r>
              <a:rPr lang="ru-RU" sz="5600" dirty="0" smtClean="0"/>
              <a:t>нарушения артикуляционной моторики или недостаточная </a:t>
            </a:r>
            <a:r>
              <a:rPr lang="ru-RU" sz="5600" dirty="0" err="1" smtClean="0"/>
              <a:t>сформированность</a:t>
            </a:r>
            <a:r>
              <a:rPr lang="ru-RU" sz="5600" dirty="0" smtClean="0"/>
              <a:t> артикуляционной моторики. Ребенок не может правильно выполнять движения органами артикуляции, особенно языком, в результате чего звук искажается. (Моторное нарушение речи).</a:t>
            </a:r>
          </a:p>
          <a:p>
            <a:r>
              <a:rPr lang="ru-RU" sz="5600" dirty="0" smtClean="0"/>
              <a:t> </a:t>
            </a:r>
          </a:p>
          <a:p>
            <a:r>
              <a:rPr lang="ru-RU" sz="5600" b="1" dirty="0" smtClean="0"/>
              <a:t>Фонетико-фонематическое недоразвитие речи (ФФНР)</a:t>
            </a:r>
            <a:r>
              <a:rPr lang="ru-RU" sz="5600" dirty="0" smtClean="0"/>
              <a:t> –  нарушение процессов формирования произносительной системы языка (звукопроизношения) у детей с различными речевыми расстройствами вследствие дефектов восприятия и произношения фонем.  К этой категории относятся дети с нормальным слухом и интеллектом.</a:t>
            </a:r>
          </a:p>
          <a:p>
            <a:r>
              <a:rPr lang="ru-RU" sz="5600" dirty="0" smtClean="0"/>
              <a:t>Недостатки произношения на практике проявляются в следующем:</a:t>
            </a:r>
          </a:p>
          <a:p>
            <a:r>
              <a:rPr lang="ru-RU" sz="5600" dirty="0" smtClean="0"/>
              <a:t>·        Замена звука на более простой по артикуляции</a:t>
            </a:r>
          </a:p>
          <a:p>
            <a:r>
              <a:rPr lang="ru-RU" sz="5600" dirty="0" smtClean="0"/>
              <a:t>·        Нестабильное использование звука в речи </a:t>
            </a:r>
          </a:p>
          <a:p>
            <a:r>
              <a:rPr lang="ru-RU" sz="5600" dirty="0" smtClean="0"/>
              <a:t>·        Искаженное произношение звука </a:t>
            </a:r>
          </a:p>
          <a:p>
            <a:r>
              <a:rPr lang="ru-RU" sz="5600" dirty="0" smtClean="0"/>
              <a:t>    У ребенка может быть нарушено произношение 1 звука или нескольких:</a:t>
            </a:r>
          </a:p>
          <a:p>
            <a:r>
              <a:rPr lang="ru-RU" sz="5600" dirty="0" smtClean="0"/>
              <a:t>·        С, З, Ц – </a:t>
            </a:r>
            <a:r>
              <a:rPr lang="ru-RU" sz="5600" dirty="0" err="1" smtClean="0"/>
              <a:t>сигматизм</a:t>
            </a:r>
            <a:r>
              <a:rPr lang="ru-RU" sz="5600" dirty="0" smtClean="0"/>
              <a:t> свистящих звуков</a:t>
            </a:r>
          </a:p>
          <a:p>
            <a:r>
              <a:rPr lang="ru-RU" sz="5600" dirty="0" smtClean="0"/>
              <a:t>·        Ш, Ж, Щ – </a:t>
            </a:r>
            <a:r>
              <a:rPr lang="ru-RU" sz="5600" dirty="0" err="1" smtClean="0"/>
              <a:t>сигматизм</a:t>
            </a:r>
            <a:r>
              <a:rPr lang="ru-RU" sz="5600" dirty="0" smtClean="0"/>
              <a:t> шипящих звуков</a:t>
            </a:r>
          </a:p>
          <a:p>
            <a:r>
              <a:rPr lang="ru-RU" sz="5600" dirty="0" smtClean="0"/>
              <a:t>·        Л – </a:t>
            </a:r>
            <a:r>
              <a:rPr lang="ru-RU" sz="5600" dirty="0" err="1" smtClean="0"/>
              <a:t>ламбдацизм</a:t>
            </a:r>
            <a:endParaRPr lang="ru-RU" sz="5600" dirty="0" smtClean="0"/>
          </a:p>
          <a:p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172400" y="6093296"/>
            <a:ext cx="792088" cy="576064"/>
          </a:xfrm>
          <a:prstGeom prst="actionButtonHom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НПОЗ-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Это нарушение произношение отдельных звуков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100392" y="5949280"/>
            <a:ext cx="648072" cy="648072"/>
          </a:xfrm>
          <a:prstGeom prst="actionButtonHom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Дизартрия. Что</a:t>
            </a:r>
            <a:r>
              <a:rPr lang="en-US" dirty="0" smtClean="0"/>
              <a:t> </a:t>
            </a:r>
            <a:r>
              <a:rPr lang="ru-RU" dirty="0" smtClean="0"/>
              <a:t>это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68552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Дизартрия</a:t>
            </a:r>
            <a:r>
              <a:rPr lang="ru-RU" sz="1800" dirty="0" smtClean="0"/>
              <a:t> (из </a:t>
            </a:r>
            <a:r>
              <a:rPr lang="ru-RU" sz="1800" dirty="0" err="1" smtClean="0">
                <a:hlinkClick r:id="rId2" tooltip="Древнегреческий язык"/>
              </a:rPr>
              <a:t>др.-греч</a:t>
            </a:r>
            <a:r>
              <a:rPr lang="ru-RU" sz="1800" dirty="0" smtClean="0">
                <a:hlinkClick r:id="rId2" tooltip="Древнегреческий язык"/>
              </a:rPr>
              <a:t>.</a:t>
            </a:r>
            <a:r>
              <a:rPr lang="ru-RU" sz="1800" dirty="0" smtClean="0"/>
              <a:t> </a:t>
            </a:r>
            <a:r>
              <a:rPr lang="ru-RU" sz="1800" dirty="0" err="1" smtClean="0"/>
              <a:t>δυσ- </a:t>
            </a:r>
            <a:r>
              <a:rPr lang="ru-RU" sz="1800" dirty="0" smtClean="0"/>
              <a:t>— приставка, означающая затруднённость, расстройство + </a:t>
            </a:r>
            <a:r>
              <a:rPr lang="ru-RU" sz="1800" dirty="0" err="1" smtClean="0"/>
              <a:t>ἀρθρόω </a:t>
            </a:r>
            <a:r>
              <a:rPr lang="ru-RU" sz="1800" dirty="0" smtClean="0"/>
              <a:t>— «сочленяю, соединяю») — нарушение произношения вследствие недостаточной иннервации речевого аппарата, возникающее в результате поражений </a:t>
            </a:r>
            <a:r>
              <a:rPr lang="ru-RU" sz="1800" dirty="0" err="1" smtClean="0"/>
              <a:t>заднелобных</a:t>
            </a:r>
            <a:r>
              <a:rPr lang="ru-RU" sz="1800" dirty="0" smtClean="0"/>
              <a:t> и подкорковых отделов мозга. При дизартрии  ограничена подвижность органов речи (мягкого нёба, языка, губ), из-за чего затруднена артикуляция. У взрослых дизартрия не сопровождается распадом речевой системы: нарушения восприятия речи на слух, чтения, письма. В детском же возрасте дизартрия нередко приводит к нарушению произнесения слов и, как следствие, к нарушению чтения и письма, а иногда к общему недоразвитию речи. Недостатки речи при дизартрии могут быть исправлены с помощью логопедических занятий.</a:t>
            </a:r>
          </a:p>
          <a:p>
            <a:pPr>
              <a:buNone/>
            </a:pPr>
            <a:endParaRPr lang="ru-RU" sz="1800" dirty="0" smtClean="0"/>
          </a:p>
          <a:p>
            <a:r>
              <a:rPr lang="ru-RU" sz="1800" b="1" dirty="0" smtClean="0"/>
              <a:t>Проявления</a:t>
            </a:r>
          </a:p>
          <a:p>
            <a:r>
              <a:rPr lang="ru-RU" sz="1800" dirty="0" smtClean="0"/>
              <a:t>Нарушение звукопроизношения и речи легко распознаются, поскольку речь смазанная, глухая, часто с носовым оттенком. Образный «диагностический симптом» дизартрии: «Говорит, как с кашей во рту».</a:t>
            </a:r>
            <a:endParaRPr lang="ru-RU" sz="1800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460432" y="6237312"/>
            <a:ext cx="504056" cy="504056"/>
          </a:xfrm>
          <a:prstGeom prst="actionButtonHom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Дислалия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Дислалия</a:t>
            </a:r>
            <a:r>
              <a:rPr lang="ru-RU" dirty="0" smtClean="0"/>
              <a:t> — нарушение звукопроизношения при нормальном слухе и сохранной иннервации артикуляционного аппарата. Практически может быть нарушено (дислалия) или затруднено (</a:t>
            </a:r>
            <a:r>
              <a:rPr lang="ru-RU" dirty="0" err="1" smtClean="0"/>
              <a:t>паралалия</a:t>
            </a:r>
            <a:r>
              <a:rPr lang="ru-RU" dirty="0" smtClean="0"/>
              <a:t>) произношение любой из фонем родного языка.</a:t>
            </a:r>
          </a:p>
          <a:p>
            <a:r>
              <a:rPr lang="ru-RU" b="1" dirty="0" smtClean="0"/>
              <a:t>Формы </a:t>
            </a:r>
            <a:r>
              <a:rPr lang="ru-RU" b="1" dirty="0" err="1" smtClean="0"/>
              <a:t>дислалии</a:t>
            </a:r>
            <a:endParaRPr lang="ru-RU" dirty="0" smtClean="0"/>
          </a:p>
          <a:p>
            <a:pPr lvl="0"/>
            <a:r>
              <a:rPr lang="ru-RU" dirty="0" err="1" smtClean="0"/>
              <a:t>Мономорфная</a:t>
            </a:r>
            <a:r>
              <a:rPr lang="ru-RU" dirty="0" smtClean="0"/>
              <a:t> (простая) — страдает один звук или несколько звуков из одной группы (С-З-Ц или Ш-Ж-Ч)</a:t>
            </a:r>
          </a:p>
          <a:p>
            <a:pPr lvl="0"/>
            <a:r>
              <a:rPr lang="ru-RU" dirty="0" smtClean="0"/>
              <a:t>Полиморфная (сложная) — страдает несколько звуков из разных групп (С-Р-К-Ш)</a:t>
            </a:r>
          </a:p>
          <a:p>
            <a:pPr lvl="0"/>
            <a:r>
              <a:rPr lang="ru-RU" dirty="0" smtClean="0"/>
              <a:t>Физиологическая (возрастная) — нарушения звукопроизношения до 5 лет, обусловленные недостаточным развитием органов артикуляции. После 5 лет проходит сама. Эта единственная форма </a:t>
            </a:r>
            <a:r>
              <a:rPr lang="ru-RU" dirty="0" err="1" smtClean="0"/>
              <a:t>дислалии</a:t>
            </a:r>
            <a:r>
              <a:rPr lang="ru-RU" dirty="0" smtClean="0"/>
              <a:t>, которая присутствует у всех людей, на определенном этапе развития.</a:t>
            </a:r>
          </a:p>
          <a:p>
            <a:pPr lvl="0"/>
            <a:r>
              <a:rPr lang="ru-RU" dirty="0" smtClean="0"/>
              <a:t>Функциональная — нарушение звукопроизношения при отсутствии отклонений в артикуляционном аппарате и функционировании центральной нервной системы, слуховом и периферическом артикуляционном аппарате.</a:t>
            </a:r>
          </a:p>
          <a:p>
            <a:pPr lvl="0"/>
            <a:r>
              <a:rPr lang="ru-RU" dirty="0" smtClean="0"/>
              <a:t>Органическая (механическая) — обусловлена наследственными, врожденными или приобретенными анатомическими дефектами периферического артикуляционного аппарата.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172400" y="6021288"/>
            <a:ext cx="576064" cy="576064"/>
          </a:xfrm>
          <a:prstGeom prst="actionButtonHom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4400" dirty="0" smtClean="0"/>
          </a:p>
          <a:p>
            <a:pPr marL="0" indent="0">
              <a:buNone/>
            </a:pPr>
            <a:endParaRPr lang="ru-RU" sz="4400" dirty="0"/>
          </a:p>
          <a:p>
            <a:pPr marL="0" indent="0">
              <a:buNone/>
            </a:pPr>
            <a:endParaRPr lang="ru-RU" sz="4400" dirty="0" smtClean="0"/>
          </a:p>
          <a:p>
            <a:pPr marL="0" indent="0">
              <a:buNone/>
            </a:pPr>
            <a:endParaRPr lang="ru-RU" sz="4400" dirty="0"/>
          </a:p>
          <a:p>
            <a:pPr marL="0" indent="0">
              <a:buNone/>
            </a:pPr>
            <a:r>
              <a:rPr lang="ru-RU" sz="4400" dirty="0" smtClean="0"/>
              <a:t>                       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4983" y="2967335"/>
            <a:ext cx="74740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807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274638"/>
            <a:ext cx="5338936" cy="1143000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Прекрасна речь ,когда она как ручеек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Б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ежит среди камней чиста, нетороплива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И ты готов  внимать ее поток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И восклицать: «О, как же ты красива!».</a:t>
            </a:r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060848"/>
            <a:ext cx="8075240" cy="406531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Логопедический пункт.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400" dirty="0" smtClean="0"/>
              <a:t>Дети  группы физиологической направленности</a:t>
            </a:r>
          </a:p>
          <a:p>
            <a:pPr marL="0" indent="0">
              <a:buNone/>
            </a:pPr>
            <a:r>
              <a:rPr lang="ru-RU" sz="2400" dirty="0"/>
              <a:t>с</a:t>
            </a:r>
            <a:r>
              <a:rPr lang="ru-RU" sz="2400" dirty="0" smtClean="0"/>
              <a:t> нарушениями или недостаточным речевым развитием</a:t>
            </a:r>
          </a:p>
          <a:p>
            <a:pPr marL="0" indent="0">
              <a:buNone/>
            </a:pPr>
            <a:r>
              <a:rPr lang="ru-RU" sz="2400" dirty="0" smtClean="0"/>
              <a:t>(</a:t>
            </a:r>
            <a:r>
              <a:rPr lang="ru-RU" sz="2400" u="sng" dirty="0" smtClean="0">
                <a:hlinkClick r:id="rId2" action="ppaction://hlinksldjump"/>
              </a:rPr>
              <a:t>ФФНР,ФНР</a:t>
            </a:r>
            <a:r>
              <a:rPr lang="ru-RU" sz="2400" dirty="0" smtClean="0"/>
              <a:t>, </a:t>
            </a:r>
            <a:r>
              <a:rPr lang="ru-RU" sz="2400" u="sng" dirty="0" smtClean="0">
                <a:hlinkClick r:id="rId3" action="ppaction://hlinksldjump"/>
              </a:rPr>
              <a:t>НПОЗ</a:t>
            </a:r>
            <a:r>
              <a:rPr lang="ru-RU" sz="2400" dirty="0" smtClean="0"/>
              <a:t>, </a:t>
            </a:r>
            <a:r>
              <a:rPr lang="ru-RU" sz="2400" u="sng" dirty="0" smtClean="0">
                <a:hlinkClick r:id="rId4" action="ppaction://hlinksldjump"/>
              </a:rPr>
              <a:t>дизартрия</a:t>
            </a:r>
            <a:r>
              <a:rPr lang="ru-RU" sz="2400" dirty="0" smtClean="0"/>
              <a:t>, </a:t>
            </a:r>
            <a:r>
              <a:rPr lang="ru-RU" sz="2400" u="sng" dirty="0" smtClean="0">
                <a:hlinkClick r:id="rId5" action="ppaction://hlinksldjump"/>
              </a:rPr>
              <a:t>дислалия</a:t>
            </a:r>
            <a:r>
              <a:rPr lang="ru-RU" sz="2400" u="sng" dirty="0" smtClean="0"/>
              <a:t> )</a:t>
            </a:r>
            <a:endParaRPr lang="ru-RU" dirty="0" smtClean="0"/>
          </a:p>
        </p:txBody>
      </p:sp>
      <p:pic>
        <p:nvPicPr>
          <p:cNvPr id="2050" name="Picture 2" descr="C:\Users\Samsung\Desktop\34625171.gif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365104"/>
            <a:ext cx="2448272" cy="2273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041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052736"/>
            <a:ext cx="339472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Построение в детском саду системы коррекционно-развивающей работы,</a:t>
            </a:r>
          </a:p>
          <a:p>
            <a:pPr marL="0" indent="0">
              <a:buNone/>
            </a:pPr>
            <a:r>
              <a:rPr lang="ru-RU" dirty="0" smtClean="0"/>
              <a:t> позволяющей компенсировать речевые нарушения детей.</a:t>
            </a:r>
            <a:endParaRPr lang="ru-RU" dirty="0"/>
          </a:p>
        </p:txBody>
      </p:sp>
      <p:pic>
        <p:nvPicPr>
          <p:cNvPr id="3074" name="Picture 2" descr="C:\Users\Samsung\Desktop\35285039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935829"/>
            <a:ext cx="3297995" cy="2912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6367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0"/>
            <a:ext cx="5400600" cy="2448272"/>
          </a:xfrm>
          <a:prstGeom prst="su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Составляющие</a:t>
            </a:r>
            <a:b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логопедической работы:</a:t>
            </a:r>
            <a:endParaRPr lang="ru-RU" sz="1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1992208"/>
            <a:ext cx="8229600" cy="438912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Изучение уровня речевого развития детей, определение направления работы</a:t>
            </a:r>
          </a:p>
          <a:p>
            <a:r>
              <a:rPr lang="ru-RU" sz="2000" dirty="0" smtClean="0"/>
              <a:t>Работа по коррекции звукопроизношения</a:t>
            </a:r>
          </a:p>
          <a:p>
            <a:r>
              <a:rPr lang="ru-RU" sz="2000" dirty="0" smtClean="0"/>
              <a:t>Развитие фонематического слуха</a:t>
            </a:r>
          </a:p>
          <a:p>
            <a:r>
              <a:rPr lang="ru-RU" sz="2000" dirty="0" smtClean="0"/>
              <a:t>Формирование речевого дыхания, чувства ритма и выразительности речи</a:t>
            </a:r>
          </a:p>
          <a:p>
            <a:r>
              <a:rPr lang="ru-RU" sz="2000" dirty="0" smtClean="0"/>
              <a:t>Работа по коррекции слоговой структуры слова</a:t>
            </a:r>
          </a:p>
          <a:p>
            <a:r>
              <a:rPr lang="ru-RU" sz="2000" dirty="0" smtClean="0"/>
              <a:t>Предупреждение нарушений письма и чтения</a:t>
            </a:r>
          </a:p>
          <a:p>
            <a:r>
              <a:rPr lang="ru-RU" sz="2000" dirty="0" smtClean="0"/>
              <a:t>Развитие связной речи</a:t>
            </a:r>
          </a:p>
          <a:p>
            <a:r>
              <a:rPr lang="ru-RU" sz="2000" dirty="0" smtClean="0"/>
              <a:t>Развитие мелкой моторики</a:t>
            </a:r>
          </a:p>
          <a:p>
            <a:r>
              <a:rPr lang="ru-RU" sz="2000" dirty="0" smtClean="0"/>
              <a:t>Работа над просодической стороной речи</a:t>
            </a:r>
          </a:p>
          <a:p>
            <a:r>
              <a:rPr lang="ru-RU" sz="2000" dirty="0" smtClean="0"/>
              <a:t>Развитие мышления, памяти, внимания</a:t>
            </a:r>
          </a:p>
          <a:p>
            <a:endParaRPr lang="ru-RU" sz="2800" dirty="0"/>
          </a:p>
        </p:txBody>
      </p:sp>
      <p:pic>
        <p:nvPicPr>
          <p:cNvPr id="7170" name="Picture 2" descr="C:\Users\Samsung\Desktop\teacher-297x3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933056"/>
            <a:ext cx="2520280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058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265636907"/>
              </p:ext>
            </p:extLst>
          </p:nvPr>
        </p:nvGraphicFramePr>
        <p:xfrm>
          <a:off x="611560" y="188640"/>
          <a:ext cx="806489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 descr="C:\Users\Samsung\Desktop\zerkalo-280x230.jp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08" y="5031617"/>
            <a:ext cx="2041103" cy="170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Samsung\Desktop\p108_a85ef1b9baa4a9f2044fbe775aa80905_h.jp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048097"/>
            <a:ext cx="1728192" cy="170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0952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Необходимо учитывать индивидуальные особенности каждого ребенка - строение и подвижность артикуляционного аппарата, степень развития слухового восприятия, количество неправильно произносимых звуков, уровень звукового анализа, степень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грамматического строя речи, работоспособность. В зависимости от всех этих данных планируются индивидуальные занятия с каждым из детей.</a:t>
            </a:r>
            <a:endParaRPr lang="ru-RU" dirty="0"/>
          </a:p>
        </p:txBody>
      </p:sp>
      <p:sp>
        <p:nvSpPr>
          <p:cNvPr id="2" name="Управляющая кнопка: в конец 1">
            <a:hlinkClick r:id="rId2" action="ppaction://hlinksldjump" highlightClick="1"/>
          </p:cNvPr>
          <p:cNvSpPr/>
          <p:nvPr/>
        </p:nvSpPr>
        <p:spPr>
          <a:xfrm>
            <a:off x="755576" y="5733256"/>
            <a:ext cx="936104" cy="737232"/>
          </a:xfrm>
          <a:prstGeom prst="actionButtonEnd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Формирование правильного произношения: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3742" y="4221088"/>
            <a:ext cx="4210258" cy="504056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Механическое</a:t>
            </a:r>
            <a:r>
              <a:rPr lang="ru-RU" sz="2400" dirty="0" smtClean="0"/>
              <a:t> воздействие</a:t>
            </a:r>
            <a:endParaRPr lang="ru-RU" sz="24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09600" y="1471610"/>
            <a:ext cx="8219256" cy="60368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Методы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20781" y="3098798"/>
            <a:ext cx="3322712" cy="864096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rmAutofit fontScale="77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ru-RU" dirty="0" smtClean="0"/>
              <a:t>Опора на </a:t>
            </a:r>
            <a:r>
              <a:rPr lang="ru-RU" sz="2800" dirty="0" smtClean="0"/>
              <a:t>сохранные</a:t>
            </a:r>
            <a:r>
              <a:rPr lang="ru-RU" dirty="0" smtClean="0"/>
              <a:t> звуки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40118" y="4235851"/>
            <a:ext cx="2962672" cy="504056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rmAutofit fontScale="850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ru-RU" sz="2400" dirty="0" smtClean="0"/>
              <a:t>Показ</a:t>
            </a:r>
            <a:endParaRPr lang="ru-RU" sz="2400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969980" y="3085048"/>
            <a:ext cx="4191965" cy="92806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ru-RU" sz="2000" dirty="0" smtClean="0"/>
              <a:t>Слуховой, зрительный, тактильный контроль</a:t>
            </a:r>
            <a:endParaRPr lang="ru-RU" sz="2000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775012" y="2284916"/>
            <a:ext cx="3888432" cy="86409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>
            <a:normAutofit fontScale="850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ru-RU" sz="2400" dirty="0" smtClean="0"/>
              <a:t>Артикуляционные упражнения</a:t>
            </a:r>
            <a:endParaRPr lang="ru-RU" sz="2400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215101" y="4818590"/>
            <a:ext cx="3528392" cy="482341"/>
          </a:xfrm>
          <a:prstGeom prst="plaqu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ru-RU" sz="2000" dirty="0" smtClean="0"/>
              <a:t>Механический</a:t>
            </a:r>
            <a:endParaRPr lang="ru-RU" sz="2000" dirty="0"/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4980091" y="4818589"/>
            <a:ext cx="3888432" cy="482341"/>
          </a:xfrm>
          <a:prstGeom prst="plaqu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ru-RU" sz="2000" dirty="0" smtClean="0"/>
              <a:t>Имитативный</a:t>
            </a:r>
            <a:endParaRPr lang="ru-RU" sz="2000" dirty="0"/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3059832" y="5351501"/>
            <a:ext cx="3168352" cy="462764"/>
          </a:xfrm>
          <a:prstGeom prst="plaqu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ru-RU" sz="2000" dirty="0" smtClean="0"/>
              <a:t>Смешанный</a:t>
            </a:r>
            <a:endParaRPr lang="ru-RU" sz="2000" dirty="0"/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2692675" y="5887060"/>
            <a:ext cx="3888432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Способы: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2195736" y="2778294"/>
            <a:ext cx="579276" cy="2426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663444" y="2764937"/>
            <a:ext cx="644860" cy="2560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719228" y="192487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899592" y="3915837"/>
            <a:ext cx="0" cy="3519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04" name="Прямая со стрелкой 4103"/>
          <p:cNvCxnSpPr/>
          <p:nvPr/>
        </p:nvCxnSpPr>
        <p:spPr>
          <a:xfrm>
            <a:off x="8316416" y="396289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10" name="Прямая со стрелкой 4109"/>
          <p:cNvCxnSpPr/>
          <p:nvPr/>
        </p:nvCxnSpPr>
        <p:spPr>
          <a:xfrm flipV="1">
            <a:off x="5940152" y="5351501"/>
            <a:ext cx="1045722" cy="6697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13" name="Прямая со стрелкой 4112"/>
          <p:cNvCxnSpPr/>
          <p:nvPr/>
        </p:nvCxnSpPr>
        <p:spPr>
          <a:xfrm flipV="1">
            <a:off x="4636891" y="5814265"/>
            <a:ext cx="0" cy="2070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17" name="Прямая со стрелкой 4116"/>
          <p:cNvCxnSpPr/>
          <p:nvPr/>
        </p:nvCxnSpPr>
        <p:spPr>
          <a:xfrm flipH="1" flipV="1">
            <a:off x="2195736" y="5351501"/>
            <a:ext cx="1224137" cy="6697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5580112" y="3947819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3081514" y="3930912"/>
            <a:ext cx="0" cy="3519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127" name="Picture 3" descr="C:\Users\Samsung\Desktop\527922946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850" y="3629025"/>
            <a:ext cx="81915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Управляющая кнопка: домой 24">
            <a:hlinkClick r:id="rId3" action="ppaction://hlinksldjump" highlightClick="1"/>
          </p:cNvPr>
          <p:cNvSpPr/>
          <p:nvPr/>
        </p:nvSpPr>
        <p:spPr>
          <a:xfrm>
            <a:off x="8316416" y="6309320"/>
            <a:ext cx="576064" cy="432048"/>
          </a:xfrm>
          <a:prstGeom prst="actionButtonHom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38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0736"/>
          </a:xfrm>
        </p:spPr>
        <p:txBody>
          <a:bodyPr>
            <a:noAutofit/>
          </a:bodyPr>
          <a:lstStyle/>
          <a:p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1. </a:t>
            </a:r>
            <a:r>
              <a:rPr lang="ru-RU" u="sng" dirty="0" smtClean="0">
                <a:hlinkClick r:id="rId2" action="ppaction://hlinksldjump"/>
              </a:rPr>
              <a:t>развитие артикуляционной моторики</a:t>
            </a:r>
            <a:r>
              <a:rPr lang="ru-RU" dirty="0" smtClean="0"/>
              <a:t>, формирование правильных артикуляционных укладов;</a:t>
            </a:r>
          </a:p>
          <a:p>
            <a:r>
              <a:rPr lang="ru-RU" dirty="0" smtClean="0"/>
              <a:t>2. формирование произносительных навыков (в зависимости от этапа работы над звуком);</a:t>
            </a:r>
          </a:p>
          <a:p>
            <a:r>
              <a:rPr lang="ru-RU" dirty="0" smtClean="0"/>
              <a:t>3. развитие фонематического восприятия, навыков звукового анализа;</a:t>
            </a:r>
          </a:p>
          <a:p>
            <a:r>
              <a:rPr lang="ru-RU" dirty="0" smtClean="0"/>
              <a:t>4. совершенствование лексико-грамматических конструкций;</a:t>
            </a:r>
          </a:p>
          <a:p>
            <a:r>
              <a:rPr lang="ru-RU" dirty="0" smtClean="0"/>
              <a:t>5. развитие неречевых психических процессов;</a:t>
            </a:r>
          </a:p>
          <a:p>
            <a:r>
              <a:rPr lang="ru-RU" dirty="0" smtClean="0"/>
              <a:t>6. развитие мелкой моторики пальцев рук.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217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20591" y="476672"/>
            <a:ext cx="8085584" cy="782959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Работа по профилактике речевых нарушений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51520" y="871774"/>
            <a:ext cx="8352928" cy="5127848"/>
          </a:xfrm>
          <a:prstGeom prst="ellipse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600" dirty="0" smtClean="0"/>
          </a:p>
        </p:txBody>
      </p:sp>
      <p:pic>
        <p:nvPicPr>
          <p:cNvPr id="16" name="Picture 2" descr="C:\Users\Samsung\Desktop\RbVhKKXQ6N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38779">
            <a:off x="3173768" y="2387672"/>
            <a:ext cx="2504620" cy="2528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Управляющая кнопка: в конец 14">
            <a:hlinkClick r:id="rId3" action="ppaction://hlinksldjump" highlightClick="1"/>
          </p:cNvPr>
          <p:cNvSpPr/>
          <p:nvPr/>
        </p:nvSpPr>
        <p:spPr>
          <a:xfrm>
            <a:off x="755576" y="6021288"/>
            <a:ext cx="720080" cy="521208"/>
          </a:xfrm>
          <a:prstGeom prst="actionButtonEn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араллелограмм 1"/>
          <p:cNvSpPr/>
          <p:nvPr/>
        </p:nvSpPr>
        <p:spPr>
          <a:xfrm>
            <a:off x="5982305" y="2626809"/>
            <a:ext cx="2664296" cy="868935"/>
          </a:xfrm>
          <a:prstGeom prst="parallelogram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1002">
            <a:schemeClr val="lt2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Ежегодное обследование детей младшего и среднего возраста</a:t>
            </a:r>
            <a:endParaRPr lang="ru-RU" dirty="0"/>
          </a:p>
        </p:txBody>
      </p:sp>
      <p:sp>
        <p:nvSpPr>
          <p:cNvPr id="3" name="Параллелограмм 2"/>
          <p:cNvSpPr/>
          <p:nvPr/>
        </p:nvSpPr>
        <p:spPr>
          <a:xfrm>
            <a:off x="323528" y="2626809"/>
            <a:ext cx="2808312" cy="817240"/>
          </a:xfrm>
          <a:prstGeom prst="parallelogram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Выступления на педсовете</a:t>
            </a:r>
            <a:endParaRPr lang="ru-RU" dirty="0"/>
          </a:p>
        </p:txBody>
      </p:sp>
      <p:sp>
        <p:nvSpPr>
          <p:cNvPr id="5" name="Параллелограмм 4"/>
          <p:cNvSpPr/>
          <p:nvPr/>
        </p:nvSpPr>
        <p:spPr>
          <a:xfrm>
            <a:off x="248297" y="4106485"/>
            <a:ext cx="2592288" cy="822489"/>
          </a:xfrm>
          <a:prstGeom prst="parallelogram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Консультации </a:t>
            </a:r>
            <a:r>
              <a:rPr lang="ru-RU" dirty="0" err="1" smtClean="0"/>
              <a:t>вспитателей</a:t>
            </a:r>
            <a:endParaRPr lang="ru-RU" dirty="0"/>
          </a:p>
        </p:txBody>
      </p:sp>
      <p:sp>
        <p:nvSpPr>
          <p:cNvPr id="6" name="Параллелограмм 5"/>
          <p:cNvSpPr/>
          <p:nvPr/>
        </p:nvSpPr>
        <p:spPr>
          <a:xfrm>
            <a:off x="3129934" y="5108613"/>
            <a:ext cx="2592288" cy="912675"/>
          </a:xfrm>
          <a:prstGeom prst="parallelogram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Консультации родителей по запросу</a:t>
            </a:r>
            <a:endParaRPr lang="ru-RU" dirty="0"/>
          </a:p>
        </p:txBody>
      </p:sp>
      <p:sp>
        <p:nvSpPr>
          <p:cNvPr id="7" name="Параллелограмм 6"/>
          <p:cNvSpPr/>
          <p:nvPr/>
        </p:nvSpPr>
        <p:spPr>
          <a:xfrm>
            <a:off x="982897" y="1375143"/>
            <a:ext cx="2808312" cy="871831"/>
          </a:xfrm>
          <a:prstGeom prst="parallelogram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Работа МПК ДОУ</a:t>
            </a:r>
            <a:endParaRPr lang="ru-RU" dirty="0"/>
          </a:p>
        </p:txBody>
      </p:sp>
      <p:sp>
        <p:nvSpPr>
          <p:cNvPr id="10" name="Параллелограмм 9"/>
          <p:cNvSpPr/>
          <p:nvPr/>
        </p:nvSpPr>
        <p:spPr>
          <a:xfrm>
            <a:off x="6039195" y="4106485"/>
            <a:ext cx="2550516" cy="951304"/>
          </a:xfrm>
          <a:prstGeom prst="parallelogram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Оформление папок-передвижек</a:t>
            </a:r>
            <a:endParaRPr lang="ru-RU" dirty="0"/>
          </a:p>
        </p:txBody>
      </p:sp>
      <p:sp>
        <p:nvSpPr>
          <p:cNvPr id="11" name="Параллелограмм 10"/>
          <p:cNvSpPr/>
          <p:nvPr/>
        </p:nvSpPr>
        <p:spPr>
          <a:xfrm>
            <a:off x="5722222" y="1375143"/>
            <a:ext cx="2738210" cy="868935"/>
          </a:xfrm>
          <a:prstGeom prst="parallelogram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Выступление на </a:t>
            </a:r>
            <a:r>
              <a:rPr lang="ru-RU" dirty="0" err="1" smtClean="0"/>
              <a:t>родительскиъ</a:t>
            </a:r>
            <a:r>
              <a:rPr lang="ru-RU" dirty="0" smtClean="0"/>
              <a:t> собраниях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111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3">
      <a:dk1>
        <a:sysClr val="windowText" lastClr="000000"/>
      </a:dk1>
      <a:lt1>
        <a:sysClr val="window" lastClr="FFFFFF"/>
      </a:lt1>
      <a:dk2>
        <a:srgbClr val="E6C28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2189</TotalTime>
  <Words>318</Words>
  <Application>Microsoft Office PowerPoint</Application>
  <PresentationFormat>Экран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Подготовила Лотарева Е.В. учитель-логопед ГБДОУ детский сад №123 «Солнышко» г. Санкт-Петербург</vt:lpstr>
      <vt:lpstr>Прекрасна речь ,когда она как ручеек  Бежит среди камней чиста, нетороплива И ты готов  внимать ее поток И восклицать: «О, как же ты красива!».</vt:lpstr>
      <vt:lpstr>Цель:</vt:lpstr>
      <vt:lpstr>Составляющие логопедической работы:</vt:lpstr>
      <vt:lpstr>Презентация PowerPoint</vt:lpstr>
      <vt:lpstr>Презентация PowerPoint</vt:lpstr>
      <vt:lpstr>Формирование правильного произношения:</vt:lpstr>
      <vt:lpstr>Презентация PowerPoint</vt:lpstr>
      <vt:lpstr>Работа по профилактике речевых нарушений</vt:lpstr>
      <vt:lpstr>Что же такое ФНР и ФФНР?</vt:lpstr>
      <vt:lpstr>НПОЗ-</vt:lpstr>
      <vt:lpstr>Дизартрия. Что это?</vt:lpstr>
      <vt:lpstr>Дислалия -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Подготовила Лотарева Е.В. учитель-логопед ГБДОУ детский сад №123 «Солнышко» г.Санкт-Петербург</dc:title>
  <dc:creator>Samsung</dc:creator>
  <cp:lastModifiedBy>Acer</cp:lastModifiedBy>
  <cp:revision>48</cp:revision>
  <dcterms:created xsi:type="dcterms:W3CDTF">2014-04-17T07:41:48Z</dcterms:created>
  <dcterms:modified xsi:type="dcterms:W3CDTF">2014-04-28T06:53:21Z</dcterms:modified>
</cp:coreProperties>
</file>