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3" r:id="rId3"/>
    <p:sldId id="260" r:id="rId4"/>
    <p:sldId id="285" r:id="rId5"/>
    <p:sldId id="261" r:id="rId6"/>
    <p:sldId id="286" r:id="rId7"/>
    <p:sldId id="271" r:id="rId8"/>
    <p:sldId id="289" r:id="rId9"/>
    <p:sldId id="275" r:id="rId10"/>
    <p:sldId id="278" r:id="rId11"/>
    <p:sldId id="291" r:id="rId12"/>
    <p:sldId id="279" r:id="rId13"/>
    <p:sldId id="292" r:id="rId14"/>
    <p:sldId id="280" r:id="rId15"/>
    <p:sldId id="293" r:id="rId16"/>
    <p:sldId id="282" r:id="rId17"/>
    <p:sldId id="295" r:id="rId18"/>
    <p:sldId id="304" r:id="rId19"/>
    <p:sldId id="301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94614" autoAdjust="0"/>
  </p:normalViewPr>
  <p:slideViewPr>
    <p:cSldViewPr>
      <p:cViewPr varScale="1">
        <p:scale>
          <a:sx n="86" d="100"/>
          <a:sy n="86" d="100"/>
        </p:scale>
        <p:origin x="-9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976352373684382E-2"/>
          <c:y val="3.9605952827984979E-2"/>
          <c:w val="0.70108702254138355"/>
          <c:h val="0.83458601801243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Ориентирование на листе бумаги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Ориентирование на листе бумаги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Ориентирование на листе бумаги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369216"/>
        <c:axId val="127370752"/>
        <c:axId val="0"/>
      </c:bar3DChart>
      <c:catAx>
        <c:axId val="127369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27370752"/>
        <c:crosses val="autoZero"/>
        <c:auto val="1"/>
        <c:lblAlgn val="ctr"/>
        <c:lblOffset val="100"/>
        <c:noMultiLvlLbl val="0"/>
      </c:catAx>
      <c:valAx>
        <c:axId val="12737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36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65701908997099"/>
          <c:y val="0.32962424000910528"/>
          <c:w val="0.31972706563237524"/>
          <c:h val="0.409317801494278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освоения программы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среднийуровень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низкий уровень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974912"/>
        <c:axId val="141997184"/>
        <c:axId val="0"/>
      </c:bar3DChart>
      <c:catAx>
        <c:axId val="14197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1997184"/>
        <c:crosses val="autoZero"/>
        <c:auto val="1"/>
        <c:lblAlgn val="ctr"/>
        <c:lblOffset val="100"/>
        <c:noMultiLvlLbl val="0"/>
      </c:catAx>
      <c:valAx>
        <c:axId val="14199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74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Пространственное восприятие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Пространственное восприятие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Пространственное восприятие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961344"/>
        <c:axId val="105962880"/>
        <c:axId val="0"/>
      </c:bar3DChart>
      <c:catAx>
        <c:axId val="10596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5962880"/>
        <c:crosses val="autoZero"/>
        <c:auto val="1"/>
        <c:lblAlgn val="ctr"/>
        <c:lblOffset val="100"/>
        <c:noMultiLvlLbl val="0"/>
      </c:catAx>
      <c:valAx>
        <c:axId val="10596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961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Выбор и выполнение арифметических действий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Выбор и выполнение арифметических действий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Выбор и выполнение арифметических действий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788608"/>
        <c:axId val="90790144"/>
        <c:axId val="0"/>
      </c:bar3DChart>
      <c:catAx>
        <c:axId val="9078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90790144"/>
        <c:crosses val="autoZero"/>
        <c:auto val="1"/>
        <c:lblAlgn val="ctr"/>
        <c:lblOffset val="100"/>
        <c:noMultiLvlLbl val="0"/>
      </c:catAx>
      <c:valAx>
        <c:axId val="9079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8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Разграничение гласных и согласных букв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Разграничение гласных и согласных букв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Разграничение гласных и согласных букв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485120"/>
        <c:axId val="90486656"/>
        <c:axId val="0"/>
      </c:bar3DChart>
      <c:catAx>
        <c:axId val="9048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90486656"/>
        <c:crosses val="autoZero"/>
        <c:auto val="1"/>
        <c:lblAlgn val="ctr"/>
        <c:lblOffset val="100"/>
        <c:noMultiLvlLbl val="0"/>
      </c:catAx>
      <c:valAx>
        <c:axId val="9048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485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Деление слов на слоги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Деление слов на слоги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Деление слов на слоги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650880"/>
        <c:axId val="92702592"/>
        <c:axId val="0"/>
      </c:bar3DChart>
      <c:catAx>
        <c:axId val="9265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92702592"/>
        <c:crosses val="autoZero"/>
        <c:auto val="1"/>
        <c:lblAlgn val="ctr"/>
        <c:lblOffset val="100"/>
        <c:noMultiLvlLbl val="0"/>
      </c:catAx>
      <c:valAx>
        <c:axId val="927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650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Звуковой анализ слов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Звуковой анализ слов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Звуковой анализ слов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785664"/>
        <c:axId val="127468288"/>
        <c:axId val="0"/>
      </c:bar3DChart>
      <c:catAx>
        <c:axId val="9278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7468288"/>
        <c:crosses val="autoZero"/>
        <c:auto val="1"/>
        <c:lblAlgn val="ctr"/>
        <c:lblOffset val="100"/>
        <c:noMultiLvlLbl val="0"/>
      </c:catAx>
      <c:valAx>
        <c:axId val="12746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78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Чтение слов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Чтение слов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Чтение слов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057792"/>
        <c:axId val="135059328"/>
        <c:axId val="0"/>
      </c:bar3DChart>
      <c:catAx>
        <c:axId val="13505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5059328"/>
        <c:crosses val="autoZero"/>
        <c:auto val="1"/>
        <c:lblAlgn val="ctr"/>
        <c:lblOffset val="100"/>
        <c:noMultiLvlLbl val="0"/>
      </c:catAx>
      <c:valAx>
        <c:axId val="13505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057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читают полными словами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читают слогами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пытаются сливать слоги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знают буквы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не знают буквы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133056"/>
        <c:axId val="135134592"/>
        <c:axId val="0"/>
      </c:bar3DChart>
      <c:catAx>
        <c:axId val="13513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134592"/>
        <c:crosses val="autoZero"/>
        <c:auto val="1"/>
        <c:lblAlgn val="ctr"/>
        <c:lblOffset val="100"/>
        <c:noMultiLvlLbl val="0"/>
      </c:catAx>
      <c:valAx>
        <c:axId val="1351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13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справились с заданием полностью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справились частично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справились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302336"/>
        <c:axId val="90303872"/>
        <c:axId val="0"/>
      </c:bar3DChart>
      <c:catAx>
        <c:axId val="9030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90303872"/>
        <c:crosses val="autoZero"/>
        <c:auto val="1"/>
        <c:lblAlgn val="ctr"/>
        <c:lblOffset val="100"/>
        <c:noMultiLvlLbl val="0"/>
      </c:catAx>
      <c:valAx>
        <c:axId val="9030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30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06552-1CAA-4EC1-998F-979DE5506E6A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84637-648A-427D-89DB-5E3D6FDC1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1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C71EC-60E7-48A7-9A57-B3F510ECA451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91FB2-4E08-4BB4-8696-D1D036C7E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8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6CC2B2-A3D1-49C6-9932-63B67DE92BA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4540CE-5E70-4F92-80B3-A67082AA8C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196336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Итоги работы класса социальной адаптации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3216"/>
            <a:ext cx="5400600" cy="132918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Автор Тарасова Оксана Николаевна</a:t>
            </a:r>
          </a:p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МКОУ «</a:t>
            </a:r>
            <a:r>
              <a:rPr lang="ru-RU" sz="2400" b="1" dirty="0" err="1" smtClean="0">
                <a:solidFill>
                  <a:schemeClr val="tx2"/>
                </a:solidFill>
              </a:rPr>
              <a:t>Залининская</a:t>
            </a:r>
            <a:r>
              <a:rPr lang="ru-RU" sz="2400" b="1" dirty="0" smtClean="0">
                <a:solidFill>
                  <a:schemeClr val="tx2"/>
                </a:solidFill>
              </a:rPr>
              <a:t> СОШ»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14528"/>
          <a:stretch/>
        </p:blipFill>
        <p:spPr>
          <a:xfrm>
            <a:off x="2123728" y="1916832"/>
            <a:ext cx="4989513" cy="34925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810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716016" y="2993072"/>
            <a:ext cx="3352800" cy="1905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307" y="620688"/>
            <a:ext cx="7839319" cy="165618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Задание№1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Разграничение гласных и согласных букв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2857421" cy="138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Пр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7928" r="42497" b="83765"/>
          <a:stretch/>
        </p:blipFill>
        <p:spPr bwMode="auto">
          <a:xfrm>
            <a:off x="515307" y="3068960"/>
            <a:ext cx="7839320" cy="249511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45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40019"/>
              </p:ext>
            </p:extLst>
          </p:nvPr>
        </p:nvGraphicFramePr>
        <p:xfrm>
          <a:off x="871538" y="1844824"/>
          <a:ext cx="7408862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192688" cy="125272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Задание №2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Деление слов на слоги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8688" r="53860" b="59046"/>
          <a:stretch/>
        </p:blipFill>
        <p:spPr>
          <a:xfrm>
            <a:off x="2123728" y="1988840"/>
            <a:ext cx="4964316" cy="4291189"/>
          </a:xfr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36525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24154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1252728"/>
          </a:xfrm>
        </p:spPr>
        <p:txBody>
          <a:bodyPr/>
          <a:lstStyle/>
          <a:p>
            <a:pPr algn="ctr"/>
            <a:r>
              <a:rPr lang="ru-RU" sz="4400" b="1" dirty="0" smtClean="0"/>
              <a:t>Задание №3</a:t>
            </a:r>
            <a:br>
              <a:rPr lang="ru-RU" sz="4400" b="1" dirty="0" smtClean="0"/>
            </a:br>
            <a:r>
              <a:rPr lang="ru-RU" sz="4400" b="1" dirty="0" smtClean="0"/>
              <a:t>Звуковой анализ слов</a:t>
            </a:r>
            <a:endParaRPr lang="ru-RU" sz="4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33006" r="10688" b="41438"/>
          <a:stretch/>
        </p:blipFill>
        <p:spPr>
          <a:xfrm rot="10800000">
            <a:off x="1547660" y="1844821"/>
            <a:ext cx="5819857" cy="3960442"/>
          </a:xfr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9336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1828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352800" cy="1252728"/>
          </a:xfrm>
        </p:spPr>
        <p:txBody>
          <a:bodyPr/>
          <a:lstStyle/>
          <a:p>
            <a:r>
              <a:rPr lang="ru-RU" b="1" dirty="0" smtClean="0"/>
              <a:t>        Задание №</a:t>
            </a:r>
            <a:r>
              <a:rPr lang="en-US" b="1" dirty="0" smtClean="0"/>
              <a:t>4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Чтение слов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4840" r="45243" b="58030"/>
          <a:stretch/>
        </p:blipFill>
        <p:spPr>
          <a:xfrm>
            <a:off x="2339752" y="2060848"/>
            <a:ext cx="3979136" cy="3764432"/>
          </a:xfrm>
        </p:spPr>
      </p:pic>
    </p:spTree>
    <p:extLst>
      <p:ext uri="{BB962C8B-B14F-4D97-AF65-F5344CB8AC3E}">
        <p14:creationId xmlns:p14="http://schemas.microsoft.com/office/powerpoint/2010/main" val="3399221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7321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1750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41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843720"/>
              </p:ext>
            </p:extLst>
          </p:nvPr>
        </p:nvGraphicFramePr>
        <p:xfrm>
          <a:off x="871538" y="1772816"/>
          <a:ext cx="7408862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8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752528"/>
          </a:xfrm>
        </p:spPr>
        <p:txBody>
          <a:bodyPr>
            <a:normAutofit fontScale="92500"/>
          </a:bodyPr>
          <a:lstStyle/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 ориентироваться на листе бумаги ; 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определять взаимное расположение предметов; 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сравнивать предметы по длине, массе;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называть числа от 1 до 10 в прямом и обратном порядке, начиная с любого числа;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сравнивать количество предметов в двух группах    ( больше, меньше, столько же):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определять количество предметов в заданной группе и устно обозначать результат числом;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объяснять конкретный смысл действий </a:t>
            </a:r>
            <a:r>
              <a:rPr lang="ru-RU" sz="2000" i="1" dirty="0">
                <a:solidFill>
                  <a:srgbClr val="073E87"/>
                </a:solidFill>
              </a:rPr>
              <a:t>сложение </a:t>
            </a:r>
            <a:r>
              <a:rPr lang="ru-RU" sz="2000" dirty="0">
                <a:solidFill>
                  <a:srgbClr val="073E87"/>
                </a:solidFill>
              </a:rPr>
              <a:t>и вычитание;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различать и называть простейшие геометрические фигуры;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воспринимать учебно – познавательную задачу и способы её решения;</a:t>
            </a:r>
          </a:p>
          <a:p>
            <a:pPr lvl="0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проводить мыслительные операции на несложном материале.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white"/>
                </a:solidFill>
              </a:rPr>
              <a:t>Курс «Математические ступеньки»</a:t>
            </a:r>
            <a:br>
              <a:rPr lang="ru-RU" sz="3200" b="1" dirty="0">
                <a:solidFill>
                  <a:prstClr val="white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Планируемые результаты</a:t>
            </a:r>
            <a:r>
              <a:rPr lang="ru-RU" sz="3200" b="1" dirty="0">
                <a:solidFill>
                  <a:srgbClr val="002060"/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6146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 знаний по программе</a:t>
            </a:r>
            <a:br>
              <a:rPr lang="ru-RU" b="1" dirty="0" smtClean="0"/>
            </a:br>
            <a:r>
              <a:rPr lang="ru-RU" b="1" dirty="0" smtClean="0"/>
              <a:t>«Преемственность»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10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Задание №1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Ориентирование на листе бумаги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8162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Про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2" t="-29879" r="27674" b="101988"/>
          <a:stretch/>
        </p:blipFill>
        <p:spPr bwMode="auto">
          <a:xfrm>
            <a:off x="2060448" y="-1899591"/>
            <a:ext cx="2865120" cy="227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6000" r="31661" b="57689"/>
          <a:stretch/>
        </p:blipFill>
        <p:spPr>
          <a:xfrm>
            <a:off x="683568" y="1772816"/>
            <a:ext cx="4464496" cy="330245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2637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229600" cy="125272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JJj</a:t>
            </a:r>
            <a:endParaRPr lang="ru-RU" sz="2400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08334"/>
              </p:ext>
            </p:extLst>
          </p:nvPr>
        </p:nvGraphicFramePr>
        <p:xfrm>
          <a:off x="827584" y="1124744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7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824536" cy="4752528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Проверка уровня развития пространственного восприятия, состояния моторики и зрительно-моторных координаций, степень развития ряда неречевых функций, лежащих в основе овладения грамотой ( математической и лингвистической частью)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Цель: выявить умение ориентироваться на плоскости (влево, вправо, вверх, вниз), проверяется умение пересчитывать клеточки, уровень произвольности (умение следовать указаниям).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b="1" kern="0" dirty="0" err="1">
                <a:solidFill>
                  <a:srgbClr val="000000"/>
                </a:solidFill>
                <a:latin typeface="Times New Roman" pitchFamily="18" charset="0"/>
                <a:cs typeface="Arial"/>
              </a:rPr>
              <a:t>Инструкция:«Задание</a:t>
            </a: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 будете выполнять на клетчатой бумаге ( указывается место).  Найдите на листах клеточку, закрашенную в черный цвет. 1.Возьмите красный карандаш , отсчитайте от черной клеточки вправо четыре клеточки и пятую закрасьте красным карандашом. 2.Возьмите синий карандаш. От красной клетки отступите вниз на две клеточки и третью закрасьте синим карандашом.3.Возьмите зеленый карандаш и клеточку , расположенную слева от синец , через одну от неё, закрасьте зеленым карандашом.4. Возьмите желтый карандаш. Отсчитайте от зеленой клетки вверх пять клеток и шестую закрасьте желтым карандашом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».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Оценка задания:  </a:t>
            </a:r>
            <a:r>
              <a:rPr lang="ru-RU" sz="14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/>
              </a:rPr>
              <a:t>- 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– не приступил к выполнению задания. Несколько клеток закрашены, но их расположение не соответствует инструкции..  + - –выполнено верно два или три пункта задания +- все пункты задания выполнены верно</a:t>
            </a:r>
            <a:endParaRPr lang="ru-RU" sz="1400" b="1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36387" b="37920"/>
          <a:stretch/>
        </p:blipFill>
        <p:spPr>
          <a:xfrm>
            <a:off x="755577" y="1623766"/>
            <a:ext cx="2869926" cy="3893466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№ 2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Пространственное восприятие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86230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133159"/>
              </p:ext>
            </p:extLst>
          </p:nvPr>
        </p:nvGraphicFramePr>
        <p:xfrm>
          <a:off x="827088" y="981074"/>
          <a:ext cx="7408862" cy="468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09120"/>
            <a:ext cx="8229600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2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272808" cy="1800200"/>
          </a:xfrm>
        </p:spPr>
        <p:txBody>
          <a:bodyPr>
            <a:normAutofit fontScale="90000"/>
          </a:bodyPr>
          <a:lstStyle/>
          <a:p>
            <a:r>
              <a:rPr lang="ru-RU" sz="4000" b="1" i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000" b="1" i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i="1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000" b="1" i="1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i="1" kern="0" dirty="0" smtClean="0">
                <a:solidFill>
                  <a:srgbClr val="000000"/>
                </a:solidFill>
                <a:latin typeface="Arial"/>
                <a:cs typeface="Arial"/>
              </a:rPr>
              <a:t>Задание </a:t>
            </a:r>
            <a:r>
              <a:rPr lang="ru-RU" sz="4000" b="1" i="1" kern="0" dirty="0" smtClean="0">
                <a:solidFill>
                  <a:srgbClr val="000000"/>
                </a:solidFill>
                <a:latin typeface="Arial"/>
                <a:cs typeface="Arial"/>
              </a:rPr>
              <a:t>№</a:t>
            </a:r>
            <a:r>
              <a:rPr lang="en-US" sz="4000" b="1" i="1" kern="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ru-RU" sz="4000" b="1" i="1" kern="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000" b="1" i="1" kern="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i="1" kern="0" dirty="0" smtClean="0">
                <a:solidFill>
                  <a:srgbClr val="000000"/>
                </a:solidFill>
                <a:latin typeface="Arial"/>
                <a:cs typeface="Arial"/>
              </a:rPr>
              <a:t>Выбор </a:t>
            </a:r>
            <a:r>
              <a:rPr lang="ru-RU" sz="4000" b="1" i="1" kern="0" dirty="0">
                <a:solidFill>
                  <a:srgbClr val="000000"/>
                </a:solidFill>
                <a:latin typeface="Arial"/>
                <a:cs typeface="Arial"/>
              </a:rPr>
              <a:t>и выполнение арифметических действий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2618" y="2060848"/>
            <a:ext cx="5801870" cy="4464496"/>
          </a:xfrm>
        </p:spPr>
        <p:txBody>
          <a:bodyPr>
            <a:no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Проверка уровня развития представлений, лежащих в основе счета, представлений об операциях сложения и вычитания, наличие интуитивных до числовых  представлений, умение слушать и выполнять инструкцию.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Цель:</a:t>
            </a: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 выявить умение выбрать и выполнить операцию сложения и вычитания; при правильном понимании текста задачи перейти от числа к соответствующему конечному  множеству предметов (кружков, квадратов), уровень произвольности.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Инструкция: </a:t>
            </a: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Здесь вы будете выполнять третье задание (указывается место для выполнения) Посмотрите на свои листки, послушайте задание. 1.В классе сегодня дежурят 3 девочки и 2 мальчика. Сколько детей  дежурят сегодня в классе? Нарисуйте столько кружков, сколько детей дежурят сегодня в классе.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Tx/>
              <a:buSzTx/>
            </a:pP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         2. В легковой машине ехало 6 человек. Двое вышли из машины. Нарисуйте столько квадратов, сколько человек осталось в машине. (тексты задач можно повторить)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Оценка 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задания -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есть </a:t>
            </a: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попытка решить одну задачу, но число кругов или квадратов 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неверное. 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 +- 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-</a:t>
            </a: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одна задача выполнена верно, есть попытка решать вторую задачу, но число кругов или квадратов неверное. 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 </a:t>
            </a: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+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– </a:t>
            </a: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Arial"/>
              </a:rPr>
              <a:t>обе задачи выполнены  верно.</a:t>
            </a: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32515" r="74525" b="61637"/>
          <a:stretch/>
        </p:blipFill>
        <p:spPr>
          <a:xfrm>
            <a:off x="467544" y="2420888"/>
            <a:ext cx="2695074" cy="1224136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607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777366"/>
              </p:ext>
            </p:extLst>
          </p:nvPr>
        </p:nvGraphicFramePr>
        <p:xfrm>
          <a:off x="871538" y="1844824"/>
          <a:ext cx="7408862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72816"/>
            <a:ext cx="7408333" cy="3450696"/>
          </a:xfrm>
        </p:spPr>
        <p:txBody>
          <a:bodyPr/>
          <a:lstStyle/>
          <a:p>
            <a:r>
              <a:rPr lang="ru-RU" dirty="0" smtClean="0"/>
              <a:t>ориентироваться в ситуациях, соответствующих различным сферам общения;</a:t>
            </a:r>
          </a:p>
          <a:p>
            <a:r>
              <a:rPr lang="ru-RU" dirty="0" smtClean="0"/>
              <a:t>отчётливо и ясно произносить слова, предложения;</a:t>
            </a:r>
          </a:p>
          <a:p>
            <a:r>
              <a:rPr lang="ru-RU" dirty="0" smtClean="0"/>
              <a:t>выделять из слов звуки, классифицировать их по месту нахождения в слове;</a:t>
            </a:r>
          </a:p>
          <a:p>
            <a:r>
              <a:rPr lang="ru-RU" dirty="0" smtClean="0"/>
              <a:t>уметь осознанно и произвольно строить речевое высказывание в устной форме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Курс « От слова к букве»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Планируемые результаты: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8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1768</TotalTime>
  <Words>553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Итоги работы класса социальной адаптации</vt:lpstr>
      <vt:lpstr>Курс «Математические ступеньки» Планируемые результаты:</vt:lpstr>
      <vt:lpstr> Задание №1 Ориентирование на листе бумаги</vt:lpstr>
      <vt:lpstr>JJj</vt:lpstr>
      <vt:lpstr>Презентация PowerPoint</vt:lpstr>
      <vt:lpstr>Презентация PowerPoint</vt:lpstr>
      <vt:lpstr>  Задание №3 Выбор и выполнение арифметических действий</vt:lpstr>
      <vt:lpstr>Презентация PowerPoint</vt:lpstr>
      <vt:lpstr>Курс « От слова к букве» Планируемые результаты:</vt:lpstr>
      <vt:lpstr>Задание№1 Разграничение гласных и согласных букв</vt:lpstr>
      <vt:lpstr>Презентация PowerPoint</vt:lpstr>
      <vt:lpstr>Задание №2 Деление слов на слоги</vt:lpstr>
      <vt:lpstr>Презентация PowerPoint</vt:lpstr>
      <vt:lpstr>Задание №3 Звуковой анализ слов</vt:lpstr>
      <vt:lpstr>Презентация PowerPoint</vt:lpstr>
      <vt:lpstr>        Задание №4         Чтение слов</vt:lpstr>
      <vt:lpstr>Презентация PowerPoint</vt:lpstr>
      <vt:lpstr>Чтение</vt:lpstr>
      <vt:lpstr>Презентация PowerPoint</vt:lpstr>
      <vt:lpstr>Уровень  знаний по программе «Преемственность»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класса социальной адаптации</dc:title>
  <dc:creator>Admin</dc:creator>
  <cp:lastModifiedBy>Admin</cp:lastModifiedBy>
  <cp:revision>116</cp:revision>
  <dcterms:created xsi:type="dcterms:W3CDTF">2014-05-04T06:50:53Z</dcterms:created>
  <dcterms:modified xsi:type="dcterms:W3CDTF">2015-01-09T18:44:29Z</dcterms:modified>
</cp:coreProperties>
</file>