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66" r:id="rId12"/>
    <p:sldId id="271" r:id="rId13"/>
    <p:sldId id="270" r:id="rId14"/>
    <p:sldId id="269" r:id="rId15"/>
    <p:sldId id="273" r:id="rId16"/>
    <p:sldId id="276" r:id="rId17"/>
    <p:sldId id="272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0B4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фон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420888"/>
            <a:ext cx="9144000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Государственное бюджетное образовательное учреждение </a:t>
            </a:r>
            <a:b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города Москвы</a:t>
            </a:r>
            <a:b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детский сад№129</a:t>
            </a:r>
            <a:b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«Путешествие с Буратино с страну математики»</a:t>
            </a:r>
            <a:b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 средней группе </a:t>
            </a:r>
            <a:b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024933"/>
            <a:ext cx="9144000" cy="1833067"/>
          </a:xfrm>
        </p:spPr>
        <p:txBody>
          <a:bodyPr>
            <a:normAutofit/>
          </a:bodyPr>
          <a:lstStyle/>
          <a:p>
            <a:pPr algn="r">
              <a:buNone/>
            </a:pPr>
            <a:endParaRPr lang="ru-RU" sz="4400" b="1" dirty="0" smtClean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r">
              <a:buNone/>
            </a:pP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Воспитатель: </a:t>
            </a:r>
            <a:r>
              <a:rPr lang="ru-RU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Агаджанян</a:t>
            </a:r>
            <a:r>
              <a:rPr lang="ru-RU" sz="44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</a:t>
            </a: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advClick="0" advTm="2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фон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45224"/>
            <a:ext cx="91440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«Найди геометрическую фигуру».</a:t>
            </a:r>
            <a:b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Ребята, посмотрите внимательно и найдите геометрические фигуры и обведите пальцем.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C:\Users\ГРИШКА\Desktop\открытые занятия\IMG_2143.JPG"/>
          <p:cNvPicPr>
            <a:picLocks noGrp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771800" y="0"/>
            <a:ext cx="339671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 advClick="0" advTm="10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фон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772816"/>
            <a:ext cx="91440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Буратино пока шел, перепутал  в коробке все эти картинки, посмотрите внимательно, на какие фигуры похожи эти картинки? На доске в ряд выложены геометрические фигуры, давайте под каждой фигурой поставим нужную картинку. </a:t>
            </a:r>
            <a:b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Молодцы! </a:t>
            </a:r>
            <a:endParaRPr lang="ru-RU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" name="Содержимое 4" descr="C:\Users\ГРИШКА\Desktop\открытые занятия\IMG_2151.JPG"/>
          <p:cNvPicPr>
            <a:picLocks noGrp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2321496"/>
            <a:ext cx="295232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7" name="Рисунок 6" descr="C:\Users\ГРИШКА\Desktop\открытые занятия\IMG_2152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903640" y="2537520"/>
            <a:ext cx="324036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 advClick="0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фон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56792"/>
            <a:ext cx="9144000" cy="1143000"/>
          </a:xfrm>
        </p:spPr>
        <p:txBody>
          <a:bodyPr>
            <a:noAutofit/>
          </a:bodyPr>
          <a:lstStyle/>
          <a:p>
            <a:pPr lvl="0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Посмотрите, какие зайчики к нам в гости пришли, это их огород, и они решили разделить свой огород на 4 равные части, один зайчик хочет чтоб у него грядки были квадратными, а другой чтоб грядки были треугольными.</a:t>
            </a:r>
            <a:b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" name="Содержимое 4" descr="C:\Users\ГРИШКА\Desktop\открытые занятия\IMG_2167.JPG"/>
          <p:cNvPicPr>
            <a:picLocks noGrp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67744" y="3649287"/>
            <a:ext cx="4276898" cy="320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фон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09120"/>
            <a:ext cx="9144000" cy="1143000"/>
          </a:xfrm>
        </p:spPr>
        <p:txBody>
          <a:bodyPr>
            <a:noAutofit/>
          </a:bodyPr>
          <a:lstStyle/>
          <a:p>
            <a:pPr algn="just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Ребята, а ведь 4 это волшебная цифра, и встречается очень часто,… сколько вам лет? Сколько времен года вы знаете? Сколько частей суток знаете? Назовите их. Сколько геометрических фигур вы знаете? 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" name="Содержимое 4" descr="C:\Users\ГРИШКА\Desktop\открытые занятия\IMG_2145.JPG"/>
          <p:cNvPicPr>
            <a:picLocks noGrp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95736" y="0"/>
            <a:ext cx="4752528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 advClick="0" advTm="7000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фон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80728"/>
            <a:ext cx="9144000" cy="1143000"/>
          </a:xfrm>
        </p:spPr>
        <p:txBody>
          <a:bodyPr>
            <a:noAutofit/>
          </a:bodyPr>
          <a:lstStyle/>
          <a:p>
            <a:pPr lvl="0" algn="l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 вас на столе есть карточки с цифрами, возьмите и выложите </a:t>
            </a:r>
            <a:r>
              <a:rPr lang="ru-RU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попарядку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.</a:t>
            </a:r>
            <a:b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Посчитайте до 4 и обратно</a:t>
            </a:r>
            <a:b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Поднимите цифру 3</a:t>
            </a:r>
            <a:b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Поднимите цифру между 2и 3</a:t>
            </a:r>
            <a:b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Покажите цифру, которая справа от 2 и т.д.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" name="Содержимое 4" descr="C:\Users\ГРИШКА\Desktop\открытые занятия\IMG_2163.JPG"/>
          <p:cNvPicPr>
            <a:picLocks noGrp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92080" y="2808709"/>
            <a:ext cx="2489894" cy="4049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6" name="Рисунок 5" descr="C:\Users\ГРИШКА\Desktop\открытые занятия\IMG_2159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691680" y="3041576"/>
            <a:ext cx="2664296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фон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Содержимое 4" descr="C:\Users\ГРИШКА\Desktop\открытые занятия\IMG_2171.JPG"/>
          <p:cNvPicPr>
            <a:picLocks noGrp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08720"/>
            <a:ext cx="9144000" cy="1143000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«Доложи  яблоки »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Посмотрите, что у меня на доске?! А если на этом дереве растут яблоки, как такое дерево называется?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 нас три яблони, на каждой яблоне растут по 4 яблока, но некоторые спрятались за ветками: 1)2яблока. 2)3 яблок. 3) 1 яблоко.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Сколько яблок на яблоне? сколько не хватает? сколько было? Сколько стало яблок?</a:t>
            </a: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фон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68560" y="1556792"/>
            <a:ext cx="9144000" cy="114300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rgbClr val="FFFF00"/>
                </a:solidFill>
                <a:latin typeface="Monotype Corsiva" pitchFamily="66" charset="0"/>
              </a:rPr>
              <a:t>                                        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Буратино потянулся</a:t>
            </a:r>
            <a:b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                       Раз – нагнулся,</a:t>
            </a:r>
            <a:b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                       Два – нагнулся,</a:t>
            </a:r>
            <a:b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                       Руки в стороны развел,</a:t>
            </a:r>
            <a:b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                       Ключик видно не нашел</a:t>
            </a:r>
            <a:b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                       Что бы ключик нам достать ,</a:t>
            </a:r>
            <a:b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                          Нужно на носочки встать</a:t>
            </a:r>
            <a:r>
              <a:rPr lang="ru-RU" sz="3600" b="1" dirty="0" smtClean="0">
                <a:solidFill>
                  <a:schemeClr val="bg1"/>
                </a:solidFill>
                <a:latin typeface="Monotype Corsiva" pitchFamily="66" charset="0"/>
              </a:rPr>
              <a:t>.</a:t>
            </a:r>
            <a:br>
              <a:rPr lang="ru-RU" sz="3600" b="1" dirty="0" smtClean="0">
                <a:solidFill>
                  <a:schemeClr val="bg1"/>
                </a:solidFill>
                <a:latin typeface="Monotype Corsiva" pitchFamily="66" charset="0"/>
              </a:rPr>
            </a:br>
            <a:endParaRPr lang="ru-RU" sz="36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5" name="Содержимое 4" descr="C:\Users\ГРИШКА\Desktop\открытые занятия\IMG_2172.JPG"/>
          <p:cNvPicPr>
            <a:picLocks noGrp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771800" y="3940233"/>
            <a:ext cx="3886200" cy="2917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фон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1143000"/>
          </a:xfrm>
        </p:spPr>
        <p:txBody>
          <a:bodyPr>
            <a:noAutofit/>
          </a:bodyPr>
          <a:lstStyle/>
          <a:p>
            <a:pPr lvl="0" algn="just"/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Ребята, теперь, мы отдаем коробку Буратино, и он может смело идти к </a:t>
            </a:r>
            <a:r>
              <a:rPr lang="ru-RU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Мальвине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, но как мы отпустим его с пустыми руками, давайте сделаем для </a:t>
            </a:r>
            <a:r>
              <a:rPr lang="ru-RU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Мальвины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подарок.</a:t>
            </a:r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0" y="5229200"/>
            <a:ext cx="9144000" cy="1988840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sz="39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 вас на подносе тонированная бумага и разрезанные геометрические фигуры, мы  с вами сделаем аппликацию «цветка». </a:t>
            </a:r>
          </a:p>
          <a:p>
            <a:endParaRPr lang="ru-RU" dirty="0"/>
          </a:p>
        </p:txBody>
      </p:sp>
      <p:pic>
        <p:nvPicPr>
          <p:cNvPr id="14" name="Содержимое 13" descr="C:\Users\ГРИШКА\Desktop\открытые занятия\IMG_2177.JPG"/>
          <p:cNvPicPr>
            <a:picLocks noGrp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3568" y="1484784"/>
            <a:ext cx="273630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15" name="Содержимое 14" descr="C:\Users\ГРИШКА\Desktop\открытые занятия\IMG_2178.JPG"/>
          <p:cNvPicPr>
            <a:picLocks noGrp="1"/>
          </p:cNvPicPr>
          <p:nvPr>
            <p:ph sz="quarter" idx="4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148064" y="1484784"/>
            <a:ext cx="2555776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 advClick="0" advTm="10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фон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Содержимое 4" descr="C:\Users\ГРИШКА\Desktop\открытые занятия\IMG_2185.JPG"/>
          <p:cNvPicPr>
            <a:picLocks noGrp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1430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 теперь покажите ваши работы гостям, говорим им до свидания!</a:t>
            </a:r>
            <a:b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E:\фон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0100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endParaRPr lang="ru-RU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Цель: 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Повторить знания о геометрических фигурах, выделить прямоугольник, установить сходства и отличия между геометрическими фигурами.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Закрепить навыки количественного и порядкового счета, в пределах 4.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Закрепить знания о частях суток о временных последствиях.</a:t>
            </a:r>
          </a:p>
          <a:p>
            <a:pPr lvl="0" algn="just">
              <a:buFont typeface="Wingdings" pitchFamily="2" charset="2"/>
              <a:buChar char="Ø"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Развивать внимание, наблюдательность и творческие способности ребенка. </a:t>
            </a:r>
          </a:p>
          <a:p>
            <a:pPr>
              <a:buNone/>
            </a:pPr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Предварительная работа:</a:t>
            </a:r>
          </a:p>
          <a:p>
            <a:pPr lvl="0">
              <a:buNone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- Заучивание  стихотворений о геометрических  фигурах.</a:t>
            </a:r>
          </a:p>
          <a:p>
            <a:pPr lvl="0" algn="just">
              <a:buFont typeface="Wingdings" pitchFamily="2" charset="2"/>
              <a:buChar char="Ø"/>
            </a:pPr>
            <a:endParaRPr lang="ru-RU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med" advClick="0" advTm="3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800"/>
                            </p:stCondLst>
                            <p:childTnLst>
                              <p:par>
                                <p:cTn id="1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600"/>
                            </p:stCondLst>
                            <p:childTnLst>
                              <p:par>
                                <p:cTn id="23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6500"/>
                            </p:stCondLst>
                            <p:childTnLst>
                              <p:par>
                                <p:cTn id="2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3800"/>
                            </p:stCondLst>
                            <p:childTnLst>
                              <p:par>
                                <p:cTn id="3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900"/>
                            </p:stCondLst>
                            <p:childTnLst>
                              <p:par>
                                <p:cTn id="4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фон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6021288"/>
          </a:xfrm>
        </p:spPr>
        <p:txBody>
          <a:bodyPr>
            <a:noAutofit/>
          </a:bodyPr>
          <a:lstStyle/>
          <a:p>
            <a:pPr algn="l"/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Раздаточный материал:</a:t>
            </a:r>
            <a:b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Карточки с цифрами до 4 – 14 шт.</a:t>
            </a:r>
            <a:b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Тонированная бумага – 14 шт.</a:t>
            </a:r>
            <a:b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Клей – 14 шт.</a:t>
            </a:r>
            <a:b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Клеенки – 14 шт.</a:t>
            </a:r>
            <a:b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Салфетки – 14 шт.</a:t>
            </a:r>
            <a:b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Подносы – 14 шт.</a:t>
            </a:r>
            <a:b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Разрезанные геометрические фигуры из цветной бумаги по 5шт каждому ребенку.</a:t>
            </a:r>
            <a:b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7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фон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53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Демонстрационный материал:</a:t>
            </a:r>
            <a:r>
              <a:rPr lang="ru-RU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-Буратино, золотой ключик</a:t>
            </a:r>
            <a:br>
              <a:rPr lang="ru-RU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-Коробка с геометрическими фигурами.</a:t>
            </a:r>
            <a:br>
              <a:rPr lang="ru-RU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-Геометрические фигуры</a:t>
            </a:r>
            <a:br>
              <a:rPr lang="ru-RU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-Таблица на А3 с геометрическими фигурами-3 шт.</a:t>
            </a:r>
            <a:br>
              <a:rPr lang="ru-RU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-Зайчики и 2 квадрата на А4</a:t>
            </a:r>
            <a:br>
              <a:rPr lang="ru-RU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-Цветная бумага с вырезанными геометрическими фигурами на магните</a:t>
            </a:r>
            <a:br>
              <a:rPr lang="ru-RU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-3 яблони с 12 яблоками на магните </a:t>
            </a:r>
            <a:br>
              <a:rPr lang="ru-RU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-Карточки с предметами похожие на геометрические фигуры.</a:t>
            </a:r>
            <a:br>
              <a:rPr lang="ru-RU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-Нарисованные геометрические фигуры на А3 (друг на друга).</a:t>
            </a:r>
            <a:br>
              <a:rPr lang="ru-RU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-Образец:  аппликация «цветок для </a:t>
            </a:r>
            <a:r>
              <a:rPr lang="ru-RU" sz="31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Мальвины</a:t>
            </a:r>
            <a:r>
              <a:rPr lang="ru-RU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»</a:t>
            </a:r>
            <a:br>
              <a:rPr lang="ru-RU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-Магнитная доска</a:t>
            </a: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1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фон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84784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Посмотрите, кто к нам еще в гости пришел? Посмотрите, у него какая-то интересная коробка… (подношу к уху) ребята мне Буратино сказал, что это коробка с заданиями дала ему </a:t>
            </a:r>
            <a:r>
              <a:rPr lang="ru-RU" sz="3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Мальвина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и он не может выполнить эти задания, давайте поможем ему.</a:t>
            </a:r>
            <a:b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C:\Users\ГРИШКА\Desktop\открытые занятия\IMG_2128.JPG"/>
          <p:cNvPicPr>
            <a:picLocks noGrp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63688" y="2492896"/>
            <a:ext cx="5832648" cy="43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 advClick="0" advTm="10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фон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395536"/>
            <a:ext cx="9144000" cy="6858000"/>
          </a:xfrm>
        </p:spPr>
        <p:txBody>
          <a:bodyPr>
            <a:normAutofit/>
          </a:bodyPr>
          <a:lstStyle/>
          <a:p>
            <a:pPr algn="l"/>
            <a:r>
              <a:rPr lang="ru-RU" sz="4000" b="1" i="1" smtClean="0">
                <a:solidFill>
                  <a:schemeClr val="bg1"/>
                </a:solidFill>
                <a:latin typeface="Monotype Corsiva" pitchFamily="66" charset="0"/>
              </a:rPr>
              <a:t>Квадрат                                  Круг</a:t>
            </a:r>
            <a:r>
              <a:rPr lang="ru-RU" sz="360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360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Вот четыре стороны        Нарисуем мы кружочек:     </a:t>
            </a:r>
            <a:br>
              <a:rPr lang="ru-RU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 они всегда равны.           Ротик в нем и пара точек              </a:t>
            </a:r>
            <a:br>
              <a:rPr lang="ru-RU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 фигура та, ребята,        Солнце круглое и мячик,</a:t>
            </a:r>
            <a:br>
              <a:rPr lang="ru-RU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Называется квадратом    Круг давно знаком нам,</a:t>
            </a:r>
            <a:r>
              <a:rPr lang="ru-RU" sz="360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360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mtClean="0">
                <a:solidFill>
                  <a:schemeClr val="bg1"/>
                </a:solidFill>
              </a:rPr>
              <a:t/>
            </a:r>
            <a:br>
              <a:rPr lang="ru-RU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C:\Users\ГРИШКА\Desktop\открытые занятия\IMG_2129.JPG"/>
          <p:cNvPicPr>
            <a:picLocks noGrp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63340" y="3140968"/>
            <a:ext cx="4580660" cy="3439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-5542205"/>
            <a:ext cx="9144000" cy="11541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38750" algn="l"/>
              </a:tabLst>
            </a:pP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38750" algn="l"/>
              </a:tabLst>
            </a:pPr>
            <a:endParaRPr lang="ru-RU" sz="3200" b="1" i="1" dirty="0" smtClean="0">
              <a:solidFill>
                <a:schemeClr val="accent1">
                  <a:lumMod val="40000"/>
                  <a:lumOff val="60000"/>
                </a:schemeClr>
              </a:solidFill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38750" algn="l"/>
              </a:tabLst>
            </a:pP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38750" algn="l"/>
              </a:tabLst>
            </a:pPr>
            <a:endParaRPr lang="ru-RU" sz="3200" b="1" i="1" dirty="0" smtClean="0">
              <a:solidFill>
                <a:schemeClr val="accent1">
                  <a:lumMod val="40000"/>
                  <a:lumOff val="60000"/>
                </a:schemeClr>
              </a:solidFill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38750" algn="l"/>
              </a:tabLst>
            </a:pP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38750" algn="l"/>
              </a:tabLst>
            </a:pPr>
            <a:endParaRPr lang="ru-RU" sz="3200" b="1" i="1" dirty="0" smtClean="0">
              <a:solidFill>
                <a:schemeClr val="accent1">
                  <a:lumMod val="40000"/>
                  <a:lumOff val="60000"/>
                </a:schemeClr>
              </a:solidFill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38750" algn="l"/>
              </a:tabLst>
            </a:pP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38750" algn="l"/>
              </a:tabLst>
            </a:pPr>
            <a:endParaRPr lang="ru-RU" sz="3200" b="1" i="1" dirty="0" smtClean="0">
              <a:solidFill>
                <a:schemeClr val="accent1">
                  <a:lumMod val="40000"/>
                  <a:lumOff val="60000"/>
                </a:schemeClr>
              </a:solidFill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38750" algn="l"/>
              </a:tabLst>
            </a:pP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38750" algn="l"/>
              </a:tabLst>
            </a:pPr>
            <a:endParaRPr lang="ru-RU" sz="3200" b="1" i="1" dirty="0" smtClean="0">
              <a:solidFill>
                <a:schemeClr val="accent1">
                  <a:lumMod val="40000"/>
                  <a:lumOff val="60000"/>
                </a:schemeClr>
              </a:solidFill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38750" algn="l"/>
              </a:tabLst>
            </a:pP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38750" algn="l"/>
              </a:tabLst>
            </a:pPr>
            <a:endParaRPr lang="ru-RU" sz="3200" b="1" i="1" dirty="0" smtClean="0">
              <a:solidFill>
                <a:schemeClr val="accent1">
                  <a:lumMod val="40000"/>
                  <a:lumOff val="60000"/>
                </a:schemeClr>
              </a:solidFill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38750" algn="l"/>
              </a:tabLst>
            </a:pP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38750" algn="l"/>
              </a:tabLst>
            </a:pPr>
            <a:endParaRPr lang="ru-RU" sz="3200" b="1" i="1" dirty="0" smtClean="0">
              <a:solidFill>
                <a:schemeClr val="accent1">
                  <a:lumMod val="40000"/>
                  <a:lumOff val="60000"/>
                </a:schemeClr>
              </a:solidFill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38750" algn="l"/>
              </a:tabLst>
            </a:pP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38750" algn="l"/>
              </a:tabLst>
            </a:pPr>
            <a:endParaRPr lang="ru-RU" sz="3200" b="1" i="1" dirty="0" smtClean="0">
              <a:solidFill>
                <a:schemeClr val="accent1">
                  <a:lumMod val="40000"/>
                  <a:lumOff val="60000"/>
                </a:schemeClr>
              </a:solidFill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38750" algn="l"/>
              </a:tabLst>
            </a:pPr>
            <a:endParaRPr kumimoji="0" lang="ru-RU" sz="3200" b="1" i="1" u="none" strike="noStrike" cap="none" normalizeH="0" baseline="0" dirty="0" smtClean="0">
              <a:ln>
                <a:noFill/>
              </a:ln>
              <a:solidFill>
                <a:schemeClr val="accent1">
                  <a:lumMod val="40000"/>
                  <a:lumOff val="60000"/>
                </a:schemeClr>
              </a:solidFill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38750" algn="l"/>
              </a:tabLst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Треугольник </a:t>
            </a: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                       </a:t>
            </a: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значит!</a:t>
            </a:r>
            <a:endParaRPr kumimoji="0" lang="ru-RU" sz="3600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38750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Мы с тобой построим домик,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38750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Крышей будет треугольник,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38750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У крыши уголки остры,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38750" algn="l"/>
              </a:tabLs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Сколько их? Один, два, три!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10000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фон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68760"/>
            <a:ext cx="91440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«Доложи фигуру». Ребята в каждой из этих таблиц не хватает одной геометрической фигуры, посмотрите внимательно и поставьте в пустой квадрат нужную геометрическую фигуру.(3 таблицы)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Содержимое 5" descr="C:\Users\ГРИШКА\Desktop\открытые занятия\IMG_2134.JPG"/>
          <p:cNvPicPr>
            <a:picLocks noGrp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95736" y="2897560"/>
            <a:ext cx="4896544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 advClick="0" advTm="10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:\фон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84984"/>
            <a:ext cx="9144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4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Ребята, давайте познакомимся с новой геометрической фигурой –прямоугольник.</a:t>
            </a:r>
            <a:br>
              <a:rPr lang="ru-RU" sz="4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4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Вопросы: </a:t>
            </a:r>
            <a:r>
              <a:rPr lang="ru-RU" sz="4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4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4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 какую геометрическую  </a:t>
            </a:r>
            <a:br>
              <a:rPr lang="ru-RU" sz="4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4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фигуру похож прямоугольник?</a:t>
            </a:r>
            <a:br>
              <a:rPr lang="ru-RU" sz="4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4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Какого цвета?</a:t>
            </a:r>
            <a:br>
              <a:rPr lang="ru-RU" sz="4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4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Сколько углов, сторон?</a:t>
            </a:r>
            <a:r>
              <a:rPr lang="ru-RU" sz="4900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49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Содержимое 5" descr="C:\Users\ГРИШКА\Desktop\открытые занятия\IMG_2138.JPG"/>
          <p:cNvPicPr>
            <a:picLocks noGrp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940152" y="2016621"/>
            <a:ext cx="3600400" cy="484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</p:spTree>
  </p:cSld>
  <p:clrMapOvr>
    <a:masterClrMapping/>
  </p:clrMapOvr>
  <p:transition advClick="0" advTm="7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фон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24744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Ребята мы можем проверить и посмотреть разницу между квадратом прямоугольником способом наложения: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C:\Users\ГРИШКА\Desktop\открытые занятия\IMG_2140.JPG"/>
          <p:cNvPicPr>
            <a:picLocks noGrp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79712" y="2492896"/>
            <a:ext cx="5472608" cy="407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 advClick="0" advTm="6000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412</Words>
  <Application>Microsoft Office PowerPoint</Application>
  <PresentationFormat>Экран (4:3)</PresentationFormat>
  <Paragraphs>50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Государственное бюджетное образовательное учреждение  города Москвы детский сад№129 «Путешествие с Буратино с страну математики» в средней группе  </vt:lpstr>
      <vt:lpstr>    </vt:lpstr>
      <vt:lpstr>Раздаточный материал: Карточки с цифрами до 4 – 14 шт. Тонированная бумага – 14 шт. Клей – 14 шт. Клеенки – 14 шт. Салфетки – 14 шт. Подносы – 14 шт. Разрезанные геометрические фигуры из цветной бумаги по 5шт каждому ребенку.     </vt:lpstr>
      <vt:lpstr>Демонстрационный материал: -Буратино, золотой ключик -Коробка с геометрическими фигурами. -Геометрические фигуры -Таблица на А3 с геометрическими фигурами-3 шт. -Зайчики и 2 квадрата на А4 -Цветная бумага с вырезанными геометрическими фигурами на магните -3 яблони с 12 яблоками на магните  -Карточки с предметами похожие на геометрические фигуры. -Нарисованные геометрические фигуры на А3 (друг на друга). -Образец:  аппликация «цветок для Мальвины» -Магнитная доска </vt:lpstr>
      <vt:lpstr>Посмотрите, кто к нам еще в гости пришел? Посмотрите, у него какая-то интересная коробка… (подношу к уху) ребята мне Буратино сказал, что это коробка с заданиями дала ему Мальвина, и он не может выполнить эти задания, давайте поможем ему.  </vt:lpstr>
      <vt:lpstr>Квадрат                                  Круг Вот четыре стороны        Нарисуем мы кружочек:      И они всегда равны.           Ротик в нем и пара точек               А фигура та, ребята,        Солнце круглое и мячик, Называется квадратом    Круг давно знаком нам,  </vt:lpstr>
      <vt:lpstr>«Доложи фигуру». Ребята в каждой из этих таблиц не хватает одной геометрической фигуры, посмотрите внимательно и поставьте в пустой квадрат нужную геометрическую фигуру.(3 таблицы) </vt:lpstr>
      <vt:lpstr>Ребята, давайте познакомимся с новой геометрической фигурой –прямоугольник.  Вопросы:  На какую геометрическую   фигуру похож прямоугольник? Какого цвета? Сколько углов, сторон?  </vt:lpstr>
      <vt:lpstr>Ребята мы можем проверить и посмотреть разницу между квадратом прямоугольником способом наложения: </vt:lpstr>
      <vt:lpstr>«Найди геометрическую фигуру». Ребята, посмотрите внимательно и найдите геометрические фигуры и обведите пальцем. </vt:lpstr>
      <vt:lpstr>Буратино пока шел, перепутал  в коробке все эти картинки, посмотрите внимательно, на какие фигуры похожи эти картинки? На доске в ряд выложены геометрические фигуры, давайте под каждой фигурой поставим нужную картинку.    Молодцы! </vt:lpstr>
      <vt:lpstr>Посмотрите, какие зайчики к нам в гости пришли, это их огород, и они решили разделить свой огород на 4 равные части, один зайчик хочет чтоб у него грядки были квадратными, а другой чтоб грядки были треугольными. </vt:lpstr>
      <vt:lpstr>Ребята, а ведь 4 это волшебная цифра, и встречается очень часто,… сколько вам лет? Сколько времен года вы знаете? Сколько частей суток знаете? Назовите их. Сколько геометрических фигур вы знаете? </vt:lpstr>
      <vt:lpstr>У вас на столе есть карточки с цифрами, возьмите и выложите попарядку.  Посчитайте до 4 и обратно Поднимите цифру 3 Поднимите цифру между 2и 3 Покажите цифру, которая справа от 2 и т.д.</vt:lpstr>
      <vt:lpstr>«Доложи  яблоки »  Посмотрите, что у меня на доске?! А если на этом дереве растут яблоки, как такое дерево называется? У нас три яблони, на каждой яблоне растут по 4 яблока, но некоторые спрятались за ветками: 1)2яблока. 2)3 яблок. 3) 1 яблоко. Сколько яблок на яблоне? сколько не хватает? сколько было? Сколько стало яблок? </vt:lpstr>
      <vt:lpstr>                                        Буратино потянулся                               Раз – нагнулся,                               Два – нагнулся,                               Руки в стороны развел,                               Ключик видно не нашел                               Что бы ключик нам достать ,                               Нужно на носочки встать. </vt:lpstr>
      <vt:lpstr>Ребята, теперь, мы отдаем коробку Буратино, и он может смело идти к Мальвине , но как мы отпустим его с пустыми руками, давайте сделаем для Мальвины подарок. </vt:lpstr>
      <vt:lpstr>А теперь покажите ваши работы гостям, говорим им до свидания!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ГРИШКА</dc:creator>
  <cp:lastModifiedBy>ГРИШКА</cp:lastModifiedBy>
  <cp:revision>28</cp:revision>
  <dcterms:created xsi:type="dcterms:W3CDTF">2012-03-26T09:01:17Z</dcterms:created>
  <dcterms:modified xsi:type="dcterms:W3CDTF">2013-11-11T19:13:57Z</dcterms:modified>
</cp:coreProperties>
</file>