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78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81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45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57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97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41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4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91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19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45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41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4093-3D85-4BE4-B827-54437F2D5354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2F3C-3422-43D0-B4E1-8E601EA12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9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59460" y="303038"/>
            <a:ext cx="64056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РЕКОМЕНДАЦИИ РОДИТЕЛЯМ </a:t>
            </a:r>
          </a:p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БУДУЩИХ ПЕРВОКЛАССНИКОВ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subTitle" idx="1"/>
          </p:nvPr>
        </p:nvSpPr>
        <p:spPr>
          <a:xfrm>
            <a:off x="953880" y="1556792"/>
            <a:ext cx="7416824" cy="5013176"/>
          </a:xfrm>
        </p:spPr>
        <p:txBody>
          <a:bodyPr>
            <a:normAutofit/>
          </a:bodyPr>
          <a:lstStyle/>
          <a:p>
            <a:pPr algn="just"/>
            <a:r>
              <a:rPr lang="ru-RU" sz="2800" b="0" i="0" dirty="0" smtClean="0">
                <a:solidFill>
                  <a:srgbClr val="202020"/>
                </a:solidFill>
                <a:effectLst/>
                <a:latin typeface="Times New Roman"/>
              </a:rPr>
              <a:t>Школа - это новый этап в жизни ребенка, новая обстановка, новый социальный статус. Поэтому для малыша первый год обучения может стать трудным. Но благодаря поддержке и пониманию близких ему людей, адаптация к школе может быть быстрой и легкой. Как правильно адаптировать ребенка к школьным будням, опишем немного ниже. Мы подготовили для вас Рекомендации, используя которые, адаптация к школе пройдет быстро и безболезненно.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157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-30623" y="0"/>
            <a:ext cx="5106680" cy="685800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Насколько успешно пройдет данный период, насколько хорошо ребенок привыкнет к новому образу жизни, зависит от различных факторов. Процесс адаптации к школьной среде может осложниться следующими ситуациями: Если родители изначально завышают планку требований к своему ребенку; Если в речи родителей звучат такие слова: «Будешь плохо учиться (плохо себя вести), тебя выгонят из класса, из школы, с тобой не будут дружить»; Если ребенок не посещал дошкольное учреждение; Если ребенок привык быть в центре внимания взрослых («тепличные» дети); Ели дети с 1 сентября посещают кроме школы несколько дополнительных секций, кружков; Если ребенок является часто болеющим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070" y="1484784"/>
            <a:ext cx="4075930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809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1463" y="404664"/>
            <a:ext cx="4906888" cy="6336704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Многие мамы и папы слышали такие слова, как «кризис 7 лет». В развитии ребенка в данный период времени происходят следующие изменения физиологические психологические И в это сложное время ребенок идет в школу, где для него все является новым – режим дня правила поведения новое окружение новая деятельность. Поступление в школу, в первый класс – важный период в жизни ребенка. Следует помнить, что первые 3 месяца (первая четверть), а иногда и полгода, являются самыми сложными. Этот период в жизни школьника называется адаптационным.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20688"/>
            <a:ext cx="3672408" cy="51125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5828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6084168" cy="655272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СОВЕТЫ ЛЮБЯЩИМ РОДИТЕЛЯМ: Поддержите в вашем малыше стремление стать школьником. Искренняя заинтересованность в его школьных делах, серьезное отношение к его первым достижениям и возможным трудностям помогут первокласснику подтвердить значимость его нового положения. Рассказывайте ребенку о своих школьных годах, это повысит его интерес к школе. Обсудите с ребенком школьные правила и нормы поведения, объясните их необходимость. Интересуйтесь у ребенка школьными новостями. Помните, что все имеют право на ошибку. Ваш ребенок пришел в школу, чтобы учиться, у него может не сразу что-то получиться – это естественно. Составьте с ребенком распорядок дня и следите за его соблюдением. Продумайте режим так, чтобы умственные нагрузки сочетались с физическими. Не пропускайте трудности, возможные у ребенка на начальном этапе овладения учебными навыками.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234030"/>
            <a:ext cx="214158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5760640" cy="648072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/>
              <a:t>Важным для успешной адаптации к школе является готовность ребенка к школьному обучению. Это понятие широкое, которое включает в себя несколько компонентов: Интеллектуальная Эмоциональная - </a:t>
            </a:r>
            <a:r>
              <a:rPr lang="ru-RU" sz="2400" dirty="0" err="1" smtClean="0"/>
              <a:t>дифференцированность</a:t>
            </a:r>
            <a:r>
              <a:rPr lang="ru-RU" sz="2400" dirty="0" smtClean="0"/>
              <a:t> </a:t>
            </a:r>
            <a:r>
              <a:rPr lang="ru-RU" sz="2400" dirty="0"/>
              <a:t>восприятия - уменьшение импульсивных реакций - концентрация внимания - достаточная произвольность - аналитическое мышление поведения Речевая Социальная - правильное звукопроизношение - потребность ребенка в общении со - грамматический строй сверстниками - достаточный словарный запас - способность исполнять роль ученика Состояние здоровья и уровень физического развития (должны соответствовать возрасту)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375" y="1052736"/>
            <a:ext cx="288681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1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3384376" cy="503532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188640"/>
            <a:ext cx="6228184" cy="66693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Поддержите первоклассника в его желании добиться успеха. В каждой работе найдите, за что можно было бы его похвалить. Помните, что похвала и эмоциональная поддержка («Молодец!», «Ты так хорошо справился!») способны заметно повысить интеллектуальные достижения человека. Если вас что-то беспокоит в поведении ребенка, его учебных делах, не стесняйтесь обращайтесь за советом и консультацией к учителю или школьному психологу. С поступлением в школу в жизни вашего ребенка появился человек более авторитетный, чем вы. Это учитель. Уважайте мнение первоклассника о своем педагоге. Проведите с ребенком как можно больше времени на свежем воздухе, занимайтесь спортивными играми, приучайте к здоровому образу жизни. Учение – это нелегкий и ответственный труд. Поступление в школу существенно меняет жизнь ребенка, но не должно лишать ее многообразия, радости, игры. У первоклассника должно оставаться достаточно времени для игровых занятий.</a:t>
            </a:r>
          </a:p>
        </p:txBody>
      </p:sp>
    </p:spTree>
    <p:extLst>
      <p:ext uri="{BB962C8B-B14F-4D97-AF65-F5344CB8AC3E}">
        <p14:creationId xmlns:p14="http://schemas.microsoft.com/office/powerpoint/2010/main" val="23051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6551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000" dirty="0"/>
              <a:t>Волнуются мама, и папа, и я,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Весь </a:t>
            </a:r>
            <a:r>
              <a:rPr lang="ru-RU" sz="3000" dirty="0"/>
              <a:t>вечер волнуется наша семья.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Давно </a:t>
            </a:r>
            <a:r>
              <a:rPr lang="ru-RU" sz="3000" dirty="0"/>
              <a:t>всё готово – и форма, и бант.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И </a:t>
            </a:r>
            <a:r>
              <a:rPr lang="ru-RU" sz="3000" dirty="0"/>
              <a:t>чудо-цветы украшают сервант.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А </a:t>
            </a:r>
            <a:r>
              <a:rPr lang="ru-RU" sz="3000" dirty="0"/>
              <a:t>мама растеряна: «Всё ли в порядке?» –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И </a:t>
            </a:r>
            <a:r>
              <a:rPr lang="ru-RU" sz="3000" dirty="0"/>
              <a:t>снова на форме прогладила складки.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А </a:t>
            </a:r>
            <a:r>
              <a:rPr lang="ru-RU" sz="3000" dirty="0"/>
              <a:t>папа забылся совсем от волненья –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Коту</a:t>
            </a:r>
            <a:r>
              <a:rPr lang="ru-RU" sz="3000" dirty="0"/>
              <a:t>, вместо каши, он бухнул варенья.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Я </a:t>
            </a:r>
            <a:r>
              <a:rPr lang="ru-RU" sz="3000" dirty="0"/>
              <a:t>тоже волнуюсь, и даже дрожу,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За </a:t>
            </a:r>
            <a:r>
              <a:rPr lang="ru-RU" sz="3000" dirty="0"/>
              <a:t>мамой и папой весь вечер хожу: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«</a:t>
            </a:r>
            <a:r>
              <a:rPr lang="ru-RU" sz="3000" dirty="0"/>
              <a:t>Поставьте будильник, чтоб нам не проспать.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На </a:t>
            </a:r>
            <a:r>
              <a:rPr lang="ru-RU" sz="3000" dirty="0"/>
              <a:t>часиков шесть или лучше на пять».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Мне </a:t>
            </a:r>
            <a:r>
              <a:rPr lang="ru-RU" sz="3000" dirty="0"/>
              <a:t>мама сказала: «Наивной не будь </a:t>
            </a:r>
            <a:r>
              <a:rPr lang="ru-RU" sz="3000" dirty="0" smtClean="0"/>
              <a:t>–</a:t>
            </a:r>
          </a:p>
          <a:p>
            <a:pPr marL="0" indent="0" algn="ctr">
              <a:buNone/>
            </a:pPr>
            <a:r>
              <a:rPr lang="ru-RU" sz="3000" dirty="0" smtClean="0"/>
              <a:t> </a:t>
            </a:r>
            <a:r>
              <a:rPr lang="ru-RU" sz="3000" dirty="0"/>
              <a:t>Я думаю, как бы сегодня заснуть!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Ведь </a:t>
            </a:r>
            <a:r>
              <a:rPr lang="ru-RU" sz="3000" dirty="0"/>
              <a:t>ты завтра в школу пойдёшь в первый раз. </a:t>
            </a:r>
            <a:endParaRPr lang="ru-RU" sz="3000" dirty="0" smtClean="0"/>
          </a:p>
          <a:p>
            <a:pPr marL="0" indent="0" algn="ctr">
              <a:buNone/>
            </a:pPr>
            <a:r>
              <a:rPr lang="ru-RU" sz="3000" dirty="0" smtClean="0"/>
              <a:t>Всё </a:t>
            </a:r>
            <a:r>
              <a:rPr lang="ru-RU" sz="3000" dirty="0"/>
              <a:t>завтра меняется в жизни у нас». </a:t>
            </a:r>
            <a:endParaRPr lang="ru-RU" sz="3000" dirty="0" smtClean="0"/>
          </a:p>
          <a:p>
            <a:pPr marL="0" indent="0" algn="just">
              <a:buNone/>
            </a:pPr>
            <a:endParaRPr lang="ru-RU" sz="3000" dirty="0"/>
          </a:p>
          <a:p>
            <a:pPr marL="0" indent="0" algn="just">
              <a:buNone/>
            </a:pPr>
            <a:r>
              <a:rPr lang="ru-RU" sz="3000" dirty="0" smtClean="0"/>
              <a:t>Желаю </a:t>
            </a:r>
            <a:r>
              <a:rPr lang="ru-RU" sz="3000" dirty="0"/>
              <a:t>Вам удачи, терпения, любви и понимания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31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789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Лика</dc:creator>
  <cp:lastModifiedBy>Воронкова ИВ</cp:lastModifiedBy>
  <cp:revision>6</cp:revision>
  <dcterms:created xsi:type="dcterms:W3CDTF">2014-12-22T09:56:35Z</dcterms:created>
  <dcterms:modified xsi:type="dcterms:W3CDTF">2015-01-05T11:31:06Z</dcterms:modified>
</cp:coreProperties>
</file>