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7" r:id="rId2"/>
    <p:sldId id="323" r:id="rId3"/>
    <p:sldId id="258" r:id="rId4"/>
    <p:sldId id="302" r:id="rId5"/>
    <p:sldId id="299" r:id="rId6"/>
    <p:sldId id="297" r:id="rId7"/>
    <p:sldId id="292" r:id="rId8"/>
    <p:sldId id="294" r:id="rId9"/>
    <p:sldId id="295" r:id="rId10"/>
    <p:sldId id="305" r:id="rId11"/>
    <p:sldId id="306" r:id="rId12"/>
    <p:sldId id="318" r:id="rId13"/>
    <p:sldId id="314" r:id="rId14"/>
    <p:sldId id="330" r:id="rId15"/>
    <p:sldId id="329" r:id="rId16"/>
    <p:sldId id="328" r:id="rId17"/>
    <p:sldId id="326" r:id="rId18"/>
    <p:sldId id="331" r:id="rId19"/>
    <p:sldId id="307" r:id="rId20"/>
    <p:sldId id="32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3451-9323-46CB-862A-10A96ED7BC80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5325-4F72-486A-95DE-0668BC86F2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3451-9323-46CB-862A-10A96ED7BC80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5325-4F72-486A-95DE-0668BC86F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3451-9323-46CB-862A-10A96ED7BC80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5325-4F72-486A-95DE-0668BC86F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3451-9323-46CB-862A-10A96ED7BC80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5325-4F72-486A-95DE-0668BC86F2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3451-9323-46CB-862A-10A96ED7BC80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5325-4F72-486A-95DE-0668BC86F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3451-9323-46CB-862A-10A96ED7BC80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5325-4F72-486A-95DE-0668BC86F2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3451-9323-46CB-862A-10A96ED7BC80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5325-4F72-486A-95DE-0668BC86F2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3451-9323-46CB-862A-10A96ED7BC80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5325-4F72-486A-95DE-0668BC86F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3451-9323-46CB-862A-10A96ED7BC80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5325-4F72-486A-95DE-0668BC86F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3451-9323-46CB-862A-10A96ED7BC80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5325-4F72-486A-95DE-0668BC86F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3451-9323-46CB-862A-10A96ED7BC80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5325-4F72-486A-95DE-0668BC86F2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4D3451-9323-46CB-862A-10A96ED7BC80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EC5325-4F72-486A-95DE-0668BC86F2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3.bp.blogspot.com/-dYNsIBzgqxI/TuIqhHuzuMI/AAAAAAAAALA/DS23UBbP6iQ/s1600/images.jpe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920880" cy="2304256"/>
          </a:xfrm>
        </p:spPr>
        <p:txBody>
          <a:bodyPr>
            <a:normAutofit fontScale="85000" lnSpcReduction="20000"/>
          </a:bodyPr>
          <a:lstStyle/>
          <a:p>
            <a:pPr indent="-339725" algn="r">
              <a:spcAft>
                <a:spcPct val="0"/>
              </a:spcAft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ru-RU" sz="2400" dirty="0" smtClean="0"/>
          </a:p>
          <a:p>
            <a:pPr indent="-339725" algn="r">
              <a:spcAft>
                <a:spcPct val="0"/>
              </a:spcAft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Выступление подготовила</a:t>
            </a:r>
            <a:r>
              <a:rPr lang="en-US" alt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alt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Шаяхметова Н.С.</a:t>
            </a:r>
            <a:r>
              <a:rPr lang="en-US" altLang="ru-RU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endParaRPr lang="ru-RU" altLang="ru-RU" sz="23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-339725" algn="r">
              <a:spcAft>
                <a:spcPct val="0"/>
              </a:spcAft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ru-RU" sz="23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учитель-логопед</a:t>
            </a:r>
            <a:r>
              <a:rPr lang="ru-RU" altLang="ru-RU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ru-RU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МДОУ </a:t>
            </a:r>
            <a:r>
              <a:rPr lang="ru-RU" altLang="ru-RU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«Детский сад </a:t>
            </a:r>
          </a:p>
          <a:p>
            <a:pPr indent="-339725" algn="r">
              <a:spcAft>
                <a:spcPct val="0"/>
              </a:spcAft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ru-RU" altLang="ru-RU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комбинированного вида </a:t>
            </a:r>
            <a:r>
              <a:rPr lang="en-US" altLang="ru-RU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№ 2</a:t>
            </a:r>
            <a:r>
              <a:rPr lang="ru-RU" altLang="ru-RU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6»</a:t>
            </a:r>
            <a:r>
              <a:rPr lang="en-US" altLang="ru-RU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altLang="ru-RU" sz="23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-339725">
              <a:spcAft>
                <a:spcPct val="0"/>
              </a:spcAft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ru-RU" altLang="ru-RU" sz="23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-339725" algn="r">
              <a:spcAft>
                <a:spcPct val="0"/>
              </a:spcAft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ru-RU" alt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-339725" algn="ctr">
              <a:spcAft>
                <a:spcPct val="0"/>
              </a:spcAft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ru-RU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г. </a:t>
            </a:r>
            <a:r>
              <a:rPr lang="ru-RU" altLang="ru-RU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Саратов</a:t>
            </a:r>
            <a:endParaRPr lang="en-US" altLang="ru-RU" sz="23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836712"/>
            <a:ext cx="8856984" cy="338437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Дефект смягчения. Специфика работы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657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37312"/>
            <a:ext cx="8856984" cy="504056"/>
          </a:xfrm>
        </p:spPr>
        <p:txBody>
          <a:bodyPr/>
          <a:lstStyle/>
          <a:p>
            <a:pPr algn="ctr"/>
            <a:r>
              <a:rPr lang="ru-RU" sz="3200" dirty="0" smtClean="0"/>
              <a:t>Артикуляционные упражнения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36668025"/>
              </p:ext>
            </p:extLst>
          </p:nvPr>
        </p:nvGraphicFramePr>
        <p:xfrm>
          <a:off x="395536" y="116632"/>
          <a:ext cx="8352928" cy="609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37917"/>
                <a:gridCol w="4315011"/>
              </a:tblGrid>
              <a:tr h="3551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 мягких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Излишнее смягчение</a:t>
                      </a:r>
                      <a:endParaRPr lang="ru-RU" dirty="0"/>
                    </a:p>
                  </a:txBody>
                  <a:tcPr/>
                </a:tc>
              </a:tr>
              <a:tr h="109490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Домик открывается</a:t>
                      </a:r>
                    </a:p>
                    <a:p>
                      <a:pPr algn="ctr"/>
                      <a:r>
                        <a:rPr lang="ru-RU" sz="1700" dirty="0" smtClean="0"/>
                        <a:t>    Любопытный язык</a:t>
                      </a:r>
                    </a:p>
                    <a:p>
                      <a:pPr algn="ctr"/>
                      <a:r>
                        <a:rPr lang="ru-RU" sz="1700" dirty="0" smtClean="0"/>
                        <a:t>Улыбка - Хоботок</a:t>
                      </a:r>
                    </a:p>
                    <a:p>
                      <a:pPr algn="ctr"/>
                      <a:r>
                        <a:rPr lang="ru-RU" sz="1700" dirty="0" smtClean="0"/>
                        <a:t>    Оскал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 smtClean="0"/>
                    </a:p>
                  </a:txBody>
                  <a:tcPr/>
                </a:tc>
              </a:tr>
              <a:tr h="591839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Тянем язык к подбородку</a:t>
                      </a:r>
                    </a:p>
                    <a:p>
                      <a:pPr algn="ctr"/>
                      <a:r>
                        <a:rPr lang="ru-RU" sz="1700" dirty="0" smtClean="0"/>
                        <a:t>Обезьянка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Тянем язык к носу</a:t>
                      </a:r>
                    </a:p>
                    <a:p>
                      <a:pPr algn="ctr"/>
                      <a:r>
                        <a:rPr lang="ru-RU" sz="1700" dirty="0" smtClean="0"/>
                        <a:t>Бульдог</a:t>
                      </a:r>
                      <a:endParaRPr lang="ru-RU" sz="1700" dirty="0"/>
                    </a:p>
                  </a:txBody>
                  <a:tcPr/>
                </a:tc>
              </a:tr>
              <a:tr h="13716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Хомяк</a:t>
                      </a:r>
                    </a:p>
                    <a:p>
                      <a:pPr algn="ctr"/>
                      <a:r>
                        <a:rPr lang="ru-RU" sz="1700" dirty="0" smtClean="0"/>
                        <a:t>Кружок</a:t>
                      </a:r>
                    </a:p>
                    <a:p>
                      <a:pPr algn="ctr"/>
                      <a:r>
                        <a:rPr lang="ru-RU" sz="1700" dirty="0" smtClean="0"/>
                        <a:t>Толстячки-худышки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Шарики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нижние          Чистим зубки </a:t>
                      </a:r>
                      <a:r>
                        <a:rPr lang="ru-RU" sz="1600" i="1" dirty="0" smtClean="0"/>
                        <a:t>(снаружи)</a:t>
                      </a:r>
                      <a:r>
                        <a:rPr lang="ru-RU" sz="1600" dirty="0" smtClean="0"/>
                        <a:t>         </a:t>
                      </a:r>
                      <a:r>
                        <a:rPr lang="ru-RU" sz="1700" dirty="0" smtClean="0"/>
                        <a:t>верхние </a:t>
                      </a:r>
                      <a:endParaRPr lang="ru-RU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97966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Самовар</a:t>
                      </a:r>
                    </a:p>
                    <a:p>
                      <a:pPr algn="ctr"/>
                      <a:r>
                        <a:rPr lang="ru-RU" sz="1700" dirty="0" smtClean="0"/>
                        <a:t>Горка</a:t>
                      </a:r>
                    </a:p>
                    <a:p>
                      <a:pPr algn="ctr"/>
                      <a:r>
                        <a:rPr lang="ru-RU" sz="1700" dirty="0" smtClean="0"/>
                        <a:t>Ветерок дует с горки</a:t>
                      </a:r>
                    </a:p>
                    <a:p>
                      <a:pPr algn="ctr"/>
                      <a:r>
                        <a:rPr lang="ru-RU" sz="1700" dirty="0" smtClean="0"/>
                        <a:t>Катушка</a:t>
                      </a:r>
                    </a:p>
                    <a:p>
                      <a:pPr algn="ctr"/>
                      <a:r>
                        <a:rPr lang="ru-RU" sz="1700" dirty="0" smtClean="0"/>
                        <a:t>Жуём блинчик</a:t>
                      </a:r>
                    </a:p>
                    <a:p>
                      <a:pPr algn="ctr"/>
                      <a:r>
                        <a:rPr lang="ru-RU" sz="1700" dirty="0" smtClean="0"/>
                        <a:t>Змейка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Накажем язык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Лопатка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Дуем на лопатку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Покусаем язык</a:t>
                      </a:r>
                    </a:p>
                    <a:p>
                      <a:pPr algn="ctr"/>
                      <a:r>
                        <a:rPr lang="ru-RU" sz="1700" dirty="0" smtClean="0"/>
                        <a:t>Маятник</a:t>
                      </a:r>
                      <a:endParaRPr lang="ru-RU" sz="1700" dirty="0"/>
                    </a:p>
                  </a:txBody>
                  <a:tcPr/>
                </a:tc>
              </a:tr>
              <a:tr h="59183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Иголочка</a:t>
                      </a:r>
                      <a:r>
                        <a:rPr lang="ru-RU" sz="17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700" dirty="0" smtClean="0"/>
                        <a:t>Качели</a:t>
                      </a:r>
                      <a:endParaRPr lang="ru-RU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851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Упражнения для</a:t>
                      </a:r>
                      <a:r>
                        <a:rPr lang="ru-RU" sz="1700" baseline="0" dirty="0" smtClean="0"/>
                        <a:t> постановки необходимого звука</a:t>
                      </a:r>
                      <a:endParaRPr lang="ru-RU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4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99392"/>
            <a:ext cx="8784977" cy="720080"/>
          </a:xfrm>
        </p:spPr>
        <p:txBody>
          <a:bodyPr/>
          <a:lstStyle/>
          <a:p>
            <a:pPr algn="l"/>
            <a:r>
              <a:rPr lang="ru-RU" sz="3200" dirty="0" smtClean="0"/>
              <a:t>Нормализация </a:t>
            </a:r>
            <a:r>
              <a:rPr lang="ru-RU" sz="3200" dirty="0"/>
              <a:t>мышечного тонуса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476672"/>
            <a:ext cx="9144000" cy="6381328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Основная </a:t>
            </a:r>
            <a:r>
              <a:rPr lang="ru-RU" sz="2000" dirty="0"/>
              <a:t>задача </a:t>
            </a:r>
            <a:r>
              <a:rPr lang="ru-RU" sz="2000" dirty="0" smtClean="0"/>
              <a:t>при </a:t>
            </a:r>
            <a:r>
              <a:rPr lang="ru-RU" sz="2000" dirty="0"/>
              <a:t>дефекте </a:t>
            </a:r>
            <a:r>
              <a:rPr lang="ru-RU" sz="2000" dirty="0" smtClean="0"/>
              <a:t>смягчения –научить                                </a:t>
            </a:r>
            <a:r>
              <a:rPr lang="ru-RU" sz="2000" dirty="0"/>
              <a:t>ребёнка </a:t>
            </a:r>
            <a:r>
              <a:rPr lang="ru-RU" sz="2000" u="sng" dirty="0"/>
              <a:t>уметь перераспределять </a:t>
            </a:r>
            <a:r>
              <a:rPr lang="ru-RU" sz="2000" u="sng" dirty="0" smtClean="0"/>
              <a:t>напряжение</a:t>
            </a:r>
            <a:r>
              <a:rPr lang="ru-RU" sz="2000" u="sng" dirty="0"/>
              <a:t> </a:t>
            </a:r>
            <a:r>
              <a:rPr lang="ru-RU" sz="2000" u="sng" dirty="0" smtClean="0"/>
              <a:t>мышц </a:t>
            </a:r>
            <a:r>
              <a:rPr lang="ru-RU" sz="2000" dirty="0" smtClean="0"/>
              <a:t>      </a:t>
            </a:r>
            <a:r>
              <a:rPr lang="ru-RU" sz="2000" u="sng" dirty="0" smtClean="0"/>
              <a:t>артикуляционного аппарата</a:t>
            </a:r>
            <a:r>
              <a:rPr lang="ru-RU" sz="2000" dirty="0" smtClean="0"/>
              <a:t>. Здесь очень эффективно             использовать </a:t>
            </a:r>
            <a:r>
              <a:rPr lang="ru-RU" sz="2000" dirty="0"/>
              <a:t>изотонические </a:t>
            </a:r>
            <a:r>
              <a:rPr lang="ru-RU" sz="2000" dirty="0" smtClean="0"/>
              <a:t>упражнения с сопротивлением                    и противодействием,  т.к. они и укрепляют и расслабляют              мышцы. Можно использовать ватные палочки в работе                         как на картинке, или язык в положении «Горка», а палочка под языком.</a:t>
            </a:r>
          </a:p>
          <a:p>
            <a:r>
              <a:rPr lang="ru-RU" sz="2000" dirty="0" smtClean="0"/>
              <a:t>В </a:t>
            </a:r>
            <a:r>
              <a:rPr lang="ru-RU" sz="2000" dirty="0"/>
              <a:t>более упорных случаях (без динамики) </a:t>
            </a:r>
            <a:r>
              <a:rPr lang="ru-RU" sz="2000" dirty="0" smtClean="0"/>
              <a:t>можно </a:t>
            </a:r>
            <a:r>
              <a:rPr lang="ru-RU" sz="2000" dirty="0"/>
              <a:t>использовать элементы логопедического </a:t>
            </a:r>
            <a:r>
              <a:rPr lang="ru-RU" sz="2000" dirty="0" smtClean="0"/>
              <a:t>массажа с приёмами классического : в первом случае, когда нет мягких - активирующий (укрепляющий), во втором – расслабляющий</a:t>
            </a:r>
            <a:r>
              <a:rPr lang="ru-RU" sz="2000" dirty="0"/>
              <a:t>. </a:t>
            </a:r>
            <a:r>
              <a:rPr lang="ru-RU" sz="2000" dirty="0" smtClean="0"/>
              <a:t>Его можно </a:t>
            </a:r>
            <a:r>
              <a:rPr lang="ru-RU" sz="2000" dirty="0"/>
              <a:t>выполнять только после консультации невропатолога, если нет </a:t>
            </a:r>
            <a:r>
              <a:rPr lang="ru-RU" sz="2000" dirty="0" smtClean="0"/>
              <a:t>противопоказаний, лучше иметь справочку. </a:t>
            </a:r>
            <a:endParaRPr lang="ru-RU" sz="2000" dirty="0"/>
          </a:p>
          <a:p>
            <a:r>
              <a:rPr lang="ru-RU" sz="2000" dirty="0" smtClean="0"/>
              <a:t>В нашей работе не всегда находится время для этого, поэтому рекомендуем родителям</a:t>
            </a:r>
            <a:r>
              <a:rPr lang="ru-RU" sz="2000" dirty="0"/>
              <a:t>. Ещё один из видов логопедического массажа – самомассаж, его вполне можем проводить, как индивидуально, так и с группой.   (в памятке описание). </a:t>
            </a:r>
          </a:p>
          <a:p>
            <a:r>
              <a:rPr lang="ru-RU" sz="1800" dirty="0" smtClean="0"/>
              <a:t>Более </a:t>
            </a:r>
            <a:r>
              <a:rPr lang="ru-RU" sz="1800" dirty="0"/>
              <a:t>подробно про всё это описано в книге О.И. </a:t>
            </a:r>
            <a:r>
              <a:rPr lang="ru-RU" sz="1800" dirty="0" err="1"/>
              <a:t>Крупенчук</a:t>
            </a:r>
            <a:r>
              <a:rPr lang="ru-RU" sz="1800" dirty="0"/>
              <a:t> «Исправляем произношение». </a:t>
            </a:r>
            <a:r>
              <a:rPr lang="ru-RU" sz="1800" dirty="0" smtClean="0"/>
              <a:t>Изотонические упражнения и самомассаж там в стихотворной форме. Про </a:t>
            </a:r>
            <a:r>
              <a:rPr lang="ru-RU" sz="1800" dirty="0"/>
              <a:t>массаж также множество книг различных авторов: Е.Ф. Архиповой, Е.А. Дьяковой, И.В. </a:t>
            </a:r>
            <a:r>
              <a:rPr lang="ru-RU" sz="1800" dirty="0" err="1"/>
              <a:t>Блыскиной</a:t>
            </a:r>
            <a:r>
              <a:rPr lang="ru-RU" sz="1800" dirty="0"/>
              <a:t> и т.д. Также много информации в интернете.</a:t>
            </a:r>
          </a:p>
          <a:p>
            <a:r>
              <a:rPr lang="ru-RU" sz="2000" dirty="0" smtClean="0"/>
              <a:t> </a:t>
            </a:r>
          </a:p>
        </p:txBody>
      </p:sp>
      <p:pic>
        <p:nvPicPr>
          <p:cNvPr id="4" name="Рисунок 3" descr="http://3.bp.blogspot.com/-dYNsIBzgqxI/TuIqhHuzuMI/AAAAAAAAALA/DS23UBbP6iQ/s1600/images.jpe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475" y="692696"/>
            <a:ext cx="1584175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924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6093296"/>
            <a:ext cx="7406208" cy="648072"/>
          </a:xfrm>
        </p:spPr>
        <p:txBody>
          <a:bodyPr/>
          <a:lstStyle/>
          <a:p>
            <a:pPr algn="ctr"/>
            <a:r>
              <a:rPr lang="ru-RU" sz="3200" dirty="0" smtClean="0"/>
              <a:t>Последующие этапы</a:t>
            </a:r>
            <a:r>
              <a:rPr lang="ru-RU" sz="4800" dirty="0"/>
              <a:t/>
            </a:r>
            <a:br>
              <a:rPr lang="ru-RU" sz="48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784976" cy="590465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последующих этапах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по известным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методикам. </a:t>
            </a:r>
          </a:p>
          <a:p>
            <a:pPr marL="4572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дифференциации 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забываем про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дифференциацию в произношении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Можно показывать профили или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бегемотике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Чтобы </a:t>
            </a:r>
            <a:r>
              <a:rPr lang="ru-RU" dirty="0" err="1"/>
              <a:t>отдифференцировать</a:t>
            </a:r>
            <a:r>
              <a:rPr lang="ru-RU" dirty="0"/>
              <a:t> твердые свистящие </a:t>
            </a:r>
            <a:r>
              <a:rPr lang="en-US" b="1" dirty="0"/>
              <a:t>[</a:t>
            </a:r>
            <a:r>
              <a:rPr lang="ru-RU" b="1" i="1" dirty="0"/>
              <a:t>с</a:t>
            </a:r>
            <a:r>
              <a:rPr lang="en-US" b="1" i="1" dirty="0"/>
              <a:t>]</a:t>
            </a:r>
            <a:r>
              <a:rPr lang="ru-RU" b="1" i="1" dirty="0"/>
              <a:t>, </a:t>
            </a:r>
            <a:r>
              <a:rPr lang="en-US" b="1" i="1" dirty="0"/>
              <a:t>[</a:t>
            </a:r>
            <a:r>
              <a:rPr lang="ru-RU" b="1" i="1" dirty="0"/>
              <a:t>з</a:t>
            </a:r>
            <a:r>
              <a:rPr lang="en-US" b="1" i="1" dirty="0"/>
              <a:t>] </a:t>
            </a:r>
            <a:r>
              <a:rPr lang="ru-RU" dirty="0"/>
              <a:t>от мягких звуков, передняя часть спинки языка максимально приближается к резцам и язык сильнее выгибается и поднимается к небу.</a:t>
            </a:r>
            <a:endParaRPr lang="en-US" dirty="0"/>
          </a:p>
          <a:p>
            <a:r>
              <a:rPr lang="ru-RU" dirty="0" smtClean="0"/>
              <a:t>При произношении звуков</a:t>
            </a:r>
            <a:r>
              <a:rPr lang="ru-RU" dirty="0"/>
              <a:t> </a:t>
            </a:r>
            <a:r>
              <a:rPr lang="en-US" b="1" dirty="0"/>
              <a:t>[</a:t>
            </a:r>
            <a:r>
              <a:rPr lang="ru-RU" b="1" i="1" dirty="0"/>
              <a:t>к</a:t>
            </a:r>
            <a:r>
              <a:rPr lang="en-US" b="1" i="1" dirty="0"/>
              <a:t>]</a:t>
            </a:r>
            <a:r>
              <a:rPr lang="ru-RU" b="1" dirty="0"/>
              <a:t>, </a:t>
            </a:r>
            <a:r>
              <a:rPr lang="en-US" b="1" dirty="0"/>
              <a:t>[</a:t>
            </a:r>
            <a:r>
              <a:rPr lang="ru-RU" b="1" i="1" dirty="0"/>
              <a:t>г</a:t>
            </a:r>
            <a:r>
              <a:rPr lang="en-US" b="1" i="1" dirty="0"/>
              <a:t>]</a:t>
            </a:r>
            <a:r>
              <a:rPr lang="ru-RU" b="1" i="1" dirty="0"/>
              <a:t>, </a:t>
            </a:r>
            <a:r>
              <a:rPr lang="en-US" b="1" i="1" dirty="0"/>
              <a:t>[</a:t>
            </a:r>
            <a:r>
              <a:rPr lang="ru-RU" b="1" i="1" dirty="0"/>
              <a:t>х</a:t>
            </a:r>
            <a:r>
              <a:rPr lang="en-US" b="1" i="1" dirty="0"/>
              <a:t>]</a:t>
            </a:r>
            <a:r>
              <a:rPr lang="ru-RU" b="1" i="1" dirty="0"/>
              <a:t> </a:t>
            </a:r>
            <a:r>
              <a:rPr lang="ru-RU" dirty="0" smtClean="0"/>
              <a:t>их мягкие пары отличаются  тем, что кончик языка прижимается к нижним зубам.</a:t>
            </a:r>
          </a:p>
          <a:p>
            <a:r>
              <a:rPr lang="ru-RU" dirty="0" smtClean="0"/>
              <a:t>При переходе от </a:t>
            </a:r>
            <a:r>
              <a:rPr lang="en-US" dirty="0" smtClean="0"/>
              <a:t>[</a:t>
            </a:r>
            <a:r>
              <a:rPr lang="ru-RU" b="1" dirty="0" smtClean="0"/>
              <a:t>м</a:t>
            </a:r>
            <a:r>
              <a:rPr lang="en-US" b="1" dirty="0" smtClean="0"/>
              <a:t>]</a:t>
            </a:r>
            <a:r>
              <a:rPr lang="ru-RU" b="1" dirty="0" smtClean="0"/>
              <a:t> в </a:t>
            </a:r>
            <a:r>
              <a:rPr lang="en-US" b="1" dirty="0" smtClean="0"/>
              <a:t>[</a:t>
            </a:r>
            <a:r>
              <a:rPr lang="ru-RU" b="1" dirty="0" smtClean="0"/>
              <a:t>м</a:t>
            </a:r>
            <a:r>
              <a:rPr lang="en-US" b="1" dirty="0" smtClean="0"/>
              <a:t>]</a:t>
            </a:r>
            <a:r>
              <a:rPr lang="ru-RU" b="1" dirty="0" smtClean="0"/>
              <a:t>'</a:t>
            </a:r>
            <a:r>
              <a:rPr lang="ru-RU" b="1" dirty="0"/>
              <a:t> </a:t>
            </a:r>
            <a:r>
              <a:rPr lang="ru-RU" b="1" dirty="0" smtClean="0"/>
              <a:t> </a:t>
            </a:r>
            <a:r>
              <a:rPr lang="ru-RU" dirty="0" smtClean="0"/>
              <a:t>– кончик языка прижимается к нижним зубам и спинка выгибается, также меняется напряжение губ.</a:t>
            </a:r>
          </a:p>
          <a:p>
            <a:r>
              <a:rPr lang="ru-RU" dirty="0" smtClean="0"/>
              <a:t>Работая над </a:t>
            </a:r>
            <a:r>
              <a:rPr lang="ru-RU" dirty="0" err="1" smtClean="0"/>
              <a:t>вибрантом</a:t>
            </a:r>
            <a:r>
              <a:rPr lang="ru-RU" b="1" dirty="0" smtClean="0"/>
              <a:t> </a:t>
            </a:r>
            <a:r>
              <a:rPr lang="en-US" b="1" dirty="0" smtClean="0"/>
              <a:t>[</a:t>
            </a:r>
            <a:r>
              <a:rPr lang="ru-RU" b="1" i="1" dirty="0" smtClean="0"/>
              <a:t>р</a:t>
            </a:r>
            <a:r>
              <a:rPr lang="en-US" b="1" dirty="0" smtClean="0"/>
              <a:t>]</a:t>
            </a:r>
            <a:r>
              <a:rPr lang="ru-RU" b="1" dirty="0" smtClean="0"/>
              <a:t>,</a:t>
            </a:r>
            <a:r>
              <a:rPr lang="ru-RU" dirty="0" smtClean="0"/>
              <a:t> следует обратить внимание на то, что при переходе от </a:t>
            </a:r>
            <a:r>
              <a:rPr lang="en-US" b="1" dirty="0" smtClean="0"/>
              <a:t>[</a:t>
            </a:r>
            <a:r>
              <a:rPr lang="ru-RU" b="1" i="1" dirty="0" smtClean="0"/>
              <a:t>р</a:t>
            </a:r>
            <a:r>
              <a:rPr lang="en-US" b="1" dirty="0" smtClean="0"/>
              <a:t>]</a:t>
            </a:r>
            <a:r>
              <a:rPr lang="ru-RU" dirty="0" smtClean="0"/>
              <a:t> к </a:t>
            </a:r>
            <a:r>
              <a:rPr lang="en-US" b="1" dirty="0" smtClean="0"/>
              <a:t>[</a:t>
            </a:r>
            <a:r>
              <a:rPr lang="ru-RU" b="1" i="1" dirty="0" smtClean="0"/>
              <a:t>р</a:t>
            </a:r>
            <a:r>
              <a:rPr lang="en-US" b="1" dirty="0" smtClean="0"/>
              <a:t>]</a:t>
            </a:r>
            <a:r>
              <a:rPr lang="ru-RU" b="1" dirty="0" smtClean="0"/>
              <a:t> ' </a:t>
            </a:r>
            <a:r>
              <a:rPr lang="ru-RU" dirty="0" smtClean="0"/>
              <a:t>язык заметно перемещается вперед по направлению к верхним резцам. </a:t>
            </a:r>
            <a:r>
              <a:rPr lang="ru-RU" dirty="0" smtClean="0"/>
              <a:t>При </a:t>
            </a:r>
            <a:r>
              <a:rPr lang="en-US" b="1" dirty="0" smtClean="0"/>
              <a:t>[</a:t>
            </a:r>
            <a:r>
              <a:rPr lang="ru-RU" b="1" dirty="0" smtClean="0"/>
              <a:t>л</a:t>
            </a:r>
            <a:r>
              <a:rPr lang="en-US" b="1" dirty="0" smtClean="0"/>
              <a:t>] </a:t>
            </a:r>
            <a:r>
              <a:rPr lang="ru-RU" dirty="0" smtClean="0"/>
              <a:t>к </a:t>
            </a:r>
            <a:r>
              <a:rPr lang="en-US" b="1" dirty="0" smtClean="0"/>
              <a:t>[</a:t>
            </a:r>
            <a:r>
              <a:rPr lang="ru-RU" b="1" dirty="0" smtClean="0"/>
              <a:t>л</a:t>
            </a:r>
            <a:r>
              <a:rPr lang="en-US" b="1" dirty="0" smtClean="0"/>
              <a:t>]</a:t>
            </a:r>
            <a:r>
              <a:rPr lang="ru-RU" b="1" dirty="0" smtClean="0"/>
              <a:t>' </a:t>
            </a:r>
            <a:r>
              <a:rPr lang="ru-RU" dirty="0" smtClean="0"/>
              <a:t>наоборот – назад.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87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411760" y="6165304"/>
            <a:ext cx="6336704" cy="692696"/>
          </a:xfrm>
        </p:spPr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учёных.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453336"/>
          </a:xfrm>
        </p:spPr>
        <p:txBody>
          <a:bodyPr>
            <a:normAutofit fontScale="70000" lnSpcReduction="20000"/>
          </a:bodyPr>
          <a:lstStyle/>
          <a:p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Борисовна Филичева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 проводить коррекцию дефекта смягчения  при помощи гласных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Закреплять понятие твёрдости и мягкости на базе сохранных согласных звуков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 (Эта методика неэффективна при работе с переднеязычными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Марина Анатольевна Полякова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 постановку мягких и твёрдых звуков с опорой на мышечные ощущения твёрдости – мягкости. Где отталкиваться следует от губных и губно-зубных. Ставить в паре в такой последовательности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Ольга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 Правдина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 постановку звуков проводить с учетом : 1. Уже правильно поставленных, опираясь на готовый артикуляционный уклад. 2. На противопоставлении каких звуков более наглядно будет видна разница между парными мягкими и твердыми звуками. Согласные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удовлетворяют обоим поставленным условиям.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положить два пальца (средний и указательный) на язык, то можно ощутить изменение напряжения языка и тактильно. Во время работы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этими  звуками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выработаться кинестетическое ощущение напряжения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расслабления языка, благодаря этому, аналогичная работа над другими звуками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пройдет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 легче и быстрее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Фёдор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Андреевич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Рау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сложность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артикуляции, рекомендует коррекцию дефекта проводить в следующей последовательности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Т]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[Т'], [Д]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[Д'], [Н]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[Н']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Ф]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[Ф'], [В]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[В'], [П]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[П'], [Б]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[Б'], [М]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[М'],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С]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[С'], [З]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[З'],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[Л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[Л'], [Р]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[Р']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36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116632"/>
            <a:ext cx="4392488" cy="792088"/>
          </a:xfrm>
        </p:spPr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836712"/>
            <a:ext cx="8496944" cy="5688632"/>
          </a:xfrm>
        </p:spPr>
        <p:txBody>
          <a:bodyPr/>
          <a:lstStyle/>
          <a:p>
            <a:r>
              <a:rPr lang="ru-RU" dirty="0" smtClean="0"/>
              <a:t>…</a:t>
            </a:r>
            <a:endParaRPr lang="ru-RU" dirty="0"/>
          </a:p>
        </p:txBody>
      </p:sp>
      <p:pic>
        <p:nvPicPr>
          <p:cNvPr id="1028" name="Picture 4" descr="Акименко В.М. Новые логопедические технологии : учебно-метод. пособи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78" t="9295" r="4300" b="33013"/>
          <a:stretch/>
        </p:blipFill>
        <p:spPr bwMode="auto">
          <a:xfrm>
            <a:off x="539552" y="1124744"/>
            <a:ext cx="1029834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Дьякова Е.Логопедический массаж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622" y="1124743"/>
            <a:ext cx="923925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378" y="4576452"/>
            <a:ext cx="1065335" cy="139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i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923" y="1124745"/>
            <a:ext cx="936104" cy="131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i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904" y="1124744"/>
            <a:ext cx="1092984" cy="131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Логопедический массаж и гимнастика. Работа над звукопроизношением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13" y="2852936"/>
            <a:ext cx="928492" cy="1327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Настольная книга логопеда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4576454"/>
            <a:ext cx="957737" cy="139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Картинки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205" y="4576453"/>
            <a:ext cx="993158" cy="139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ozon.ru/multimedia/books_covers/1000016744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370" y="2852936"/>
            <a:ext cx="1047224" cy="1327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Картинки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610" y="4576454"/>
            <a:ext cx="1019286" cy="139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Картинки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386" y="2852936"/>
            <a:ext cx="1055622" cy="132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41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2239" y="6525344"/>
            <a:ext cx="2304257" cy="332656"/>
          </a:xfrm>
        </p:spPr>
        <p:txBody>
          <a:bodyPr/>
          <a:lstStyle/>
          <a:p>
            <a:r>
              <a:rPr lang="ru-RU" sz="1800" dirty="0" smtClean="0"/>
              <a:t>Дополнения…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036496" cy="684076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комплекс </a:t>
            </a:r>
            <a:r>
              <a:rPr lang="ru-RU" dirty="0" smtClean="0"/>
              <a:t>самомассажа включаются </a:t>
            </a:r>
            <a:r>
              <a:rPr lang="ru-RU" dirty="0"/>
              <a:t>упражнения для губ, щёк, языка, нижней челюсти и мышц шеи. </a:t>
            </a:r>
          </a:p>
          <a:p>
            <a:r>
              <a:rPr lang="ru-RU" dirty="0"/>
              <a:t>Расслабление шейной мускулатуры рефлекторно вызывает расслабление мышц корня языка. Это </a:t>
            </a:r>
            <a:r>
              <a:rPr lang="ru-RU" dirty="0" smtClean="0"/>
              <a:t>проводится </a:t>
            </a:r>
            <a:r>
              <a:rPr lang="ru-RU" dirty="0"/>
              <a:t>в положении сидя:       1. Уронили голову – «уснули». 2. Запрокинули – покачали вправо-влево. 3. Опустили и тоже покачали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самомассаже дети не могут самостоятельно погладить заднюю поверхность шеи, что тоже очень важно, поэтому я дополняю это своими руками, а также использую </a:t>
            </a:r>
            <a:r>
              <a:rPr lang="ru-RU" dirty="0" err="1" smtClean="0"/>
              <a:t>массажёр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Ещё в памятке описано упражнение на </a:t>
            </a:r>
            <a:r>
              <a:rPr lang="ru-RU" dirty="0" err="1" smtClean="0"/>
              <a:t>распластывание</a:t>
            </a:r>
            <a:r>
              <a:rPr lang="ru-RU" dirty="0" smtClean="0"/>
              <a:t>                                                    языка </a:t>
            </a:r>
            <a:r>
              <a:rPr lang="ru-RU" dirty="0" smtClean="0"/>
              <a:t>«Пожуём грушу» - не очень эстетично, но </a:t>
            </a:r>
            <a:r>
              <a:rPr lang="ru-RU" dirty="0" smtClean="0"/>
              <a:t>                   эффективно</a:t>
            </a:r>
            <a:r>
              <a:rPr lang="ru-RU" dirty="0" smtClean="0"/>
              <a:t>! Для этого можно использовать и </a:t>
            </a:r>
            <a:r>
              <a:rPr lang="ru-RU" dirty="0" smtClean="0"/>
              <a:t>                       заменитель </a:t>
            </a:r>
            <a:r>
              <a:rPr lang="ru-RU" dirty="0" smtClean="0"/>
              <a:t>зонда - «Ракетку», деревянный одноразовый </a:t>
            </a:r>
            <a:r>
              <a:rPr lang="ru-RU" dirty="0" err="1" smtClean="0"/>
              <a:t>шпатль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Из точечного массажа можно использовать массирование точек в области подчелюстной ямки, двумя указательными пальцами 5-15 секунд: при непрерывной вибрации-расслабляем мышцы языка, при прерывистой вибрации – укрепляем.</a:t>
            </a:r>
            <a:endParaRPr lang="ru-RU" dirty="0" smtClean="0"/>
          </a:p>
          <a:p>
            <a:r>
              <a:rPr lang="ru-RU" dirty="0" smtClean="0"/>
              <a:t>Для мелкой моторики мячики – ёжики. Можно обыграть синий и зелёный на этапе </a:t>
            </a:r>
            <a:r>
              <a:rPr lang="ru-RU" dirty="0" smtClean="0"/>
              <a:t>дифференциации</a:t>
            </a:r>
            <a:r>
              <a:rPr lang="ru-RU" dirty="0" smtClean="0"/>
              <a:t>. Также раскрывающийся мяч.</a:t>
            </a:r>
            <a:endParaRPr lang="ru-RU" dirty="0"/>
          </a:p>
          <a:p>
            <a:r>
              <a:rPr lang="ru-RU" dirty="0"/>
              <a:t>Для формирования правильной воздушной струи карандаш с вертушкой и т.д</a:t>
            </a:r>
            <a:r>
              <a:rPr lang="ru-RU" dirty="0" smtClean="0"/>
              <a:t>. </a:t>
            </a:r>
          </a:p>
          <a:p>
            <a:r>
              <a:rPr lang="ru-RU" sz="1700" dirty="0" smtClean="0"/>
              <a:t>Зонд Томилиной «Клювик» для постановки С СЬ, зонд «Ёжик».</a:t>
            </a:r>
            <a:endParaRPr lang="ru-RU" sz="1700" dirty="0"/>
          </a:p>
        </p:txBody>
      </p:sp>
      <p:pic>
        <p:nvPicPr>
          <p:cNvPr id="4" name="Picture 2" descr="http://www.logolife.ru/wp-content/uploads/massajz-grushe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36913"/>
            <a:ext cx="1872207" cy="116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53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858000"/>
            <a:ext cx="6512511" cy="6034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88640"/>
            <a:ext cx="7632848" cy="5472608"/>
          </a:xfrm>
        </p:spPr>
        <p:txBody>
          <a:bodyPr>
            <a:normAutofit/>
          </a:bodyPr>
          <a:lstStyle/>
          <a:p>
            <a:endParaRPr lang="ru-RU" sz="4400" dirty="0" smtClean="0"/>
          </a:p>
          <a:p>
            <a:endParaRPr lang="ru-RU" sz="4400" dirty="0" smtClean="0"/>
          </a:p>
          <a:p>
            <a:endParaRPr lang="ru-RU" sz="4400" dirty="0" smtClean="0"/>
          </a:p>
          <a:p>
            <a:endParaRPr lang="ru-RU" sz="4400" dirty="0"/>
          </a:p>
          <a:p>
            <a:endParaRPr lang="ru-RU" sz="4400" dirty="0"/>
          </a:p>
          <a:p>
            <a:pPr algn="ctr"/>
            <a:r>
              <a:rPr lang="ru-RU" sz="4400" dirty="0" smtClean="0"/>
              <a:t>Спасибо за </a:t>
            </a:r>
            <a:r>
              <a:rPr lang="ru-RU" sz="4400" dirty="0" smtClean="0"/>
              <a:t>внимание!</a:t>
            </a:r>
            <a:endParaRPr lang="ru-RU" sz="4400" dirty="0"/>
          </a:p>
        </p:txBody>
      </p:sp>
      <p:pic>
        <p:nvPicPr>
          <p:cNvPr id="2050" name="Picture 2" descr="http://im5-tub-ru.yandex.net/i?id=56963874-2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988840"/>
            <a:ext cx="338437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61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116632"/>
            <a:ext cx="4042792" cy="792088"/>
          </a:xfrm>
        </p:spPr>
        <p:txBody>
          <a:bodyPr>
            <a:normAutofit fontScale="90000"/>
          </a:bodyPr>
          <a:lstStyle/>
          <a:p>
            <a:r>
              <a:rPr lang="ru-RU" dirty="0"/>
              <a:t>Литература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96752"/>
            <a:ext cx="8579296" cy="554461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1</a:t>
            </a:r>
            <a:r>
              <a:rPr lang="ru-RU" dirty="0"/>
              <a:t>. Акименко В.М.</a:t>
            </a:r>
            <a:r>
              <a:rPr lang="ru-RU" b="1" dirty="0"/>
              <a:t> </a:t>
            </a:r>
            <a:r>
              <a:rPr lang="ru-RU" dirty="0"/>
              <a:t>Новые логопедические технологии: учебно-метод. пособие / В.М. Акименко. — Ростов н/Д: Феникс, 2008. — 105 с.: ил. — (Сердце отдаю детям).</a:t>
            </a:r>
          </a:p>
          <a:p>
            <a:pPr lvl="0"/>
            <a:r>
              <a:rPr lang="ru-RU" dirty="0" smtClean="0"/>
              <a:t>2. Архипова </a:t>
            </a:r>
            <a:r>
              <a:rPr lang="ru-RU" dirty="0"/>
              <a:t>Е.Ф</a:t>
            </a:r>
            <a:r>
              <a:rPr lang="ru-RU" dirty="0" smtClean="0"/>
              <a:t>. Логопедический </a:t>
            </a:r>
            <a:r>
              <a:rPr lang="ru-RU" dirty="0"/>
              <a:t>массаж при дизартрии</a:t>
            </a:r>
            <a:r>
              <a:rPr lang="ru-RU" b="1" dirty="0"/>
              <a:t> </a:t>
            </a:r>
            <a:r>
              <a:rPr lang="ru-RU" dirty="0"/>
              <a:t>М.: АСТ: </a:t>
            </a:r>
            <a:r>
              <a:rPr lang="ru-RU" dirty="0" err="1"/>
              <a:t>Астрель</a:t>
            </a:r>
            <a:r>
              <a:rPr lang="ru-RU" dirty="0"/>
              <a:t>; Владимир: ВКТ, 2008.</a:t>
            </a:r>
          </a:p>
          <a:p>
            <a:pPr lvl="0"/>
            <a:r>
              <a:rPr lang="ru-RU" dirty="0" smtClean="0"/>
              <a:t>3. </a:t>
            </a:r>
            <a:r>
              <a:rPr lang="ru-RU" dirty="0" err="1" smtClean="0"/>
              <a:t>Блыскина</a:t>
            </a:r>
            <a:r>
              <a:rPr lang="ru-RU" dirty="0" smtClean="0"/>
              <a:t> </a:t>
            </a:r>
            <a:r>
              <a:rPr lang="ru-RU" dirty="0"/>
              <a:t>И. В</a:t>
            </a:r>
            <a:r>
              <a:rPr lang="ru-RU" dirty="0" smtClean="0"/>
              <a:t>. Комплексный </a:t>
            </a:r>
            <a:r>
              <a:rPr lang="ru-RU" dirty="0"/>
              <a:t>подход к коррекции речевой патологии у детей. Логопедический массаж: Методическое пособие для педагогов дошкольных образовательных учреждений. СПб.: “ДЕТСТВО-ПРЕСС”, 2008.</a:t>
            </a:r>
          </a:p>
          <a:p>
            <a:r>
              <a:rPr lang="ru-RU" dirty="0" smtClean="0"/>
              <a:t>4. Дьякова </a:t>
            </a:r>
            <a:r>
              <a:rPr lang="ru-RU" dirty="0"/>
              <a:t>Е.А. Логопедический массаж. </a:t>
            </a:r>
            <a:r>
              <a:rPr lang="ru-RU" dirty="0" smtClean="0"/>
              <a:t>4-е </a:t>
            </a:r>
            <a:r>
              <a:rPr lang="ru-RU" dirty="0"/>
              <a:t>изд. - М.: Академия, 2012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5. </a:t>
            </a:r>
            <a:r>
              <a:rPr lang="ru-RU" dirty="0" err="1" smtClean="0"/>
              <a:t>Крупенчук</a:t>
            </a:r>
            <a:r>
              <a:rPr lang="ru-RU" dirty="0" smtClean="0"/>
              <a:t> О.И., Воробьёва Т.А. Исправляем произношение: Комплексная методика коррекции артикуляционных расстройств.- СПб.: Издательский Дом «Литера», 2010.</a:t>
            </a:r>
          </a:p>
          <a:p>
            <a:r>
              <a:rPr lang="ru-RU" dirty="0"/>
              <a:t>6. </a:t>
            </a:r>
            <a:r>
              <a:rPr lang="ru-RU" dirty="0" err="1" smtClean="0"/>
              <a:t>Краузе</a:t>
            </a:r>
            <a:r>
              <a:rPr lang="ru-RU" dirty="0" smtClean="0"/>
              <a:t> Е.Н</a:t>
            </a:r>
            <a:r>
              <a:rPr lang="ru-RU" dirty="0"/>
              <a:t>. </a:t>
            </a:r>
            <a:r>
              <a:rPr lang="ru-RU" dirty="0" smtClean="0"/>
              <a:t> </a:t>
            </a:r>
            <a:r>
              <a:rPr lang="ru-RU" dirty="0"/>
              <a:t>«Логопедия. Логопедические занятия с детьми раннего и младшего возраста» —  СПб.: КОРОНА </a:t>
            </a:r>
            <a:r>
              <a:rPr lang="ru-RU" dirty="0" err="1"/>
              <a:t>принт</a:t>
            </a:r>
            <a:r>
              <a:rPr lang="ru-RU" dirty="0"/>
              <a:t>;  М.: Бином Пресс, 2005 г.</a:t>
            </a:r>
          </a:p>
          <a:p>
            <a:pPr lvl="0"/>
            <a:r>
              <a:rPr lang="ru-RU" dirty="0" smtClean="0"/>
              <a:t>7</a:t>
            </a:r>
            <a:r>
              <a:rPr lang="ru-RU" dirty="0"/>
              <a:t>. </a:t>
            </a:r>
            <a:r>
              <a:rPr lang="ru-RU" dirty="0" err="1"/>
              <a:t>Микляева</a:t>
            </a:r>
            <a:r>
              <a:rPr lang="ru-RU" dirty="0"/>
              <a:t> Ю. В. Логопедический массаж и гимнастика. Работа над звукопроизношением. — М.: Айрис-пресс, 2010. — (Популярная логопедия</a:t>
            </a:r>
            <a:r>
              <a:rPr lang="ru-RU" dirty="0" smtClean="0"/>
              <a:t>).</a:t>
            </a:r>
          </a:p>
          <a:p>
            <a:pPr lvl="0"/>
            <a:r>
              <a:rPr lang="ru-RU" dirty="0"/>
              <a:t>8. </a:t>
            </a:r>
            <a:r>
              <a:rPr lang="ru-RU" dirty="0" smtClean="0"/>
              <a:t>Новиковская </a:t>
            </a:r>
            <a:r>
              <a:rPr lang="ru-RU" dirty="0"/>
              <a:t>О.А </a:t>
            </a:r>
            <a:r>
              <a:rPr lang="ru-RU" dirty="0" smtClean="0"/>
              <a:t>«</a:t>
            </a:r>
            <a:r>
              <a:rPr lang="ru-RU" dirty="0"/>
              <a:t>Весёлая зарядка для язычка» —  М.: АСТ, СПб.: Сова, 2010 г.</a:t>
            </a:r>
          </a:p>
          <a:p>
            <a:r>
              <a:rPr lang="ru-RU" dirty="0"/>
              <a:t>9. </a:t>
            </a:r>
            <a:r>
              <a:rPr lang="ru-RU" dirty="0" smtClean="0"/>
              <a:t>Поваляева </a:t>
            </a:r>
            <a:r>
              <a:rPr lang="ru-RU" dirty="0"/>
              <a:t>М. А. «Полный справочник. Настольная книга логопеда» — М.: АСТ: </a:t>
            </a:r>
            <a:r>
              <a:rPr lang="ru-RU" dirty="0" err="1"/>
              <a:t>Астрель</a:t>
            </a:r>
            <a:r>
              <a:rPr lang="ru-RU" dirty="0"/>
              <a:t>: </a:t>
            </a:r>
            <a:r>
              <a:rPr lang="ru-RU" dirty="0" err="1"/>
              <a:t>Полиграфиздат</a:t>
            </a:r>
            <a:r>
              <a:rPr lang="ru-RU" dirty="0"/>
              <a:t>, 2010 г.</a:t>
            </a:r>
          </a:p>
          <a:p>
            <a:pPr lvl="0"/>
            <a:r>
              <a:rPr lang="ru-RU" dirty="0" smtClean="0"/>
              <a:t>10</a:t>
            </a:r>
            <a:r>
              <a:rPr lang="ru-RU" dirty="0" smtClean="0"/>
              <a:t>. </a:t>
            </a:r>
            <a:r>
              <a:rPr lang="ru-RU" dirty="0"/>
              <a:t>Полякова М.А. </a:t>
            </a:r>
            <a:r>
              <a:rPr lang="ru-RU" dirty="0" smtClean="0"/>
              <a:t>самоучитель</a:t>
            </a:r>
          </a:p>
          <a:p>
            <a:pPr lvl="0"/>
            <a:r>
              <a:rPr lang="ru-RU" dirty="0"/>
              <a:t>11. </a:t>
            </a:r>
            <a:r>
              <a:rPr lang="ru-RU" dirty="0" smtClean="0"/>
              <a:t>Российская </a:t>
            </a:r>
            <a:r>
              <a:rPr lang="ru-RU" dirty="0" smtClean="0"/>
              <a:t>Е.Н., Гаранина Л.А. Произносительная сторона речи: Практический курс. – М.: АРКТИ, 2003.</a:t>
            </a:r>
            <a:endParaRPr lang="ru-RU" dirty="0"/>
          </a:p>
          <a:p>
            <a:r>
              <a:rPr lang="ru-RU" dirty="0" smtClean="0"/>
              <a:t>+ Новикова </a:t>
            </a:r>
            <a:r>
              <a:rPr lang="ru-RU" dirty="0" smtClean="0"/>
              <a:t>Е.В. Артикуляция звуков в графическом изображении. Учебно-демонстрационный материал. Приложение к книге «Логопедическая азбука» -М.: 2000. 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+ сайты по массажу, обучение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7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1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5949280"/>
            <a:ext cx="5832648" cy="720080"/>
          </a:xfrm>
        </p:spPr>
        <p:txBody>
          <a:bodyPr/>
          <a:lstStyle/>
          <a:p>
            <a:r>
              <a:rPr lang="ru-RU" sz="3600" dirty="0" smtClean="0"/>
              <a:t>Этап постановки звуков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640960" cy="5544616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    Используем приёмы: </a:t>
            </a:r>
          </a:p>
          <a:p>
            <a:r>
              <a:rPr lang="ru-RU" dirty="0" smtClean="0"/>
              <a:t>по подражанию и </a:t>
            </a:r>
            <a:r>
              <a:rPr lang="ru-RU" dirty="0"/>
              <a:t>показу артикуляции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 </a:t>
            </a:r>
            <a:r>
              <a:rPr lang="ru-RU" dirty="0"/>
              <a:t>слоге с помощью гласных</a:t>
            </a:r>
            <a:r>
              <a:rPr lang="en-US" dirty="0"/>
              <a:t> [</a:t>
            </a:r>
            <a:r>
              <a:rPr lang="ru-RU" dirty="0"/>
              <a:t>И</a:t>
            </a:r>
            <a:r>
              <a:rPr lang="en-US" dirty="0"/>
              <a:t>] </a:t>
            </a:r>
            <a:r>
              <a:rPr lang="ru-RU" dirty="0"/>
              <a:t>– </a:t>
            </a:r>
            <a:r>
              <a:rPr lang="en-US" dirty="0"/>
              <a:t>[</a:t>
            </a:r>
            <a:r>
              <a:rPr lang="ru-RU" dirty="0"/>
              <a:t>Ы</a:t>
            </a:r>
            <a:r>
              <a:rPr lang="en-US" dirty="0" smtClean="0"/>
              <a:t>]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с механической помощью;</a:t>
            </a:r>
          </a:p>
          <a:p>
            <a:r>
              <a:rPr lang="ru-RU" dirty="0" smtClean="0"/>
              <a:t>с использованием временного варианта (для звуков </a:t>
            </a:r>
            <a:r>
              <a:rPr lang="en-US" dirty="0" smtClean="0"/>
              <a:t>[</a:t>
            </a:r>
            <a:r>
              <a:rPr lang="ru-RU" dirty="0" smtClean="0"/>
              <a:t>Л</a:t>
            </a:r>
            <a:r>
              <a:rPr lang="en-US" dirty="0" smtClean="0"/>
              <a:t>]</a:t>
            </a:r>
            <a:r>
              <a:rPr lang="ru-RU" dirty="0" smtClean="0"/>
              <a:t>,</a:t>
            </a:r>
            <a:r>
              <a:rPr lang="en-US" dirty="0" smtClean="0"/>
              <a:t> [</a:t>
            </a:r>
            <a:r>
              <a:rPr lang="ru-RU" dirty="0" smtClean="0"/>
              <a:t>ЛЬ</a:t>
            </a:r>
            <a:r>
              <a:rPr lang="en-US" dirty="0" smtClean="0"/>
              <a:t>]</a:t>
            </a:r>
            <a:r>
              <a:rPr lang="ru-RU" dirty="0" smtClean="0"/>
              <a:t>)</a:t>
            </a:r>
          </a:p>
          <a:p>
            <a:r>
              <a:rPr lang="ru-RU" dirty="0" smtClean="0"/>
              <a:t> Приём, основанный на </a:t>
            </a:r>
            <a:r>
              <a:rPr lang="ru-RU" u="sng" dirty="0" smtClean="0"/>
              <a:t>подражании</a:t>
            </a:r>
            <a:r>
              <a:rPr lang="ru-RU" dirty="0" smtClean="0"/>
              <a:t>, предполагает слуховое восприятие мягких (твердых) звуков и зрительное восприятие артикуляции этих фонем. Следует пояснить ребёнку, что при произнесении твердых звуков язык имеет плоскую форму (показать), при произнесении мягких – кончик языка упирается в нижние резцы, а спинка выгибается к твердому небу. В случае с губными тоже самое, только за закрытыми губами.</a:t>
            </a:r>
          </a:p>
          <a:p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слоге с помощью гласных</a:t>
            </a:r>
            <a:r>
              <a:rPr lang="en-US" dirty="0"/>
              <a:t> [</a:t>
            </a:r>
            <a:r>
              <a:rPr lang="ru-RU" dirty="0"/>
              <a:t>И</a:t>
            </a:r>
            <a:r>
              <a:rPr lang="en-US" dirty="0"/>
              <a:t>] </a:t>
            </a:r>
            <a:r>
              <a:rPr lang="ru-RU" dirty="0"/>
              <a:t>– </a:t>
            </a:r>
            <a:r>
              <a:rPr lang="en-US" dirty="0"/>
              <a:t>[</a:t>
            </a:r>
            <a:r>
              <a:rPr lang="ru-RU" dirty="0"/>
              <a:t>Ы</a:t>
            </a:r>
            <a:r>
              <a:rPr lang="en-US" dirty="0" smtClean="0"/>
              <a:t>]</a:t>
            </a:r>
            <a:r>
              <a:rPr lang="ru-RU" dirty="0" smtClean="0"/>
              <a:t>, более подробно описано в методике Т.Б. Филичевой.</a:t>
            </a:r>
          </a:p>
          <a:p>
            <a:r>
              <a:rPr lang="ru-RU" dirty="0" smtClean="0"/>
              <a:t>Некоторые нюансы в постановке с механической помощью…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68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16632"/>
            <a:ext cx="6912768" cy="936104"/>
          </a:xfrm>
        </p:spPr>
        <p:txBody>
          <a:bodyPr/>
          <a:lstStyle/>
          <a:p>
            <a:r>
              <a:rPr lang="ru-RU" sz="4400" dirty="0"/>
              <a:t>Дефект смягчения.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424936" cy="5616624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В наше время в практике всё чаще встречаются дети с дефектом смягчения, который  проявляется в нарушении произношения согласных, имеющих твердую (мягкую) пару. Дефект может быть частичным или тотальным, </a:t>
            </a:r>
            <a:r>
              <a:rPr lang="ru-RU" sz="2400" dirty="0" smtClean="0"/>
              <a:t>т.е</a:t>
            </a:r>
            <a:r>
              <a:rPr lang="ru-RU" sz="2400" dirty="0"/>
              <a:t>. охватывать все согласные.</a:t>
            </a:r>
          </a:p>
          <a:p>
            <a:r>
              <a:rPr lang="ru-RU" sz="2400" dirty="0"/>
              <a:t>Исключением будут звуки </a:t>
            </a:r>
            <a:r>
              <a:rPr lang="ru-RU" sz="2400" b="1" dirty="0"/>
              <a:t>Ш, Ж, Ц, </a:t>
            </a:r>
            <a:r>
              <a:rPr lang="ru-RU" sz="2400" dirty="0"/>
              <a:t>не имеющие мягких пар, и звуки </a:t>
            </a:r>
            <a:r>
              <a:rPr lang="ru-RU" sz="2400" b="1" dirty="0"/>
              <a:t>Ч, Щ, Й,</a:t>
            </a:r>
            <a:r>
              <a:rPr lang="ru-RU" sz="2400" dirty="0"/>
              <a:t> не имеющие твердых пар</a:t>
            </a:r>
            <a:r>
              <a:rPr lang="ru-RU" sz="2400" dirty="0" smtClean="0"/>
              <a:t>.</a:t>
            </a:r>
          </a:p>
          <a:p>
            <a:r>
              <a:rPr lang="ru-RU" dirty="0" smtClean="0"/>
              <a:t>Если </a:t>
            </a:r>
            <a:r>
              <a:rPr lang="ru-RU" dirty="0"/>
              <a:t>у ребенка выявился дефект смягчения, то свою работу начинаем именно с него, предварительно отработав с гласными звуками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Полное </a:t>
            </a:r>
            <a:r>
              <a:rPr lang="ru-RU" dirty="0" smtClean="0"/>
              <a:t>устранение дефекта на раннем этапе в устной речи предотвратит появление акустической </a:t>
            </a:r>
            <a:r>
              <a:rPr lang="ru-RU" dirty="0" err="1" smtClean="0"/>
              <a:t>дисграфии</a:t>
            </a:r>
            <a:r>
              <a:rPr lang="ru-RU" dirty="0"/>
              <a:t> </a:t>
            </a:r>
            <a:r>
              <a:rPr lang="ru-RU" dirty="0" smtClean="0"/>
              <a:t>в письменной речи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Коррекция дефекта смягчения проводится на индивидуальных занятиях.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116632"/>
            <a:ext cx="4968551" cy="648072"/>
          </a:xfrm>
        </p:spPr>
        <p:txBody>
          <a:bodyPr/>
          <a:lstStyle/>
          <a:p>
            <a:r>
              <a:rPr lang="ru-RU" sz="3200" dirty="0" smtClean="0"/>
              <a:t>Механический способ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836712"/>
            <a:ext cx="8928992" cy="5904656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/>
              <a:t>Постановка задненебных </a:t>
            </a:r>
            <a:r>
              <a:rPr lang="en-US" sz="2000" b="1" dirty="0"/>
              <a:t>[</a:t>
            </a:r>
            <a:r>
              <a:rPr lang="ru-RU" sz="2000" b="1" i="1" dirty="0"/>
              <a:t>к</a:t>
            </a:r>
            <a:r>
              <a:rPr lang="en-US" sz="2000" b="1" dirty="0"/>
              <a:t>]</a:t>
            </a:r>
            <a:r>
              <a:rPr lang="ru-RU" sz="2000" b="1" dirty="0"/>
              <a:t>,</a:t>
            </a:r>
            <a:r>
              <a:rPr lang="en-US" sz="2000" b="1" dirty="0"/>
              <a:t>[</a:t>
            </a:r>
            <a:r>
              <a:rPr lang="ru-RU" sz="2000" b="1" i="1" dirty="0"/>
              <a:t>г</a:t>
            </a:r>
            <a:r>
              <a:rPr lang="en-US" sz="2000" b="1" dirty="0"/>
              <a:t>]</a:t>
            </a:r>
            <a:r>
              <a:rPr lang="ru-RU" sz="2000" b="1" i="1" dirty="0"/>
              <a:t>,</a:t>
            </a:r>
            <a:r>
              <a:rPr lang="en-US" sz="2000" b="1" dirty="0"/>
              <a:t>[</a:t>
            </a:r>
            <a:r>
              <a:rPr lang="ru-RU" sz="2000" b="1" i="1" dirty="0"/>
              <a:t>х</a:t>
            </a:r>
            <a:r>
              <a:rPr lang="en-US" sz="2000" b="1" dirty="0"/>
              <a:t>]</a:t>
            </a:r>
            <a:r>
              <a:rPr lang="ru-RU" sz="2000" b="1" i="1" dirty="0"/>
              <a:t> </a:t>
            </a:r>
            <a:r>
              <a:rPr lang="ru-RU" sz="2000" dirty="0"/>
              <a:t>производиться </a:t>
            </a:r>
            <a:r>
              <a:rPr lang="ru-RU" sz="2000" dirty="0" smtClean="0"/>
              <a:t>от </a:t>
            </a:r>
            <a:r>
              <a:rPr lang="ru-RU" sz="2000" dirty="0"/>
              <a:t>базовых слогов: </a:t>
            </a:r>
            <a:r>
              <a:rPr lang="en-US" sz="2000" b="1" i="1" dirty="0"/>
              <a:t>[</a:t>
            </a:r>
            <a:r>
              <a:rPr lang="ru-RU" sz="2000" b="1" i="1" dirty="0"/>
              <a:t>к</a:t>
            </a:r>
            <a:r>
              <a:rPr lang="en-US" sz="2000" b="1" i="1" dirty="0"/>
              <a:t>]</a:t>
            </a:r>
            <a:r>
              <a:rPr lang="ru-RU" sz="2000" i="1" dirty="0"/>
              <a:t> </a:t>
            </a:r>
            <a:r>
              <a:rPr lang="ru-RU" sz="2000" dirty="0"/>
              <a:t>от -» та -» </a:t>
            </a:r>
            <a:r>
              <a:rPr lang="ru-RU" sz="2000" dirty="0" err="1"/>
              <a:t>тя</a:t>
            </a:r>
            <a:r>
              <a:rPr lang="ru-RU" sz="2000" dirty="0"/>
              <a:t> -» </a:t>
            </a:r>
            <a:r>
              <a:rPr lang="ru-RU" sz="2000" dirty="0" err="1"/>
              <a:t>кя</a:t>
            </a:r>
            <a:r>
              <a:rPr lang="ru-RU" sz="2000" dirty="0"/>
              <a:t> -» ка     </a:t>
            </a:r>
            <a:r>
              <a:rPr lang="en-US" sz="2000" b="1" i="1" dirty="0"/>
              <a:t>[</a:t>
            </a:r>
            <a:r>
              <a:rPr lang="ru-RU" sz="2000" b="1" i="1" dirty="0"/>
              <a:t>г</a:t>
            </a:r>
            <a:r>
              <a:rPr lang="en-US" sz="2000" b="1" i="1" dirty="0"/>
              <a:t>]</a:t>
            </a:r>
            <a:r>
              <a:rPr lang="ru-RU" sz="2000" b="1" i="1" dirty="0"/>
              <a:t> </a:t>
            </a:r>
            <a:r>
              <a:rPr lang="ru-RU" sz="2000" dirty="0"/>
              <a:t>от -» да -» </a:t>
            </a:r>
            <a:r>
              <a:rPr lang="ru-RU" sz="2000" dirty="0" err="1"/>
              <a:t>дя</a:t>
            </a:r>
            <a:r>
              <a:rPr lang="ru-RU" sz="2000" dirty="0"/>
              <a:t> -» </a:t>
            </a:r>
            <a:r>
              <a:rPr lang="ru-RU" sz="2000" dirty="0" err="1"/>
              <a:t>гя</a:t>
            </a:r>
            <a:r>
              <a:rPr lang="ru-RU" sz="2000" dirty="0"/>
              <a:t> -» га   </a:t>
            </a:r>
            <a:r>
              <a:rPr lang="ru-RU" sz="2000" i="1" dirty="0"/>
              <a:t> </a:t>
            </a:r>
            <a:r>
              <a:rPr lang="en-US" sz="2000" b="1" i="1" dirty="0"/>
              <a:t>[</a:t>
            </a:r>
            <a:r>
              <a:rPr lang="ru-RU" sz="2000" b="1" i="1" dirty="0"/>
              <a:t>х</a:t>
            </a:r>
            <a:r>
              <a:rPr lang="en-US" sz="2000" b="1" i="1" dirty="0"/>
              <a:t>]</a:t>
            </a:r>
            <a:r>
              <a:rPr lang="ru-RU" sz="2000" b="1" i="1" dirty="0"/>
              <a:t> </a:t>
            </a:r>
            <a:r>
              <a:rPr lang="ru-RU" sz="2000" dirty="0"/>
              <a:t>от -» </a:t>
            </a:r>
            <a:r>
              <a:rPr lang="ru-RU" sz="2000" dirty="0" err="1"/>
              <a:t>са</a:t>
            </a:r>
            <a:r>
              <a:rPr lang="ru-RU" sz="2000" dirty="0"/>
              <a:t> -» </a:t>
            </a:r>
            <a:r>
              <a:rPr lang="ru-RU" sz="2000" dirty="0" err="1"/>
              <a:t>ся</a:t>
            </a:r>
            <a:r>
              <a:rPr lang="ru-RU" sz="2000" dirty="0"/>
              <a:t> -» </a:t>
            </a:r>
            <a:r>
              <a:rPr lang="ru-RU" sz="2000" dirty="0" err="1"/>
              <a:t>хя</a:t>
            </a:r>
            <a:r>
              <a:rPr lang="ru-RU" sz="2000" dirty="0"/>
              <a:t> -» ха. В момент произнесения слога логопед постепенно отодвигает язык назад, в глубину рта, нажимая на переднюю часть спинки языка указательным пальцем ребенка до второй фаланги. При дефекте смягчения коррекцию следует проводить по методике Филичевой.</a:t>
            </a:r>
          </a:p>
          <a:p>
            <a:r>
              <a:rPr lang="ru-RU" sz="2000" dirty="0"/>
              <a:t>Постановку переднеязычных </a:t>
            </a:r>
            <a:r>
              <a:rPr lang="en-US" sz="2000" b="1" dirty="0"/>
              <a:t>[</a:t>
            </a:r>
            <a:r>
              <a:rPr lang="ru-RU" sz="2000" b="1" dirty="0"/>
              <a:t>т</a:t>
            </a:r>
            <a:r>
              <a:rPr lang="ru-RU" sz="2000" b="1" i="1" dirty="0"/>
              <a:t>‘</a:t>
            </a:r>
            <a:r>
              <a:rPr lang="en-US" sz="2000" b="1" dirty="0"/>
              <a:t>]</a:t>
            </a:r>
            <a:r>
              <a:rPr lang="ru-RU" sz="2000" b="1" dirty="0"/>
              <a:t>,</a:t>
            </a:r>
            <a:r>
              <a:rPr lang="en-US" sz="2000" b="1" dirty="0"/>
              <a:t>[</a:t>
            </a:r>
            <a:r>
              <a:rPr lang="ru-RU" sz="2000" b="1" dirty="0"/>
              <a:t>д</a:t>
            </a:r>
            <a:r>
              <a:rPr lang="ru-RU" sz="2000" b="1" i="1" dirty="0"/>
              <a:t>‘</a:t>
            </a:r>
            <a:r>
              <a:rPr lang="en-US" sz="2000" b="1" dirty="0"/>
              <a:t>]</a:t>
            </a:r>
            <a:r>
              <a:rPr lang="ru-RU" sz="2000" b="1" dirty="0"/>
              <a:t>,</a:t>
            </a:r>
            <a:r>
              <a:rPr lang="en-US" sz="2000" b="1" dirty="0"/>
              <a:t>[</a:t>
            </a:r>
            <a:r>
              <a:rPr lang="ru-RU" sz="2000" b="1" dirty="0"/>
              <a:t>н</a:t>
            </a:r>
            <a:r>
              <a:rPr lang="ru-RU" sz="2000" b="1" i="1" dirty="0"/>
              <a:t>‘</a:t>
            </a:r>
            <a:r>
              <a:rPr lang="en-US" sz="2000" b="1" dirty="0"/>
              <a:t>]</a:t>
            </a:r>
            <a:r>
              <a:rPr lang="ru-RU" sz="2000" b="1" dirty="0"/>
              <a:t> </a:t>
            </a:r>
            <a:r>
              <a:rPr lang="ru-RU" sz="2000" dirty="0"/>
              <a:t>О.В. Правдина предлагает следующим образом: произносить многократно слоги </a:t>
            </a:r>
            <a:r>
              <a:rPr lang="ru-RU" sz="2000" b="1" dirty="0"/>
              <a:t>АТ</a:t>
            </a:r>
            <a:r>
              <a:rPr lang="ru-RU" sz="2000" dirty="0"/>
              <a:t> или </a:t>
            </a:r>
            <a:r>
              <a:rPr lang="ru-RU" sz="2000" b="1" dirty="0"/>
              <a:t>ТА</a:t>
            </a:r>
            <a:r>
              <a:rPr lang="ru-RU" sz="2000" dirty="0"/>
              <a:t> с упором языка в нижние зубы, слегка нажать пальцем или шпателем на кончик языка. Это даст смягчение звука </a:t>
            </a:r>
            <a:r>
              <a:rPr lang="ru-RU" sz="2000" b="1" dirty="0"/>
              <a:t>Т</a:t>
            </a:r>
            <a:r>
              <a:rPr lang="ru-RU" sz="2000" dirty="0"/>
              <a:t>, то есть слоги </a:t>
            </a:r>
            <a:r>
              <a:rPr lang="ru-RU" sz="2000" b="1" dirty="0"/>
              <a:t>АТЬ, ТЯ. </a:t>
            </a:r>
            <a:r>
              <a:rPr lang="ru-RU" sz="2000" dirty="0"/>
              <a:t>По аналогии можно получить слоги  </a:t>
            </a:r>
            <a:r>
              <a:rPr lang="ru-RU" sz="2000" b="1" dirty="0"/>
              <a:t>АНЬ,  НЯ,  ДЯ</a:t>
            </a:r>
            <a:r>
              <a:rPr lang="ru-RU" sz="2000" b="1" dirty="0" smtClean="0"/>
              <a:t>.</a:t>
            </a:r>
          </a:p>
          <a:p>
            <a:r>
              <a:rPr lang="ru-RU" sz="2000" dirty="0" smtClean="0"/>
              <a:t>С механической помощью на начальном этапе можно получить </a:t>
            </a:r>
            <a:r>
              <a:rPr lang="en-US" sz="2000" b="1" dirty="0" smtClean="0"/>
              <a:t>[</a:t>
            </a:r>
            <a:r>
              <a:rPr lang="ru-RU" sz="2000" b="1" i="1" dirty="0"/>
              <a:t>л‘</a:t>
            </a:r>
            <a:r>
              <a:rPr lang="en-US" sz="2000" b="1" dirty="0"/>
              <a:t>]</a:t>
            </a:r>
            <a:r>
              <a:rPr lang="ru-RU" sz="2000" i="1" dirty="0"/>
              <a:t> </a:t>
            </a:r>
            <a:r>
              <a:rPr lang="ru-RU" sz="2000" dirty="0"/>
              <a:t>с сильно выгнутой к твердому небу спинкой </a:t>
            </a:r>
            <a:r>
              <a:rPr lang="ru-RU" sz="2000" dirty="0" smtClean="0"/>
              <a:t>языка, при постановке </a:t>
            </a:r>
            <a:r>
              <a:rPr lang="ru-RU" sz="2000" u="sng" dirty="0" smtClean="0"/>
              <a:t>временного </a:t>
            </a:r>
            <a:r>
              <a:rPr lang="ru-RU" sz="2000" dirty="0"/>
              <a:t>нижнего варианта артикуляции этого звука</a:t>
            </a:r>
            <a:r>
              <a:rPr lang="ru-RU" sz="2000" dirty="0" smtClean="0"/>
              <a:t>. Следует удерживать </a:t>
            </a:r>
            <a:r>
              <a:rPr lang="ru-RU" sz="2000" dirty="0"/>
              <a:t>кончик языка внизу при помощи </a:t>
            </a:r>
            <a:r>
              <a:rPr lang="ru-RU" sz="2000" dirty="0" smtClean="0"/>
              <a:t>шпателя. При </a:t>
            </a:r>
            <a:r>
              <a:rPr lang="ru-RU" sz="2000" dirty="0"/>
              <a:t>этом заостряем внимание на том, что кончик языка упирается в нижние резцы, а передняя часть спинки образует смычку с альвеолами. </a:t>
            </a:r>
          </a:p>
          <a:p>
            <a:r>
              <a:rPr lang="ru-RU" sz="2000" dirty="0" smtClean="0"/>
              <a:t>Твердый </a:t>
            </a:r>
            <a:r>
              <a:rPr lang="ru-RU" sz="2000" dirty="0"/>
              <a:t>звук </a:t>
            </a:r>
            <a:r>
              <a:rPr lang="en-US" sz="2000" b="1" dirty="0"/>
              <a:t>[</a:t>
            </a:r>
            <a:r>
              <a:rPr lang="ru-RU" sz="2000" b="1" i="1" dirty="0"/>
              <a:t>л</a:t>
            </a:r>
            <a:r>
              <a:rPr lang="en-US" sz="2000" b="1" dirty="0"/>
              <a:t>]</a:t>
            </a:r>
            <a:r>
              <a:rPr lang="ru-RU" sz="2000" dirty="0"/>
              <a:t>  ставим от межзубных гласных </a:t>
            </a:r>
            <a:r>
              <a:rPr lang="en-US" sz="2000" b="1" dirty="0"/>
              <a:t>[</a:t>
            </a:r>
            <a:r>
              <a:rPr lang="ru-RU" sz="2000" b="1" i="1" dirty="0"/>
              <a:t>а</a:t>
            </a:r>
            <a:r>
              <a:rPr lang="en-US" sz="2000" b="1" dirty="0"/>
              <a:t>]</a:t>
            </a:r>
            <a:r>
              <a:rPr lang="ru-RU" sz="2000" i="1" dirty="0"/>
              <a:t> </a:t>
            </a:r>
            <a:r>
              <a:rPr lang="ru-RU" sz="2000" dirty="0"/>
              <a:t>или </a:t>
            </a:r>
            <a:r>
              <a:rPr lang="en-US" sz="2000" b="1" dirty="0"/>
              <a:t>[</a:t>
            </a:r>
            <a:r>
              <a:rPr lang="ru-RU" sz="2000" b="1" i="1" dirty="0"/>
              <a:t>ы</a:t>
            </a:r>
            <a:r>
              <a:rPr lang="en-US" sz="2000" b="1" dirty="0"/>
              <a:t>]</a:t>
            </a:r>
            <a:r>
              <a:rPr lang="ru-RU" sz="2000" dirty="0"/>
              <a:t>, предварительно уточнив их артикуляцию: </a:t>
            </a:r>
            <a:r>
              <a:rPr lang="ru-RU" sz="2000" b="1" i="1" dirty="0"/>
              <a:t>а—л</a:t>
            </a:r>
            <a:r>
              <a:rPr lang="ru-RU" sz="2000" i="1" dirty="0"/>
              <a:t>, мал, дал; </a:t>
            </a:r>
            <a:r>
              <a:rPr lang="ru-RU" sz="2000" b="1" i="1" dirty="0"/>
              <a:t>ы—л</a:t>
            </a:r>
            <a:r>
              <a:rPr lang="ru-RU" sz="2000" dirty="0"/>
              <a:t>, </a:t>
            </a:r>
            <a:r>
              <a:rPr lang="ru-RU" sz="2000" i="1" dirty="0"/>
              <a:t>мыл. </a:t>
            </a:r>
            <a:r>
              <a:rPr lang="ru-RU" sz="2000" dirty="0" smtClean="0"/>
              <a:t>После четкой дифференциации </a:t>
            </a:r>
            <a:r>
              <a:rPr lang="ru-RU" sz="2000" dirty="0"/>
              <a:t>твердого и мягкого звука </a:t>
            </a:r>
            <a:r>
              <a:rPr lang="ru-RU" sz="2000" dirty="0" smtClean="0"/>
              <a:t>сможем перейти </a:t>
            </a:r>
            <a:r>
              <a:rPr lang="ru-RU" sz="2000" dirty="0"/>
              <a:t>от нижней артикуляции </a:t>
            </a:r>
            <a:r>
              <a:rPr lang="en-US" sz="2000" b="1" dirty="0"/>
              <a:t>[</a:t>
            </a:r>
            <a:r>
              <a:rPr lang="ru-RU" sz="2000" b="1" i="1" dirty="0"/>
              <a:t>л</a:t>
            </a:r>
            <a:r>
              <a:rPr lang="en-US" sz="2000" b="1" dirty="0"/>
              <a:t>]</a:t>
            </a:r>
            <a:r>
              <a:rPr lang="ru-RU" sz="2000" dirty="0"/>
              <a:t> к более удобной верхней с сохранением необходимого подъема спинки языка и значительной площадью ее соприкосновения с небом. </a:t>
            </a:r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30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Факторы предрасполагающие</a:t>
            </a:r>
            <a:br>
              <a:rPr lang="ru-RU" sz="4000" dirty="0" smtClean="0"/>
            </a:br>
            <a:r>
              <a:rPr lang="ru-RU" sz="4000" dirty="0"/>
              <a:t>к возникновению </a:t>
            </a:r>
            <a:r>
              <a:rPr lang="ru-RU" sz="4000" dirty="0" smtClean="0"/>
              <a:t>дефекта: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229600" cy="5112568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3500" dirty="0" smtClean="0"/>
              <a:t>Снижение физического слуха</a:t>
            </a:r>
          </a:p>
          <a:p>
            <a:r>
              <a:rPr lang="ru-RU" sz="3500" dirty="0" err="1" smtClean="0"/>
              <a:t>Несформированность</a:t>
            </a:r>
            <a:r>
              <a:rPr lang="ru-RU" sz="3500" dirty="0" smtClean="0"/>
              <a:t> фонематических процессов</a:t>
            </a:r>
          </a:p>
          <a:p>
            <a:r>
              <a:rPr lang="ru-RU" sz="3500" dirty="0" smtClean="0"/>
              <a:t>Нарушение в строении артикуляционного аппарата </a:t>
            </a:r>
          </a:p>
          <a:p>
            <a:r>
              <a:rPr lang="ru-RU" sz="3500" dirty="0" smtClean="0"/>
              <a:t>Нарушение </a:t>
            </a:r>
            <a:r>
              <a:rPr lang="ru-RU" sz="3500" dirty="0"/>
              <a:t>иннервации </a:t>
            </a:r>
            <a:r>
              <a:rPr lang="ru-RU" sz="3500" dirty="0" smtClean="0"/>
              <a:t>(тонуса) артикуляционной мускулатуры</a:t>
            </a:r>
            <a:endParaRPr lang="ru-RU" sz="3500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41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733256"/>
            <a:ext cx="7027183" cy="792088"/>
          </a:xfrm>
        </p:spPr>
        <p:txBody>
          <a:bodyPr/>
          <a:lstStyle/>
          <a:p>
            <a:r>
              <a:rPr lang="ru-RU" dirty="0"/>
              <a:t>Виды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6632"/>
            <a:ext cx="7920880" cy="568863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400" dirty="0"/>
              <a:t>Среди  дефектов  смягчения наблюдаются</a:t>
            </a:r>
            <a:r>
              <a:rPr lang="ru-RU" sz="2400" b="1" i="1" dirty="0" smtClean="0"/>
              <a:t>:</a:t>
            </a:r>
          </a:p>
          <a:p>
            <a:pPr marL="0" indent="0" algn="ctr">
              <a:buNone/>
            </a:pPr>
            <a:endParaRPr lang="ru-RU" sz="2400" b="1" i="1" dirty="0"/>
          </a:p>
          <a:p>
            <a:r>
              <a:rPr lang="ru-RU" b="1" u="sng" dirty="0"/>
              <a:t>1. </a:t>
            </a:r>
            <a:r>
              <a:rPr lang="ru-RU" sz="2400" b="1" u="sng" dirty="0"/>
              <a:t>Полное отсутствие мягких согласных звуков </a:t>
            </a:r>
            <a:r>
              <a:rPr lang="ru-RU" sz="2400" dirty="0"/>
              <a:t>в речи</a:t>
            </a:r>
            <a:r>
              <a:rPr lang="ru-RU" dirty="0"/>
              <a:t>, то есть постоянная их замена парными твердыми звуками (дядя </a:t>
            </a:r>
            <a:r>
              <a:rPr lang="ru-RU" dirty="0" smtClean="0"/>
              <a:t>Ваня </a:t>
            </a:r>
            <a:r>
              <a:rPr lang="ru-RU" dirty="0"/>
              <a:t>– </a:t>
            </a:r>
            <a:r>
              <a:rPr lang="ru-RU" dirty="0" err="1"/>
              <a:t>дада</a:t>
            </a:r>
            <a:r>
              <a:rPr lang="ru-RU" dirty="0"/>
              <a:t> Ванна, пять – пат, мясо – </a:t>
            </a:r>
            <a:r>
              <a:rPr lang="ru-RU" dirty="0" err="1"/>
              <a:t>масо</a:t>
            </a:r>
            <a:r>
              <a:rPr lang="ru-RU" dirty="0"/>
              <a:t> и т. п</a:t>
            </a:r>
            <a:r>
              <a:rPr lang="ru-RU" dirty="0" smtClean="0"/>
              <a:t>.). Ф</a:t>
            </a:r>
            <a:r>
              <a:rPr lang="ru-RU" sz="2400" u="sng" dirty="0" smtClean="0"/>
              <a:t>онетико-фонематический дефект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b="1" u="sng" dirty="0"/>
              <a:t>2. </a:t>
            </a:r>
            <a:r>
              <a:rPr lang="ru-RU" sz="2400" b="1" u="sng" dirty="0"/>
              <a:t>Излишнее смягчение</a:t>
            </a:r>
            <a:r>
              <a:rPr lang="ru-RU" sz="2400" b="1" dirty="0"/>
              <a:t> </a:t>
            </a:r>
            <a:r>
              <a:rPr lang="ru-RU" dirty="0"/>
              <a:t>(Собака идет домой – </a:t>
            </a:r>
            <a:r>
              <a:rPr lang="ru-RU" dirty="0" smtClean="0"/>
              <a:t> </a:t>
            </a:r>
            <a:r>
              <a:rPr lang="ru-RU" dirty="0" err="1" smtClean="0"/>
              <a:t>Сябякя</a:t>
            </a:r>
            <a:r>
              <a:rPr lang="ru-RU" dirty="0" smtClean="0"/>
              <a:t> </a:t>
            </a:r>
            <a:r>
              <a:rPr lang="ru-RU" dirty="0" err="1"/>
              <a:t>идёть</a:t>
            </a:r>
            <a:r>
              <a:rPr lang="ru-RU" dirty="0"/>
              <a:t> </a:t>
            </a:r>
            <a:r>
              <a:rPr lang="ru-RU" dirty="0" err="1"/>
              <a:t>дямёй</a:t>
            </a:r>
            <a:r>
              <a:rPr lang="ru-RU" dirty="0" smtClean="0"/>
              <a:t>).В практике встречается чаще, ещё его называют дефектом твёрдости.</a:t>
            </a:r>
            <a:r>
              <a:rPr lang="ru-RU" sz="2400" u="sng" dirty="0" smtClean="0"/>
              <a:t> Фонетико-фонематический дефект</a:t>
            </a:r>
            <a:r>
              <a:rPr lang="ru-RU" sz="2400" dirty="0"/>
              <a:t>;</a:t>
            </a:r>
            <a:r>
              <a:rPr lang="ru-RU" sz="2400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b="1" u="sng" dirty="0"/>
              <a:t>3. </a:t>
            </a:r>
            <a:r>
              <a:rPr lang="ru-RU" sz="2400" b="1" u="sng" dirty="0"/>
              <a:t>Смешение мягких и твердых </a:t>
            </a:r>
            <a:r>
              <a:rPr lang="ru-RU" sz="2400" b="1" u="sng" dirty="0" smtClean="0"/>
              <a:t>звуков</a:t>
            </a:r>
            <a:r>
              <a:rPr lang="ru-RU" sz="2400" b="1" dirty="0" smtClean="0"/>
              <a:t> </a:t>
            </a:r>
            <a:r>
              <a:rPr lang="ru-RU" sz="2400" dirty="0" smtClean="0"/>
              <a:t>в </a:t>
            </a:r>
            <a:r>
              <a:rPr lang="ru-RU" sz="2400" dirty="0"/>
              <a:t>речи </a:t>
            </a:r>
            <a:r>
              <a:rPr lang="ru-RU" sz="2400" dirty="0" smtClean="0"/>
              <a:t>(</a:t>
            </a:r>
            <a:r>
              <a:rPr lang="ru-RU" dirty="0" err="1" smtClean="0"/>
              <a:t>паралалии</a:t>
            </a:r>
            <a:r>
              <a:rPr lang="ru-RU" dirty="0" smtClean="0"/>
              <a:t>), </a:t>
            </a:r>
            <a:r>
              <a:rPr lang="ru-RU" dirty="0"/>
              <a:t>то есть наряду с правильным произношением твердых и мягких согласных наблюдаются отклонения как в ту, так и в другую сторону</a:t>
            </a:r>
            <a:r>
              <a:rPr lang="ru-RU" dirty="0" smtClean="0"/>
              <a:t>.</a:t>
            </a:r>
            <a:r>
              <a:rPr lang="ru-RU" sz="2400" dirty="0"/>
              <a:t> </a:t>
            </a:r>
            <a:r>
              <a:rPr lang="ru-RU" sz="2400" u="sng" dirty="0" smtClean="0"/>
              <a:t>Фонематический дефект. </a:t>
            </a:r>
            <a:endParaRPr lang="ru-RU" u="sng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96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6021288"/>
            <a:ext cx="6048672" cy="720080"/>
          </a:xfrm>
        </p:spPr>
        <p:txBody>
          <a:bodyPr/>
          <a:lstStyle/>
          <a:p>
            <a:r>
              <a:rPr lang="ru-RU" sz="3200" dirty="0" smtClean="0"/>
              <a:t>Особенности артикуляции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При произношении мягких звуков особенностью                                артикуляции является </a:t>
            </a:r>
            <a:r>
              <a:rPr lang="ru-RU" sz="2800" b="1" u="sng" dirty="0" smtClean="0"/>
              <a:t>палатализация</a:t>
            </a:r>
            <a:r>
              <a:rPr lang="ru-RU" sz="2800" dirty="0" smtClean="0"/>
              <a:t>-(</a:t>
            </a:r>
            <a:r>
              <a:rPr lang="ru-RU" sz="2600" dirty="0" smtClean="0"/>
              <a:t>от лат. смягчение</a:t>
            </a:r>
            <a:r>
              <a:rPr lang="ru-RU" sz="2800" dirty="0" smtClean="0"/>
              <a:t>) дополнительный </a:t>
            </a:r>
            <a:r>
              <a:rPr lang="ru-RU" sz="2800" dirty="0"/>
              <a:t>к основной артикуляции согласных</a:t>
            </a:r>
            <a:r>
              <a:rPr lang="ru-RU" sz="2800" dirty="0" smtClean="0"/>
              <a:t>                                                                       </a:t>
            </a:r>
            <a:r>
              <a:rPr lang="ru-RU" sz="2800" dirty="0" err="1" smtClean="0"/>
              <a:t>подьём</a:t>
            </a:r>
            <a:r>
              <a:rPr lang="ru-RU" sz="2800" dirty="0" smtClean="0"/>
              <a:t> средней </a:t>
            </a:r>
            <a:r>
              <a:rPr lang="ru-RU" sz="2800" dirty="0"/>
              <a:t>части языка к твёрдому </a:t>
            </a:r>
            <a:r>
              <a:rPr lang="ru-RU" sz="2800" dirty="0" smtClean="0"/>
              <a:t>нёбу (</a:t>
            </a:r>
            <a:r>
              <a:rPr lang="ru-RU" sz="2800" dirty="0"/>
              <a:t>или </a:t>
            </a:r>
            <a:r>
              <a:rPr lang="ru-RU" sz="2800" dirty="0" smtClean="0"/>
              <a:t>               </a:t>
            </a:r>
            <a:r>
              <a:rPr lang="ru-RU" sz="2800" dirty="0" err="1" smtClean="0"/>
              <a:t>йотовая</a:t>
            </a:r>
            <a:r>
              <a:rPr lang="ru-RU" sz="2800" dirty="0" smtClean="0"/>
              <a:t> </a:t>
            </a:r>
            <a:r>
              <a:rPr lang="ru-RU" sz="2800" dirty="0"/>
              <a:t>артикуляция)</a:t>
            </a:r>
          </a:p>
          <a:p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Наиболее просты по артикуляционному укладу переднеязычные звуки  </a:t>
            </a:r>
            <a:r>
              <a:rPr lang="ru-RU" sz="2800" u="sng" dirty="0" smtClean="0"/>
              <a:t>Т-ТЬ, Д-ДЬ, Н-НЬ,</a:t>
            </a:r>
            <a:r>
              <a:rPr lang="ru-RU" sz="2800" dirty="0" smtClean="0"/>
              <a:t> они и похожи по артикуляции (редко бывают </a:t>
            </a:r>
            <a:r>
              <a:rPr lang="ru-RU" sz="2800" dirty="0"/>
              <a:t>нарушены</a:t>
            </a:r>
            <a:r>
              <a:rPr lang="ru-RU" sz="2800" dirty="0" smtClean="0"/>
              <a:t>).</a:t>
            </a:r>
          </a:p>
          <a:p>
            <a:pPr marL="45720" indent="0">
              <a:buNone/>
            </a:pPr>
            <a:endParaRPr lang="ru-RU" sz="2600" dirty="0" smtClean="0"/>
          </a:p>
          <a:p>
            <a:endParaRPr lang="ru-RU" sz="2600" dirty="0" smtClean="0"/>
          </a:p>
          <a:p>
            <a:endParaRPr lang="ru-RU" sz="2600" dirty="0"/>
          </a:p>
          <a:p>
            <a:endParaRPr lang="ru-RU" sz="2600" dirty="0" smtClean="0"/>
          </a:p>
          <a:p>
            <a:endParaRPr lang="ru-RU" sz="2600" dirty="0" smtClean="0"/>
          </a:p>
          <a:p>
            <a:pPr marL="45720" indent="0">
              <a:buNone/>
            </a:pPr>
            <a:r>
              <a:rPr lang="ru-RU" sz="2600" dirty="0" smtClean="0"/>
              <a:t>                                            твёрдый                       мягкий   </a:t>
            </a:r>
          </a:p>
          <a:p>
            <a:r>
              <a:rPr lang="ru-RU" sz="2800" dirty="0" smtClean="0"/>
              <a:t>На профилях видно - переход твёрдого </a:t>
            </a:r>
            <a:r>
              <a:rPr lang="ru-RU" sz="2800" dirty="0"/>
              <a:t>согласного звука в мягкий зависит от напряжения и </a:t>
            </a:r>
            <a:r>
              <a:rPr lang="ru-RU" sz="2800" u="sng" dirty="0"/>
              <a:t>подъема средней части языка к нёбу</a:t>
            </a:r>
            <a:r>
              <a:rPr lang="ru-RU" sz="2800" dirty="0" smtClean="0"/>
              <a:t>.</a:t>
            </a:r>
          </a:p>
          <a:p>
            <a:r>
              <a:rPr lang="ru-RU" sz="2600" dirty="0" smtClean="0"/>
              <a:t>Рассмотрим в таблице что происходит при дефектном произношении парных согласных звуков.</a:t>
            </a:r>
            <a:endParaRPr lang="ru-RU" sz="2600" dirty="0"/>
          </a:p>
          <a:p>
            <a:pPr marL="45720" indent="0">
              <a:buNone/>
            </a:pPr>
            <a:endParaRPr lang="ru-RU" dirty="0" smtClean="0"/>
          </a:p>
          <a:p>
            <a:endParaRPr lang="ru-RU" u="sng" dirty="0"/>
          </a:p>
        </p:txBody>
      </p:sp>
      <p:pic>
        <p:nvPicPr>
          <p:cNvPr id="1026" name="Picture 2" descr="C:\Users\Пользователь\Desktop\фотки к выступл профили\IMAG018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368152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Пользователь\Desktop\IMAG0161 - коп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36912"/>
            <a:ext cx="1512166" cy="1936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Пользователь\Desktop\IMAG0173 - копия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2" y="2636912"/>
            <a:ext cx="1512167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6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Таблица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64352030"/>
              </p:ext>
            </p:extLst>
          </p:nvPr>
        </p:nvGraphicFramePr>
        <p:xfrm>
          <a:off x="467544" y="836712"/>
          <a:ext cx="8136904" cy="5472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0659"/>
                <a:gridCol w="3088203"/>
                <a:gridCol w="3058042"/>
              </a:tblGrid>
              <a:tr h="79208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дефектном произношении согласных</a:t>
                      </a:r>
                      <a:r>
                        <a:rPr lang="ru-RU" sz="2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Твердых 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Мягких </a:t>
                      </a:r>
                    </a:p>
                  </a:txBody>
                  <a:tcPr marL="68580" marR="68580" marT="0" marB="0"/>
                </a:tc>
              </a:tr>
              <a:tr h="407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произношении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мягкие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твердые </a:t>
                      </a:r>
                    </a:p>
                  </a:txBody>
                  <a:tcPr marL="68580" marR="68580" marT="0" marB="0"/>
                </a:tc>
              </a:tr>
              <a:tr h="407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дефект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твердости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смягчения</a:t>
                      </a:r>
                    </a:p>
                  </a:txBody>
                  <a:tcPr marL="68580" marR="68580" marT="0" marB="0"/>
                </a:tc>
              </a:tr>
              <a:tr h="1301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спастичный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изогнут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(палатализация)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расслаблен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мягкий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плоский</a:t>
                      </a:r>
                    </a:p>
                  </a:txBody>
                  <a:tcPr marL="68580" marR="68580" marT="0" marB="0"/>
                </a:tc>
              </a:tr>
              <a:tr h="814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часть спинки языка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опускается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выгибается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поднимается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выгибается</a:t>
                      </a:r>
                    </a:p>
                  </a:txBody>
                  <a:tcPr marL="68580" marR="68580" marT="0" marB="0"/>
                </a:tc>
              </a:tr>
              <a:tr h="407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кончик языка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выражен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выражен</a:t>
                      </a:r>
                    </a:p>
                  </a:txBody>
                  <a:tcPr marL="68580" marR="68580" marT="0" marB="0"/>
                </a:tc>
              </a:tr>
              <a:tr h="72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тонус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гипертонус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гипотонус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89075" y="2249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6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635080" cy="648072"/>
          </a:xfrm>
        </p:spPr>
        <p:txBody>
          <a:bodyPr>
            <a:noAutofit/>
          </a:bodyPr>
          <a:lstStyle/>
          <a:p>
            <a:r>
              <a:rPr lang="ru-RU" sz="4400" dirty="0" smtClean="0"/>
              <a:t>Специфика работы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77500" lnSpcReduction="20000"/>
          </a:bodyPr>
          <a:lstStyle/>
          <a:p>
            <a:r>
              <a:rPr lang="ru-RU" sz="2700" dirty="0" smtClean="0"/>
              <a:t>Нарушения </a:t>
            </a:r>
            <a:r>
              <a:rPr lang="ru-RU" sz="2700" dirty="0"/>
              <a:t>произношения твердых и мягких согласных, как правило, возникают при недостатках акустической дифференциации, а также при нарушениях иннервации артикуляционной мускулатуры. Таким образом, работа по исправлению дефектов смягчения ведется в двух </a:t>
            </a:r>
            <a:r>
              <a:rPr lang="ru-RU" sz="2700" u="sng" dirty="0"/>
              <a:t>направления</a:t>
            </a:r>
            <a:r>
              <a:rPr lang="ru-RU" sz="2700" dirty="0"/>
              <a:t>х:</a:t>
            </a:r>
          </a:p>
          <a:p>
            <a:pPr marL="45720" indent="0">
              <a:buNone/>
            </a:pPr>
            <a:r>
              <a:rPr lang="ru-RU" sz="2700" dirty="0" smtClean="0"/>
              <a:t>     1</a:t>
            </a:r>
            <a:r>
              <a:rPr lang="ru-RU" sz="2700" dirty="0"/>
              <a:t>) коррекция фонематического слуха и фонематического </a:t>
            </a:r>
            <a:r>
              <a:rPr lang="ru-RU" sz="2700" dirty="0" smtClean="0"/>
              <a:t> </a:t>
            </a:r>
          </a:p>
          <a:p>
            <a:pPr marL="45720" indent="0">
              <a:buNone/>
            </a:pPr>
            <a:r>
              <a:rPr lang="ru-RU" sz="2700" dirty="0"/>
              <a:t> </a:t>
            </a:r>
            <a:r>
              <a:rPr lang="ru-RU" sz="2700" dirty="0" smtClean="0"/>
              <a:t>        восприятия</a:t>
            </a:r>
            <a:r>
              <a:rPr lang="ru-RU" sz="2700" dirty="0"/>
              <a:t>;</a:t>
            </a:r>
          </a:p>
          <a:p>
            <a:pPr marL="45720" indent="0">
              <a:buNone/>
            </a:pPr>
            <a:r>
              <a:rPr lang="ru-RU" sz="2700" dirty="0" smtClean="0"/>
              <a:t>     2</a:t>
            </a:r>
            <a:r>
              <a:rPr lang="ru-RU" sz="2700" dirty="0"/>
              <a:t>) выработка правильного артикуляционного уклада при </a:t>
            </a:r>
            <a:endParaRPr lang="ru-RU" sz="2700" dirty="0" smtClean="0"/>
          </a:p>
          <a:p>
            <a:pPr marL="45720" indent="0">
              <a:buNone/>
            </a:pPr>
            <a:r>
              <a:rPr lang="ru-RU" sz="2700" dirty="0"/>
              <a:t> </a:t>
            </a:r>
            <a:r>
              <a:rPr lang="ru-RU" sz="2700" dirty="0" smtClean="0"/>
              <a:t>        </a:t>
            </a:r>
            <a:r>
              <a:rPr lang="ru-RU" sz="2700" dirty="0"/>
              <a:t>произнесении </a:t>
            </a:r>
            <a:r>
              <a:rPr lang="ru-RU" sz="2700" dirty="0" smtClean="0"/>
              <a:t>парных </a:t>
            </a:r>
            <a:r>
              <a:rPr lang="ru-RU" sz="2700" dirty="0"/>
              <a:t>согласных.</a:t>
            </a:r>
          </a:p>
          <a:p>
            <a:pPr marL="45720" indent="0">
              <a:buNone/>
            </a:pPr>
            <a:r>
              <a:rPr lang="ru-RU" sz="2700" dirty="0" smtClean="0"/>
              <a:t>При </a:t>
            </a:r>
            <a:r>
              <a:rPr lang="ru-RU" sz="2700" dirty="0"/>
              <a:t>коррекции фонематического слуха и фонематического восприятия важно достигнуть понимания ребенком принципа различения твердых и мягких звуков</a:t>
            </a:r>
            <a:r>
              <a:rPr lang="ru-RU" sz="2700" dirty="0" smtClean="0"/>
              <a:t>.</a:t>
            </a:r>
          </a:p>
          <a:p>
            <a:pPr marL="45720" indent="0">
              <a:buNone/>
            </a:pPr>
            <a:endParaRPr lang="ru-RU" sz="2700" dirty="0"/>
          </a:p>
          <a:p>
            <a:r>
              <a:rPr lang="ru-RU" sz="2600" dirty="0"/>
              <a:t>Нужно объяснить ребенку и показать на примерах, что от неправильного произнесения звуков может меняться смысл всего слова. Для облегчения данной задачи можно пользоваться графическим материалом, тематическими картинками, сопровождать упражнения определенными движениями. Все это делается с целью обеспечения зрительного и кинестетического контроля.</a:t>
            </a:r>
            <a:endParaRPr lang="ru-RU" sz="2600" u="sng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96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Этапы работы </a:t>
            </a:r>
            <a:br>
              <a:rPr lang="ru-RU" b="1" dirty="0" smtClean="0"/>
            </a:br>
            <a:r>
              <a:rPr lang="ru-RU" sz="3600" dirty="0" smtClean="0"/>
              <a:t>(классика)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23312647"/>
              </p:ext>
            </p:extLst>
          </p:nvPr>
        </p:nvGraphicFramePr>
        <p:xfrm>
          <a:off x="251520" y="1463980"/>
          <a:ext cx="8640960" cy="491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088232"/>
                <a:gridCol w="4104456"/>
              </a:tblGrid>
              <a:tr h="1460964">
                <a:tc>
                  <a:txBody>
                    <a:bodyPr/>
                    <a:lstStyle/>
                    <a:p>
                      <a:pPr algn="l"/>
                      <a:r>
                        <a:rPr lang="ru-RU" sz="2000" b="1" u="sng" dirty="0" smtClean="0"/>
                        <a:t>1. </a:t>
                      </a:r>
                      <a:r>
                        <a:rPr lang="ru-RU" sz="2000" u="sng" dirty="0" smtClean="0"/>
                        <a:t>Полное отсутствие </a:t>
                      </a:r>
                      <a:r>
                        <a:rPr lang="ru-RU" sz="2000" dirty="0" smtClean="0"/>
                        <a:t>  </a:t>
                      </a:r>
                    </a:p>
                    <a:p>
                      <a:pPr algn="l"/>
                      <a:r>
                        <a:rPr lang="ru-RU" sz="2000" u="sng" dirty="0" smtClean="0"/>
                        <a:t>мягких согласных звуков </a:t>
                      </a:r>
                      <a:endParaRPr lang="ru-RU" sz="2000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u="sng" dirty="0" smtClean="0"/>
                        <a:t>2. </a:t>
                      </a:r>
                      <a:r>
                        <a:rPr lang="ru-RU" sz="2000" u="sng" dirty="0" smtClean="0"/>
                        <a:t>Излишнее смягчение звуков</a:t>
                      </a:r>
                      <a:endParaRPr lang="ru-RU" sz="2000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sng" dirty="0" smtClean="0"/>
                        <a:t>3. </a:t>
                      </a:r>
                      <a:r>
                        <a:rPr lang="ru-RU" sz="2000" u="sng" dirty="0" smtClean="0"/>
                        <a:t>Смешение мягких и твердых звуков в речи </a:t>
                      </a:r>
                      <a:endParaRPr lang="ru-RU" sz="2000" dirty="0" smtClean="0"/>
                    </a:p>
                    <a:p>
                      <a:pPr algn="l"/>
                      <a:endParaRPr lang="ru-RU" sz="2000" dirty="0"/>
                    </a:p>
                  </a:txBody>
                  <a:tcPr marL="71120" marR="71120"/>
                </a:tc>
              </a:tr>
              <a:tr h="2253415">
                <a:tc gridSpan="2"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1. Подготовительный этап</a:t>
                      </a:r>
                    </a:p>
                    <a:p>
                      <a:r>
                        <a:rPr lang="ru-RU" sz="2000" dirty="0" smtClean="0"/>
                        <a:t>2. Этап постановки звука</a:t>
                      </a:r>
                    </a:p>
                    <a:p>
                      <a:r>
                        <a:rPr lang="ru-RU" sz="2000" dirty="0" smtClean="0"/>
                        <a:t>3. Этап автоматизации звука</a:t>
                      </a:r>
                    </a:p>
                    <a:p>
                      <a:r>
                        <a:rPr lang="ru-RU" sz="2000" dirty="0" smtClean="0"/>
                        <a:t>4. Этап дифференциации звуков</a:t>
                      </a:r>
                    </a:p>
                    <a:p>
                      <a:r>
                        <a:rPr lang="ru-RU" sz="2000" dirty="0" smtClean="0"/>
                        <a:t>5. Этап выработки навыков самоконтроля  (по Архиповой)</a:t>
                      </a:r>
                    </a:p>
                    <a:p>
                      <a:endParaRPr lang="ru-RU" sz="2000" dirty="0"/>
                    </a:p>
                  </a:txBody>
                  <a:tcPr marL="71120" marR="7112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4. Этап дифференциации звуков</a:t>
                      </a:r>
                    </a:p>
                    <a:p>
                      <a:r>
                        <a:rPr lang="ru-RU" sz="2000" dirty="0" smtClean="0"/>
                        <a:t>5. Этап выработки навыков самоконтроля  (по Архиповой)</a:t>
                      </a:r>
                    </a:p>
                    <a:p>
                      <a:endParaRPr lang="ru-RU" sz="2000" dirty="0"/>
                    </a:p>
                  </a:txBody>
                  <a:tcPr marL="71120" marR="71120"/>
                </a:tc>
              </a:tr>
              <a:tr h="921244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 этапе дифференциации звуков важно проводить работу более тщательно и не только </a:t>
                      </a:r>
                      <a:r>
                        <a:rPr lang="ru-RU" sz="2000" u="sng" dirty="0" smtClean="0"/>
                        <a:t>на слух, но и в произношении</a:t>
                      </a:r>
                      <a:r>
                        <a:rPr lang="ru-RU" sz="2000" dirty="0" smtClean="0"/>
                        <a:t>!</a:t>
                      </a:r>
                      <a:endParaRPr lang="ru-RU" sz="2000" dirty="0"/>
                    </a:p>
                  </a:txBody>
                  <a:tcPr marL="71120" marR="7112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56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0"/>
            <a:ext cx="6552728" cy="54868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Подготовительный этап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548680"/>
            <a:ext cx="8712968" cy="6120680"/>
          </a:xfrm>
        </p:spPr>
        <p:txBody>
          <a:bodyPr/>
          <a:lstStyle/>
          <a:p>
            <a:r>
              <a:rPr lang="ru-RU" sz="1900" dirty="0" smtClean="0"/>
              <a:t>На 1 этапе </a:t>
            </a:r>
            <a:r>
              <a:rPr lang="ru-RU" sz="1900" dirty="0"/>
              <a:t>первоначально </a:t>
            </a:r>
            <a:r>
              <a:rPr lang="ru-RU" sz="1900" dirty="0" smtClean="0"/>
              <a:t>формируем у </a:t>
            </a:r>
            <a:r>
              <a:rPr lang="ru-RU" sz="1900" dirty="0"/>
              <a:t>ребёнка </a:t>
            </a:r>
            <a:r>
              <a:rPr lang="ru-RU" sz="1900" dirty="0" smtClean="0"/>
              <a:t>понятие о мягкости и твёрдости. Можно </a:t>
            </a:r>
            <a:r>
              <a:rPr lang="ru-RU" sz="1900" dirty="0"/>
              <a:t>показать: мячики - пластмассовый и резиновый или кубики - деревянный и тряпичный.</a:t>
            </a:r>
          </a:p>
          <a:p>
            <a:r>
              <a:rPr lang="ru-RU" sz="1900" dirty="0" smtClean="0"/>
              <a:t>Здесь проводиться </a:t>
            </a:r>
            <a:r>
              <a:rPr lang="ru-RU" sz="1900" u="sng" dirty="0" smtClean="0"/>
              <a:t>весь комплекс</a:t>
            </a:r>
            <a:r>
              <a:rPr lang="ru-RU" sz="1900" dirty="0" smtClean="0"/>
              <a:t> логопедической работы – это и нормализация мышечного тонуса мимической и артикуляционной мускулатуры (статика, динамика), работа над дыханием и развитием мелкой моторики и т.д. </a:t>
            </a:r>
          </a:p>
          <a:p>
            <a:r>
              <a:rPr lang="ru-RU" sz="1900" dirty="0" smtClean="0"/>
              <a:t>При подборе артикуляционных упражнений учитываем структуру нарушения в произношении:</a:t>
            </a:r>
            <a:endParaRPr lang="ru-RU" sz="19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976700"/>
              </p:ext>
            </p:extLst>
          </p:nvPr>
        </p:nvGraphicFramePr>
        <p:xfrm>
          <a:off x="251520" y="3501007"/>
          <a:ext cx="8640960" cy="2967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087"/>
                <a:gridCol w="4861873"/>
              </a:tblGrid>
              <a:tr h="437769">
                <a:tc>
                  <a:txBody>
                    <a:bodyPr/>
                    <a:lstStyle/>
                    <a:p>
                      <a:r>
                        <a:rPr lang="ru-RU" dirty="0" smtClean="0"/>
                        <a:t>1. Нет мягких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Излишнее смягчение</a:t>
                      </a:r>
                      <a:endParaRPr lang="ru-RU" dirty="0"/>
                    </a:p>
                  </a:txBody>
                  <a:tcPr/>
                </a:tc>
              </a:tr>
              <a:tr h="897443">
                <a:tc>
                  <a:txBody>
                    <a:bodyPr/>
                    <a:lstStyle/>
                    <a:p>
                      <a:r>
                        <a:rPr lang="ru-RU" dirty="0" smtClean="0"/>
                        <a:t>Нужно укрепить мышцы языка и выработать подъём</a:t>
                      </a:r>
                      <a:r>
                        <a:rPr lang="ru-RU" baseline="0" dirty="0" smtClean="0"/>
                        <a:t> средней части спинки языка.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Нужно расслабить </a:t>
                      </a:r>
                      <a:r>
                        <a:rPr lang="ru-RU" dirty="0" smtClean="0"/>
                        <a:t>мышцы языка,</a:t>
                      </a:r>
                      <a:r>
                        <a:rPr lang="ru-RU" baseline="0" dirty="0" smtClean="0"/>
                        <a:t> научить опускать среднюю часть спинки языка и выпрямлять. </a:t>
                      </a:r>
                      <a:endParaRPr lang="ru-RU" dirty="0"/>
                    </a:p>
                  </a:txBody>
                  <a:tcPr/>
                </a:tc>
              </a:tr>
              <a:tr h="62821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Научить язык</a:t>
                      </a:r>
                      <a:r>
                        <a:rPr lang="ru-RU" baseline="0" dirty="0" smtClean="0"/>
                        <a:t> двигаться вперёд-назад:</a:t>
                      </a:r>
                      <a:endParaRPr lang="ru-RU" baseline="0" dirty="0"/>
                    </a:p>
                    <a:p>
                      <a:pPr algn="ctr"/>
                      <a:r>
                        <a:rPr lang="ru-RU" baseline="0" dirty="0" smtClean="0"/>
                        <a:t>       в напряжении                                           в расслабленном виде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0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Положение языка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48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Изогнут</a:t>
                      </a:r>
                    </a:p>
                    <a:p>
                      <a:pPr algn="ctr"/>
                      <a:r>
                        <a:rPr lang="ru-RU" dirty="0" smtClean="0"/>
                        <a:t>«Горка»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Прямой</a:t>
                      </a:r>
                    </a:p>
                    <a:p>
                      <a:pPr algn="ctr"/>
                      <a:r>
                        <a:rPr lang="ru-RU" dirty="0" smtClean="0"/>
                        <a:t>«Лопатка»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24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1769</TotalTime>
  <Words>1328</Words>
  <Application>Microsoft Office PowerPoint</Application>
  <PresentationFormat>Экран (4:3)</PresentationFormat>
  <Paragraphs>209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Дефект смягчения. Специфика работы.</vt:lpstr>
      <vt:lpstr>Дефект смягчения.</vt:lpstr>
      <vt:lpstr>Факторы предрасполагающие к возникновению дефекта:</vt:lpstr>
      <vt:lpstr>Виды</vt:lpstr>
      <vt:lpstr>Особенности артикуляции</vt:lpstr>
      <vt:lpstr>Таблица</vt:lpstr>
      <vt:lpstr>Специфика работы</vt:lpstr>
      <vt:lpstr>Этапы работы  (классика)</vt:lpstr>
      <vt:lpstr>Подготовительный этап</vt:lpstr>
      <vt:lpstr>Артикуляционные упражнения</vt:lpstr>
      <vt:lpstr>Нормализация мышечного тонуса</vt:lpstr>
      <vt:lpstr>Последующие этапы </vt:lpstr>
      <vt:lpstr>Рекомендации учёных.  </vt:lpstr>
      <vt:lpstr>Литература</vt:lpstr>
      <vt:lpstr>Дополнения…</vt:lpstr>
      <vt:lpstr>Презентация PowerPoint</vt:lpstr>
      <vt:lpstr>Литература </vt:lpstr>
      <vt:lpstr>Презентация PowerPoint</vt:lpstr>
      <vt:lpstr>Этап постановки звуков</vt:lpstr>
      <vt:lpstr>Механический способ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Дефект смягчения. Использование логопедического массажа в коррекционной работе.</dc:title>
  <dc:creator>Пользователь</dc:creator>
  <cp:lastModifiedBy>Пользователь</cp:lastModifiedBy>
  <cp:revision>154</cp:revision>
  <cp:lastPrinted>2014-02-13T12:51:50Z</cp:lastPrinted>
  <dcterms:created xsi:type="dcterms:W3CDTF">2014-02-01T19:38:43Z</dcterms:created>
  <dcterms:modified xsi:type="dcterms:W3CDTF">2014-02-14T03:04:28Z</dcterms:modified>
</cp:coreProperties>
</file>