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EF13CB-64BB-46CA-8F0E-6060879FD80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866B3-17FE-4133-BF5B-AF28292E49B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олна 6"/>
          <p:cNvSpPr/>
          <p:nvPr/>
        </p:nvSpPr>
        <p:spPr>
          <a:xfrm>
            <a:off x="539552" y="188640"/>
            <a:ext cx="7272808" cy="4320480"/>
          </a:xfrm>
          <a:prstGeom prst="wave">
            <a:avLst>
              <a:gd name="adj1" fmla="val 12500"/>
              <a:gd name="adj2" fmla="val -18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ОСОБЕННОСТИ ЛОГОПЕДИЧЕСКОЙ РАБОТЫ ПО ИСПРАВЛЕНИЮ ЗВУКОПРОИЗНОШЕНИЯ У ДЕТЕЙ СТАРШЕГО  ДОШКОЛЬНОГО ВОЗРАСТА  С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ЗПР ПОСРЕДСТВОМ ДИДАКТИЧЕСКОЙ ИГРЫ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877272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Выполнил: слушатель профессиональной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переподготовки «Дошкольная логопедия»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Зинченко Елена Ивановна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://img-fotki.yandex.ru/get/5608/ladyo2004.233/0_5dc54_5b3f6c5f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00" y="3614024"/>
            <a:ext cx="338824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6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Абсолютное и процентное соотношение </a:t>
            </a:r>
            <a:r>
              <a:rPr lang="ru-RU" u="sng" dirty="0"/>
              <a:t>п</a:t>
            </a:r>
            <a:r>
              <a:rPr lang="ru-RU" dirty="0"/>
              <a:t>олученных в ходе констатирующего этапа эксперимента результатов представлено в таблице 5.</a:t>
            </a:r>
          </a:p>
          <a:p>
            <a:r>
              <a:rPr lang="ru-RU" dirty="0"/>
              <a:t>Таблица 5. Абсолютное и процентное соотношение полученных в ходе контрольного этапа эксперимента результатов (КГ и ЭГ)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09570"/>
              </p:ext>
            </p:extLst>
          </p:nvPr>
        </p:nvGraphicFramePr>
        <p:xfrm>
          <a:off x="683569" y="2348880"/>
          <a:ext cx="8079350" cy="1688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5701"/>
                <a:gridCol w="1615701"/>
                <a:gridCol w="1615701"/>
                <a:gridCol w="1615701"/>
                <a:gridCol w="1616546"/>
              </a:tblGrid>
              <a:tr h="587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уровни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Контрольная </a:t>
                      </a:r>
                      <a:r>
                        <a:rPr lang="ru-RU" sz="1400" dirty="0" smtClean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Эксперементальная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87.4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58.8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низкий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4437112"/>
            <a:ext cx="828092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Таким образом, исходя из всего вышесказанного, необходимо сделать определенный вывод о том, что принимающие участие в эксперименте дошкольники (экспериментальная группа), в большинстве продемонстрировали </a:t>
            </a:r>
            <a:r>
              <a:rPr lang="ru-RU" b="1" dirty="0"/>
              <a:t>высокий уровень </a:t>
            </a:r>
            <a:r>
              <a:rPr lang="ru-RU" dirty="0"/>
              <a:t>навыков звукопроизношения. Это говорит о достаточной эффективности проведенной коррекционной работы. Задачи исследования решены, цель достигнута, гипотеза подтверждена.</a:t>
            </a:r>
          </a:p>
        </p:txBody>
      </p:sp>
    </p:spTree>
    <p:extLst>
      <p:ext uri="{BB962C8B-B14F-4D97-AF65-F5344CB8AC3E}">
        <p14:creationId xmlns:p14="http://schemas.microsoft.com/office/powerpoint/2010/main" val="3603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Заключение:</a:t>
            </a:r>
          </a:p>
          <a:p>
            <a:r>
              <a:rPr lang="ru-RU" dirty="0" smtClean="0"/>
              <a:t>Основой </a:t>
            </a:r>
            <a:r>
              <a:rPr lang="ru-RU" dirty="0"/>
              <a:t>системы по коррекции звукопроизношения у старших дошкольников </a:t>
            </a:r>
            <a:r>
              <a:rPr lang="ru-RU" dirty="0" smtClean="0"/>
              <a:t>с ЗПР посредством </a:t>
            </a:r>
            <a:r>
              <a:rPr lang="ru-RU" dirty="0"/>
              <a:t>использования дидактических игр является создание оптимальных условий для коррекционно-развивающей работы и всестороннего гармоничного развития детей </a:t>
            </a:r>
            <a:r>
              <a:rPr lang="ru-RU" dirty="0" smtClean="0"/>
              <a:t>с ЗПР. </a:t>
            </a:r>
            <a:r>
              <a:rPr lang="ru-RU" dirty="0"/>
              <a:t>Это достигается за счет тематического использования дидактических игр</a:t>
            </a:r>
            <a:r>
              <a:rPr lang="ru-RU" dirty="0" smtClean="0"/>
              <a:t>./приложение/ </a:t>
            </a:r>
            <a:r>
              <a:rPr lang="ru-RU" dirty="0"/>
              <a:t>Главная идея заключается в том, что игра является ведущей деятельностью ребенка дошкольного возраста. Дидактическая игра позволит решать коррекционные, образовательные, воспитательные задачи в игровой форме. То, что ребенок с ЗПР воспринимает познавательную задачу как игровую, повышает его умственную активность.</a:t>
            </a:r>
          </a:p>
        </p:txBody>
      </p:sp>
      <p:pic>
        <p:nvPicPr>
          <p:cNvPr id="3" name="Picture 6" descr="http://s017.radikal.ru/i405/1110/f8/ba29b54e08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220255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6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img1.liveinternet.ru/images/attach/c/5/86/517/86517275__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367627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71600" y="548680"/>
            <a:ext cx="7474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4599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899592" y="188640"/>
            <a:ext cx="7056783" cy="1013792"/>
          </a:xfrm>
          <a:prstGeom prst="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771" y="1340769"/>
            <a:ext cx="2942085" cy="34227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игру можно считать «школой морального поведения, поскольку она требует подчинения содержавшемуся в ней правилу, например: надо делиться с другими, нельзя двигаться по сигналу» и т. д. (Л. С. Выготский) </a:t>
            </a:r>
          </a:p>
          <a:p>
            <a:pPr algn="ctr"/>
            <a:r>
              <a:rPr lang="ru-RU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4763550"/>
            <a:ext cx="8280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дидактической игре общественно выработаны способы умственной деятельности, поскольку внешне выражены только результат этих способов, а сами они скрыты от ребенка и осваиваются только по инициативе взрослого. Социальные отношения более выражены, ведь ребенок сам в них включен. Дидактическая задача игры предполагает формирование средств и способов познания.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340769"/>
            <a:ext cx="5400600" cy="3422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В.А. Сухомлинский писал, что без игры нет и не может быть полноценного умственного развития. Игра – это огромное светлое окно, через которое в духовный мир ребенка вливается живительный поток представлений и понятий. Игра – это искра, зажигающая огонек пытливости и любознательности… Без игры умственных сил, без творческого воображения невозможно представить полноценное обучение… Очень важно, чтобы изумительный мир природы, фантазии, творчества, окружающий детей до школы, не закрывался перед ребенком классной дверью.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6712" y="548680"/>
            <a:ext cx="5112568" cy="2304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Цель исследования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- разработка оптимальных методов коррекции нарушений звукопроизношения посредством дидактической игры в условиях дошкольного образовательного учреждения для детей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сЗПР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6269" y="3212976"/>
            <a:ext cx="4730824" cy="1296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Объект исследования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- особенности звукопроизношения дошкольников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 ЗПР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6712" y="4869160"/>
            <a:ext cx="5112568" cy="1562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Предмет исследования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- процесс коррекции нарушений звукопроизношения у старших дошкольников с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ЗПР посредством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дидактической игры.</a:t>
            </a: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2" descr="http://detsad-kitty.ru/uploads/posts/2010-04/1272305051_f_4a083ec644e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890588" cy="271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2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348881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Гипотеза исследования-</a:t>
            </a:r>
            <a:r>
              <a:rPr lang="ru-RU" dirty="0"/>
              <a:t> учитывая разнообразие речевых расстройств у детей с ЗПР, можно предположить, что успешное преодоление нарушений звукопроизношения у данной категории дошкольников возможно, если:</a:t>
            </a:r>
          </a:p>
          <a:p>
            <a:r>
              <a:rPr lang="ru-RU" dirty="0"/>
              <a:t>- учитывать характер и специфические особенности нарушения звукопроизношения, особенностей сенсорного развития детей с ЗПР, особенностей эмоционально-волевой и двигательной сфер, соматического состояния ребенка, характер нарушения интеллекта, состояния функции самоконтроля;</a:t>
            </a:r>
          </a:p>
          <a:p>
            <a:r>
              <a:rPr lang="ru-RU" dirty="0"/>
              <a:t>- формировать и развивать навыки игровой деятельности детей с ЗПР(растормаживание, активизация познавательного интереса, подавление </a:t>
            </a:r>
            <a:r>
              <a:rPr lang="ru-RU" dirty="0" err="1"/>
              <a:t>гиперактивности</a:t>
            </a:r>
            <a:r>
              <a:rPr lang="ru-RU" dirty="0"/>
              <a:t> и т.д.).</a:t>
            </a:r>
          </a:p>
          <a:p>
            <a:r>
              <a:rPr lang="ru-RU" dirty="0"/>
              <a:t>- создать и использовать оптимизированную методику коррекции нарушений звукопроизношения посредством дидактической игры.</a:t>
            </a:r>
          </a:p>
        </p:txBody>
      </p:sp>
      <p:pic>
        <p:nvPicPr>
          <p:cNvPr id="7" name="Picture 2" descr="http://cs307406.userapi.com/v307406363/2070/UBJ1diImD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456384" cy="223224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iniumnik.ru/img/re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33" y="190444"/>
            <a:ext cx="2471152" cy="20846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7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6840760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Задачи исследования</a:t>
            </a:r>
            <a:endParaRPr lang="ru-RU" dirty="0"/>
          </a:p>
          <a:p>
            <a:r>
              <a:rPr lang="ru-RU" dirty="0"/>
              <a:t>1. Осуществить анализ теоретических подходов к решению проблемы нарушения звукопроизношения у детей с ЗПР и методах их коррекции (по данным литературы).</a:t>
            </a:r>
          </a:p>
          <a:p>
            <a:r>
              <a:rPr lang="ru-RU" dirty="0"/>
              <a:t>2. Охарактеризовать особенности нарушений звукопроизношения у дошкольников </a:t>
            </a:r>
            <a:r>
              <a:rPr lang="ru-RU" dirty="0" smtClean="0"/>
              <a:t>с ЗПР</a:t>
            </a:r>
            <a:r>
              <a:rPr lang="ru-RU" dirty="0"/>
              <a:t>.</a:t>
            </a:r>
          </a:p>
          <a:p>
            <a:r>
              <a:rPr lang="ru-RU" dirty="0"/>
              <a:t>3. Разработать методику коррекции нарушений звукопроизношения посредством дидактических игр у дошкольников с ЗПР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3429000"/>
            <a:ext cx="5976664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Экспериментальная </a:t>
            </a:r>
            <a:r>
              <a:rPr lang="ru-RU" b="1" dirty="0"/>
              <a:t>база исследования.</a:t>
            </a:r>
            <a:r>
              <a:rPr lang="ru-RU" dirty="0"/>
              <a:t> </a:t>
            </a:r>
          </a:p>
          <a:p>
            <a:r>
              <a:rPr lang="ru-RU" dirty="0"/>
              <a:t>Теоретические положения исследования проверялись нами в ходе экспериментальной работы, которая осуществлялась в МКДОУ «компенсирующего вида» - д/с №67. В эксперименте приняло участие 12 старших дошкольников в возрасте 6 лет: 1 группа экспериментальная - 6 человек; 2 группа контрольная – 6 человек. Экспериментальная работа осуществлялась в течение 2012-2013года.</a:t>
            </a:r>
          </a:p>
        </p:txBody>
      </p:sp>
      <p:pic>
        <p:nvPicPr>
          <p:cNvPr id="7" name="Picture 6" descr="http://s017.radikal.ru/i405/1110/f8/ba29b54e08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09323"/>
            <a:ext cx="220255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0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s017.radikal.ru/i405/1110/f8/ba29b54e08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7252"/>
            <a:ext cx="220255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1052736"/>
            <a:ext cx="612068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Методы исследования</a:t>
            </a:r>
            <a:endParaRPr lang="ru-RU" dirty="0"/>
          </a:p>
          <a:p>
            <a:r>
              <a:rPr lang="ru-RU" dirty="0"/>
              <a:t>В процессе исследования нами используются следующие методы (по классификации Ананьева Б.Г.):</a:t>
            </a:r>
          </a:p>
          <a:p>
            <a:r>
              <a:rPr lang="ru-RU" dirty="0"/>
              <a:t>1. Организационные: комплексный, сравнительный.</a:t>
            </a:r>
          </a:p>
          <a:p>
            <a:r>
              <a:rPr lang="ru-RU" dirty="0"/>
              <a:t>2. </a:t>
            </a:r>
            <a:r>
              <a:rPr lang="ru-RU" dirty="0" smtClean="0"/>
              <a:t>Эмпирические.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4117" y="3140968"/>
            <a:ext cx="571832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 Структура работы состоит</a:t>
            </a:r>
            <a:r>
              <a:rPr lang="ru-RU" dirty="0"/>
              <a:t> из введения, двух глав, заключения  библиографического списка, включающим в себя 46 источников иллюстрирована пятью таблицами и приложением. </a:t>
            </a:r>
          </a:p>
        </p:txBody>
      </p:sp>
    </p:spTree>
    <p:extLst>
      <p:ext uri="{BB962C8B-B14F-4D97-AF65-F5344CB8AC3E}">
        <p14:creationId xmlns:p14="http://schemas.microsoft.com/office/powerpoint/2010/main" val="4814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839267"/>
              </p:ext>
            </p:extLst>
          </p:nvPr>
        </p:nvGraphicFramePr>
        <p:xfrm>
          <a:off x="755576" y="1052737"/>
          <a:ext cx="7704856" cy="4723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291"/>
                <a:gridCol w="462755"/>
                <a:gridCol w="1410573"/>
                <a:gridCol w="1228778"/>
                <a:gridCol w="1228778"/>
                <a:gridCol w="1228778"/>
                <a:gridCol w="661903"/>
              </a:tblGrid>
              <a:tr h="9344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Имя ребёнка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Диагностика звукопроизношения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Общий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328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задание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задание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задание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460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Контрольная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Вик .В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Максим. 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Маша Ш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Миша 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Кирилл Е.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АнгелинаК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54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Экспериментальная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Настя.Ш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Миша.Р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Кирилл.Т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Галя.В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Выня.З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  <a:tr h="223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Ульяна.Л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61" marR="56261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15616" y="260648"/>
            <a:ext cx="574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2. Сводная таблица итогов констатирующего этапа эксперимента</a:t>
            </a:r>
          </a:p>
        </p:txBody>
      </p:sp>
    </p:spTree>
    <p:extLst>
      <p:ext uri="{BB962C8B-B14F-4D97-AF65-F5344CB8AC3E}">
        <p14:creationId xmlns:p14="http://schemas.microsoft.com/office/powerpoint/2010/main" val="39361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Абсолютное и процентное соотношение полученных в ходе констатирующего этапа эксперимента результатов представлено в таблице 3.</a:t>
            </a:r>
          </a:p>
          <a:p>
            <a:r>
              <a:rPr lang="ru-RU" dirty="0"/>
              <a:t>Таблица 3. Абсолютное и процентное соотношение полученных в ходе констатирующего этапа эксперимента результатов (КГ и ЭГ)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206239"/>
              </p:ext>
            </p:extLst>
          </p:nvPr>
        </p:nvGraphicFramePr>
        <p:xfrm>
          <a:off x="683568" y="2132854"/>
          <a:ext cx="7704855" cy="2139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810"/>
                <a:gridCol w="1540810"/>
                <a:gridCol w="1540810"/>
                <a:gridCol w="1540810"/>
                <a:gridCol w="1541615"/>
              </a:tblGrid>
              <a:tr h="42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уровни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Контрольная </a:t>
                      </a:r>
                      <a:r>
                        <a:rPr lang="ru-RU" sz="1400" dirty="0" smtClean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Экспериментальная </a:t>
                      </a:r>
                      <a:r>
                        <a:rPr lang="ru-RU" sz="1400" dirty="0">
                          <a:effectLst/>
                        </a:rPr>
                        <a:t>группа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19.7%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12.6%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58.8%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74.8%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низкий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12.6%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12.6%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4043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500563"/>
            <a:ext cx="799288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Вывод:</a:t>
            </a:r>
          </a:p>
          <a:p>
            <a:r>
              <a:rPr lang="ru-RU" dirty="0"/>
              <a:t>т</a:t>
            </a:r>
            <a:r>
              <a:rPr lang="ru-RU" dirty="0" smtClean="0"/>
              <a:t>аким </a:t>
            </a:r>
            <a:r>
              <a:rPr lang="ru-RU" dirty="0"/>
              <a:t>образом, исходя из всего вышесказанного, необходимо сделать определенный вывод о том, что принимающие участие в эксперименте дошкольники, в большинстве своем нуждаются в использовании дидактических игр, с целью коррекции нарушений </a:t>
            </a:r>
            <a:r>
              <a:rPr lang="ru-RU" dirty="0" smtClean="0"/>
              <a:t>звукопроизношения и сносят </a:t>
            </a:r>
            <a:r>
              <a:rPr lang="ru-RU" b="1" dirty="0" smtClean="0"/>
              <a:t>средний уровень </a:t>
            </a:r>
            <a:r>
              <a:rPr lang="ru-RU" dirty="0" smtClean="0"/>
              <a:t>состояния звукопроизношения.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7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удобства изложения весь итоговый материал по контрольному этапу эксперимента был сведен в таблицу 4.</a:t>
            </a:r>
          </a:p>
          <a:p>
            <a:r>
              <a:rPr lang="ru-RU" dirty="0"/>
              <a:t>Таблица 4. Сводная таблица итогов контрольного этапа эксперимента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43103"/>
              </p:ext>
            </p:extLst>
          </p:nvPr>
        </p:nvGraphicFramePr>
        <p:xfrm>
          <a:off x="683567" y="1628798"/>
          <a:ext cx="7704856" cy="4699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647"/>
                <a:gridCol w="462605"/>
                <a:gridCol w="1411338"/>
                <a:gridCol w="1228386"/>
                <a:gridCol w="1228386"/>
                <a:gridCol w="1228386"/>
                <a:gridCol w="662108"/>
              </a:tblGrid>
              <a:tr h="1114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Имя ребёнка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Диагностика звукопроизношения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Общий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задание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задание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задание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448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Контрольная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Вик .В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Максим. 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Маша Ш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Миша 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Кирилл Е.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АнгелинаК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668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Экспериментальная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Настя.Ш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Миша.Р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Кирилл.Т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Галя.В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Выня.З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  <a:tr h="22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Ульяна.Л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22" marR="58422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78050" y="1920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</TotalTime>
  <Words>892</Words>
  <Application>Microsoft Office PowerPoint</Application>
  <PresentationFormat>Экран (4:3)</PresentationFormat>
  <Paragraphs>286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Катюша</dc:creator>
  <cp:lastModifiedBy>Катюша</cp:lastModifiedBy>
  <cp:revision>18</cp:revision>
  <dcterms:created xsi:type="dcterms:W3CDTF">2013-05-30T16:54:37Z</dcterms:created>
  <dcterms:modified xsi:type="dcterms:W3CDTF">2014-04-17T18:18:26Z</dcterms:modified>
</cp:coreProperties>
</file>