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77" r:id="rId17"/>
    <p:sldId id="270" r:id="rId18"/>
    <p:sldId id="273" r:id="rId19"/>
    <p:sldId id="271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353"/>
    <a:srgbClr val="D3C50B"/>
    <a:srgbClr val="D9CF05"/>
    <a:srgbClr val="000000"/>
    <a:srgbClr val="EBE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4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0D8A-AC4D-42BB-969F-8C9245B446A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4.bp.blogspot.com/-YCzyOLscql4/TdED_MvanOI/AAAAAAAACGY/vF2J6jw_Hq0/s1600/17%D1%8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h4.googleusercontent.com/-dp1QyG8sC0s/TYs1nfonCEI/AAAAAAAABqc/MHVWQ-TetNg/s1600/%D0%A1%D1%8B%D0%BD+%D1%81%D1%80%D0%B5%D0%B4%D0%BD%D0%B8%D0%B926.jp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42965">
            <a:off x="819924" y="2328865"/>
            <a:ext cx="4944454" cy="14700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dirty="0" smtClean="0"/>
              <a:t>Звуки Ы-И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214950"/>
            <a:ext cx="6500858" cy="12858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 учитель-логопед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МБДОУ № 137 г. Ростова-на-Дону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Передриенко</a:t>
            </a:r>
            <a:r>
              <a:rPr lang="ru-RU" dirty="0" smtClean="0">
                <a:solidFill>
                  <a:schemeClr val="bg1"/>
                </a:solidFill>
              </a:rPr>
              <a:t> Светлана Николаевна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Игра "Один-много"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142984"/>
            <a:ext cx="17844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7" y="1571612"/>
            <a:ext cx="1857388" cy="200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198269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1" y="4214818"/>
            <a:ext cx="2000264" cy="216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857628"/>
            <a:ext cx="198438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256"/>
            <a:ext cx="198438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00108"/>
            <a:ext cx="1911778" cy="207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379159"/>
            <a:ext cx="1785950" cy="194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2071702" cy="225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500570"/>
            <a:ext cx="1780004" cy="19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916858"/>
            <a:ext cx="1857388" cy="200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131172"/>
            <a:ext cx="1857388" cy="200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12504"/>
            <a:ext cx="2071702" cy="209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832228"/>
            <a:ext cx="2000264" cy="202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571480"/>
            <a:ext cx="2071703" cy="2097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1" y="4187010"/>
            <a:ext cx="1857388" cy="221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615506"/>
            <a:ext cx="1857389" cy="221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64294"/>
            <a:ext cx="2071702" cy="229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Помоги Инне собрать предметы со звуком Ы. 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857892"/>
            <a:ext cx="192882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dirty="0" smtClean="0"/>
              <a:t>  Инна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00493"/>
            <a:ext cx="1785950" cy="39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00174"/>
            <a:ext cx="1360349" cy="142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500438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500438"/>
            <a:ext cx="149536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3357562"/>
            <a:ext cx="1357322" cy="132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500174"/>
            <a:ext cx="1543055" cy="144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1500174"/>
            <a:ext cx="1357322" cy="141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5143512"/>
            <a:ext cx="142876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5214950"/>
            <a:ext cx="1428760" cy="142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1500174"/>
            <a:ext cx="192882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9667 C 0.00052 0.10106 0.00087 0.10568 -0.00035 0.10985 C -0.00157 0.11401 -0.00538 0.11586 -0.00747 0.11933 C -0.01285 0.12858 -0.02014 0.13991 -0.02865 0.14361 C -0.03282 0.14939 -0.03559 0.1524 -0.04132 0.15494 C -0.05087 0.1635 -0.04653 0.16096 -0.054 0.1642 C -0.05486 0.16558 -0.05556 0.1672 -0.05677 0.16813 C -0.05799 0.16905 -0.05973 0.16882 -0.06094 0.16998 C -0.06233 0.17136 -0.06233 0.17437 -0.06372 0.17553 C -0.06632 0.17761 -0.07223 0.17923 -0.07223 0.17923 C -0.08716 0.19334 -0.06632 0.17437 -0.08073 0.18501 C -0.08785 0.1901 -0.09271 0.19842 -0.10035 0.20189 C -0.10486 0.20744 -0.11146 0.21045 -0.11736 0.21299 C -0.12032 0.21716 -0.13108 0.22363 -0.13559 0.22618 C -0.13837 0.22779 -0.1441 0.22988 -0.1441 0.22988 C -0.15052 0.23589 -0.15469 0.24329 -0.15955 0.25069 C -0.16181 0.25393 -0.16667 0.25994 -0.16667 0.25994 C -0.16979 0.27289 -0.17188 0.29579 -0.17934 0.30504 C -0.18091 0.31128 -0.18073 0.30874 -0.18073 0.31244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10291 C -0.06337 0.1043 -0.06719 0.10407 -0.06979 0.10684 C -0.07101 0.108 -0.06979 0.1117 -0.07118 0.11239 C -0.0757 0.11448 -0.08073 0.11355 -0.08542 0.11424 C -0.10816 0.12026 -0.12917 0.12049 -0.15295 0.12165 C -0.18542 0.12095 -0.21771 0.12095 -0.25017 0.1198 C -0.25399 0.11956 -0.25764 0.11702 -0.26146 0.1161 C -0.26702 0.11471 -0.2783 0.11239 -0.2783 0.11239 C -0.2934 0.11309 -0.30833 0.11332 -0.32344 0.11424 C -0.33542 0.11517 -0.34705 0.12165 -0.35851 0.12558 C -0.36875 0.13437 -0.35573 0.12419 -0.36979 0.13113 C -0.37639 0.13437 -0.38142 0.14153 -0.3882 0.14431 C -0.39566 0.15194 -0.40313 0.15911 -0.41215 0.16304 C -0.41667 0.16697 -0.42205 0.16975 -0.42622 0.17437 C -0.43073 0.17946 -0.43316 0.18293 -0.43889 0.18548 C -0.44392 0.19033 -0.44896 0.19403 -0.45295 0.20051 C -0.45399 0.20236 -0.45434 0.2049 -0.45573 0.20629 C -0.45695 0.20745 -0.45868 0.20745 -0.46007 0.20814 C -0.46424 0.21369 -0.46702 0.21693 -0.47274 0.21924 C -0.48229 0.22803 -0.47795 0.22548 -0.48542 0.22872 C -0.49462 0.23682 -0.50347 0.2456 -0.51215 0.25486 C -0.51667 0.25971 -0.51962 0.26041 -0.52344 0.26804 C -0.5309 0.28307 -0.52656 0.27613 -0.53611 0.28885 C -0.53941 0.29325 -0.54392 0.29579 -0.5474 0.29995 C -0.55261 0.321 -0.5599 0.32817 -0.57691 0.32817 " pathEditMode="relative" ptsTypes="ffffffffffffffffffffffffA">
                                      <p:cBhvr>
                                        <p:cTn id="1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014E-6 C -0.00104 -0.04325 -0.00295 -0.08487 -0.00712 -0.12766 C -0.00886 -0.14593 -0.00886 -0.17414 -0.01979 -0.18779 C -0.02431 -0.19958 -0.02795 -0.21161 -0.03247 -0.2234 C -0.03455 -0.23728 -0.04115 -0.24653 -0.04514 -0.25902 C -0.04705 -0.26503 -0.05209 -0.2759 -0.05209 -0.2759 C -0.054 -0.28631 -0.05955 -0.29232 -0.06476 -0.30041 C -0.08212 -0.32724 -0.09063 -0.32747 -0.11406 -0.33788 C -0.11875 -0.33996 -0.12327 -0.34528 -0.12813 -0.34713 C -0.14254 -0.35291 -0.15712 -0.35731 -0.17188 -0.36031 C -0.18212 -0.36239 -0.19236 -0.36424 -0.20278 -0.36586 C -0.21111 -0.36887 -0.21632 -0.37026 -0.22535 -0.37164 C -0.25538 -0.37095 -0.28542 -0.37095 -0.31545 -0.36979 C -0.32466 -0.36956 -0.33368 -0.36332 -0.34236 -0.36031 C -0.34705 -0.35869 -0.35643 -0.35476 -0.35643 -0.35476 C -0.36337 -0.34852 -0.37153 -0.34713 -0.37882 -0.34158 C -0.38455 -0.33719 -0.38785 -0.33233 -0.39445 -0.33025 C -0.3974 -0.32747 -0.39966 -0.32331 -0.40278 -0.321 C -0.40538 -0.31915 -0.41129 -0.3173 -0.41129 -0.3173 C -0.41528 -0.31175 -0.4217 -0.30851 -0.42674 -0.30411 C -0.42813 -0.30296 -0.43108 -0.30041 -0.43108 -0.30041 C -0.43629 -0.28954 -0.43073 -0.29903 -0.43941 -0.29093 C -0.44636 -0.28446 -0.45191 -0.27498 -0.4592 -0.2685 C -0.46146 -0.25925 -0.46372 -0.25809 -0.4691 -0.25162 C -0.47153 -0.24861 -0.47604 -0.24214 -0.47604 -0.24214 C -0.47865 -0.2315 -0.47535 -0.24121 -0.48177 -0.23265 C -0.48455 -0.22895 -0.48525 -0.22386 -0.48733 -0.2197 C -0.48993 -0.21438 -0.49323 -0.20999 -0.49584 -0.20467 C -0.49948 -0.19727 -0.50104 -0.18825 -0.50573 -0.18201 C -0.50695 -0.17437 -0.50799 -0.16697 -0.5099 -0.15957 C -0.51268 -0.12905 -0.5132 -0.09829 -0.51545 -0.06776 C -0.51493 -0.03469 -0.51493 -0.00139 -0.51406 0.03169 C -0.51389 0.03862 -0.5099 0.04556 -0.5099 0.0525 " pathEditMode="relative" ptsTypes="ffffffffffffffffffffffffffffffffA">
                                      <p:cBhvr>
                                        <p:cTn id="1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10291 C 0.00069 0.1117 -0.00209 0.10939 -0.00556 0.1161 C -0.00677 0.11841 -0.00712 0.12142 -0.00834 0.1235 C -0.01042 0.12697 -0.01337 0.12928 -0.01528 0.13298 C -0.01632 0.13483 -0.01719 0.13668 -0.01823 0.13853 C -0.01875 0.14107 -0.01858 0.14385 -0.01962 0.14593 C -0.02136 0.14963 -0.02656 0.15541 -0.02656 0.15541 C -0.02865 0.16397 -0.03368 0.16906 -0.03785 0.176 C -0.04097 0.18131 -0.04202 0.18733 -0.04497 0.19288 C -0.04861 0.21323 -0.04358 0.18941 -0.04913 0.20606 C -0.05139 0.21323 -0.05278 0.22109 -0.05486 0.22849 C -0.05434 0.23844 -0.05434 0.24861 -0.0533 0.25856 C -0.0533 0.25902 -0.04983 0.27243 -0.04913 0.27544 C -0.04497 0.29209 -0.04375 0.31267 -0.04202 0.32979 C -0.04236 0.3439 -0.04063 0.40749 -0.05486 0.42553 C -0.05729 0.44195 -0.06233 0.45791 -0.06459 0.47433 C -0.06615 0.48612 -0.06719 0.49815 -0.06893 0.50995 C -0.06997 0.5259 -0.06788 0.54186 -0.07865 0.55134 C -0.08143 0.55666 -0.08247 0.56175 -0.08577 0.56637 C -0.08768 0.57378 -0.08716 0.57007 -0.08716 0.57748 " pathEditMode="relative" ptsTypes="fffffffffffffffffffA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Послушай и подбери нужное слово: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sz="4000" dirty="0" smtClean="0"/>
              <a:t>Я в походе …(был),</a:t>
            </a:r>
          </a:p>
          <a:p>
            <a:pPr>
              <a:buNone/>
            </a:pPr>
            <a:r>
              <a:rPr lang="ru-RU" sz="4000" dirty="0" smtClean="0"/>
              <a:t>            В барабан я …(бил).</a:t>
            </a:r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           </a:t>
            </a:r>
            <a:endParaRPr lang="ru-RU" dirty="0"/>
          </a:p>
        </p:txBody>
      </p:sp>
      <p:pic>
        <p:nvPicPr>
          <p:cNvPr id="7" name="Рисунок 6" descr="http://4.bp.blogspot.com/-YCzyOLscql4/TdED_MvanOI/AAAAAAAACGY/vF2J6jw_Hq0/s320/17%25D1%2586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4000504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img0.liveinternet.ru/images/attach/c/4/80/199/80199364_large_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286124"/>
            <a:ext cx="3643338" cy="322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4400" dirty="0" smtClean="0"/>
              <a:t>          Волк в долине…(выл),</a:t>
            </a:r>
          </a:p>
          <a:p>
            <a:pPr>
              <a:buNone/>
            </a:pPr>
            <a:r>
              <a:rPr lang="ru-RU" sz="4400" dirty="0" smtClean="0"/>
              <a:t>           Я верёвки…(вил).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Рабочий стол\1171349090_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1000100" y="3643314"/>
            <a:ext cx="3000396" cy="2250297"/>
          </a:xfrm>
          <a:prstGeom prst="rect">
            <a:avLst/>
          </a:prstGeom>
          <a:noFill/>
        </p:spPr>
      </p:pic>
      <p:pic>
        <p:nvPicPr>
          <p:cNvPr id="3074" name="Picture 2" descr="http://ogoom.com/uploads/posts/2013-01/thumbs/ogoom.com_1358765468_pic-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643314"/>
            <a:ext cx="3000396" cy="235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14422"/>
            <a:ext cx="7929618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4000" dirty="0" smtClean="0"/>
              <a:t>             Малыш был ...(мил),</a:t>
            </a:r>
          </a:p>
          <a:p>
            <a:pPr>
              <a:buNone/>
            </a:pPr>
            <a:r>
              <a:rPr lang="ru-RU" sz="4000" dirty="0" smtClean="0"/>
              <a:t>            Он руки мылом …(мыл).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643314"/>
            <a:ext cx="286548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ttps://lh4.googleusercontent.com/-dp1QyG8sC0s/TYs1nfonCEI/AAAAAAAABqc/MHVWQ-TetNg/s320/%25D0%25A1%25D1%258B%25D0%25BD+%25D1%2581%25D1%2580%25D0%25B5%25D0%25B4%25D0%25BD%25D0%25B8%25D0%25B926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71876"/>
            <a:ext cx="30718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Звуковой анализ слов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000240"/>
            <a:ext cx="292895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600" dirty="0" smtClean="0"/>
              <a:t>  </a:t>
            </a:r>
            <a:r>
              <a:rPr lang="ru-RU" sz="7200" dirty="0" smtClean="0"/>
              <a:t>ДЫМ</a:t>
            </a:r>
            <a:r>
              <a:rPr lang="ru-RU" sz="6600" dirty="0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2000240"/>
            <a:ext cx="328614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7200" dirty="0" smtClean="0"/>
              <a:t> К И Т</a:t>
            </a:r>
          </a:p>
        </p:txBody>
      </p:sp>
      <p:sp>
        <p:nvSpPr>
          <p:cNvPr id="6" name="Овал 5"/>
          <p:cNvSpPr/>
          <p:nvPr/>
        </p:nvSpPr>
        <p:spPr>
          <a:xfrm>
            <a:off x="857224" y="5000636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857356" y="5072074"/>
            <a:ext cx="642942" cy="6429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72000" y="5000636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14348" y="5643578"/>
            <a:ext cx="77867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214678" y="5000636"/>
            <a:ext cx="642942" cy="64294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72330" y="5000636"/>
            <a:ext cx="642942" cy="6429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5000636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6776 L 0.00104 -0.26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1041 L 0.00382 -0.265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-0.05689 C -0.01684 -0.07169 -0.01129 -0.05435 -0.01875 -0.06429 C -0.01979 -0.06568 -0.01927 -0.06869 -0.02031 -0.07008 C -0.02292 -0.07354 -0.03177 -0.08164 -0.03576 -0.08326 C -0.03924 -0.08673 -0.04288 -0.08973 -0.04566 -0.09436 C -0.0467 -0.09621 -0.04705 -0.09898 -0.04844 -0.10014 C -0.05087 -0.10222 -0.05399 -0.10268 -0.05677 -0.10384 C -0.05833 -0.10453 -0.05955 -0.10662 -0.06111 -0.10754 C -0.06736 -0.11147 -0.07552 -0.11194 -0.08212 -0.11309 C -0.09479 -0.11749 -0.08976 -0.1154 -0.09774 -0.11887 C -0.10469 -0.12512 -0.10069 -0.12095 -0.10903 -0.13206 C -0.11215 -0.13622 -0.11736 -0.13552 -0.1217 -0.13576 C -0.13767 -0.13691 -0.15347 -0.13691 -0.16944 -0.13761 C -0.17743 -0.13969 -0.18385 -0.14177 -0.19201 -0.14316 C -0.19254 -0.14501 -0.19271 -0.14709 -0.1934 -0.14894 C -0.1941 -0.15102 -0.19566 -0.15241 -0.19635 -0.15449 C -0.19757 -0.15819 -0.19913 -0.16582 -0.19913 -0.16559 C -0.19688 -0.22086 -0.20052 -0.18548 -0.19635 -0.20514 C -0.19497 -0.21138 -0.19201 -0.22387 -0.19201 -0.22364 C -0.19045 -0.23682 -0.18542 -0.24769 -0.19497 -0.25578 C -0.1967 -0.26249 -0.19635 -0.25948 -0.19635 -0.26527 " pathEditMode="relative" rAng="0" ptsTypes="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022E-7 C 0.00278 -0.02197 0.00486 -0.04695 0.01684 -0.06383 C 0.01927 -0.07355 0.02552 -0.07748 0.03229 -0.08071 C 0.0408 -0.09158 0.04774 -0.0902 0.05903 -0.09552 C 0.0934 -0.11194 0.10625 -0.10384 0.15625 -0.105 C 0.16649 -0.10939 0.16181 -0.10777 0.17031 -0.11055 C 0.18177 -0.11841 0.19479 -0.12535 0.20694 -0.13136 C 0.21476 -0.14686 0.21233 -0.13599 0.21406 -0.16513 C 0.21285 -0.18918 0.21128 -0.20467 0.21267 -0.22873 C 0.21389 -0.25023 0.21042 -0.24468 0.21545 -0.25139 " pathEditMode="relative" ptsTypes="fffffffff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3515 C -0.00174 -0.04348 -0.00695 -0.05088 -0.01233 -0.05574 C -0.01598 -0.06337 -0.01424 -0.06614 -0.02084 -0.06892 C -0.02223 -0.07008 -0.02379 -0.071 -0.025 -0.07262 C -0.02622 -0.07424 -0.02657 -0.07678 -0.02778 -0.0784 C -0.03525 -0.08719 -0.03455 -0.08465 -0.04184 -0.08765 C -0.04462 -0.08881 -0.04757 -0.0902 -0.05035 -0.09135 C -0.05174 -0.09205 -0.05452 -0.0932 -0.05452 -0.09297 C -0.05886 -0.09713 -0.06302 -0.09898 -0.06736 -0.10268 C -0.06823 -0.10453 -0.06875 -0.10685 -0.07014 -0.10823 C -0.07188 -0.11009 -0.08611 -0.11702 -0.08837 -0.11772 C -0.0941 -0.1228 -0.09827 -0.12789 -0.10382 -0.13275 C -0.10799 -0.14732 -0.10191 -0.12812 -0.10955 -0.14385 C -0.11042 -0.14547 -0.11025 -0.14778 -0.11094 -0.14963 C -0.11163 -0.15171 -0.11285 -0.15333 -0.11372 -0.15518 C -0.11528 -0.16397 -0.11754 -0.1642 -0.11945 -0.17206 C -0.11771 -0.23081 -0.11806 -0.20329 -0.11806 -0.25463 " pathEditMode="relative" rAng="0" ptsTypes="ffffffffffffffff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6 -0.02382 C 0.01337 -0.03793 0.01476 -0.07401 0.02396 -0.08557 C 0.02448 -0.08742 0.02431 -0.08996 0.02535 -0.09135 C 0.02639 -0.09274 0.02813 -0.09228 0.02952 -0.0932 C 0.03473 -0.09667 0.03855 -0.0976 0.04358 -0.1006 C 0.04862 -0.10361 0.05244 -0.10777 0.05764 -0.11009 C 0.06459 -0.11887 0.07084 -0.11749 0.07744 -0.12327 C 0.08716 -0.13159 0.09549 -0.13761 0.10695 -0.14015 C 0.11441 -0.14501 0.11823 -0.14593 0.12674 -0.14755 C 0.13421 -0.15749 0.13507 -0.1716 0.1408 -0.18317 C 0.14514 -0.2012 0.14271 -0.22086 0.14497 -0.23959 C 0.14323 -0.2507 0.14358 -0.24561 0.14358 -0.25463 " pathEditMode="relative" rAng="0" ptsTypes="fffffffffff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gifzona.ru/i/spas/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31044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Источники: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62063"/>
            <a:ext cx="8358246" cy="50958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928670"/>
            <a:ext cx="741045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58204" cy="45545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Лопухина И.С.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Логопедия, 550  занимательных упражнений для развития речи: Пособие для логопедов и родителей.- М.: Аквариум, 1995.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9144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    Вспомним знакомые гласные звуки и буквы.</a:t>
            </a:r>
          </a:p>
        </p:txBody>
      </p:sp>
      <p:pic>
        <p:nvPicPr>
          <p:cNvPr id="5" name="Рисунок 4" descr="zveryraz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785794"/>
            <a:ext cx="5357850" cy="57150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0364" y="1857364"/>
            <a:ext cx="2501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ГЛАСНЫЕ  ЗВУКИ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357430"/>
            <a:ext cx="2000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 можно пропеть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8" name="Picture 2" descr="D:\оформление\картинки\Рисунок1н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928803"/>
            <a:ext cx="1357322" cy="785817"/>
          </a:xfrm>
          <a:prstGeom prst="rect">
            <a:avLst/>
          </a:prstGeom>
          <a:noFill/>
        </p:spPr>
      </p:pic>
      <p:sp>
        <p:nvSpPr>
          <p:cNvPr id="9" name="6-конечная звезда 8"/>
          <p:cNvSpPr/>
          <p:nvPr/>
        </p:nvSpPr>
        <p:spPr>
          <a:xfrm>
            <a:off x="2071670" y="2643182"/>
            <a:ext cx="1428760" cy="1357322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>
            <a:off x="5143504" y="3000372"/>
            <a:ext cx="1428760" cy="1214446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У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1" name="6-конечная звезда 10"/>
          <p:cNvSpPr/>
          <p:nvPr/>
        </p:nvSpPr>
        <p:spPr>
          <a:xfrm>
            <a:off x="2071670" y="4714876"/>
            <a:ext cx="1357322" cy="1285892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О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500694" y="4714884"/>
            <a:ext cx="1500198" cy="1214446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И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>
            <a:off x="3643306" y="4143380"/>
            <a:ext cx="1428760" cy="142876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Ы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Узнать гласные звуки по беззвучной артикуляции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143380"/>
            <a:ext cx="2214578" cy="209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00174"/>
            <a:ext cx="211327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500174"/>
            <a:ext cx="233969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071702" cy="196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143380"/>
            <a:ext cx="2143140" cy="202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1"/>
            <a:ext cx="6870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143116"/>
            <a:ext cx="571504" cy="70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143116"/>
            <a:ext cx="58085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4786322"/>
            <a:ext cx="642942" cy="78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714884"/>
            <a:ext cx="57006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Выделение ударного гласного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736"/>
            <a:ext cx="82868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      БАНТЫ, ТЫКВА, КНИГА, </a:t>
            </a:r>
            <a:r>
              <a:rPr lang="ru-RU" sz="3600" dirty="0" smtClean="0"/>
              <a:t>УСЫ,  ОЧКИ.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885831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Дать характеристику звукам Ы-И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928802"/>
            <a:ext cx="1785950" cy="232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857496"/>
            <a:ext cx="1785949" cy="232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500174"/>
            <a:ext cx="3214710" cy="48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Воспроизведение слоговых рядов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37235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 «Наоборот»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695325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1857356" y="1214422"/>
            <a:ext cx="1143008" cy="10001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929322" y="1285860"/>
            <a:ext cx="1071570" cy="9286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57364"/>
            <a:ext cx="583622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6000760" y="714356"/>
            <a:ext cx="1143008" cy="10001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3108" y="714356"/>
            <a:ext cx="1071570" cy="10001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r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shary</Template>
  <TotalTime>346</TotalTime>
  <Words>140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shary</vt:lpstr>
      <vt:lpstr>Звуки Ы-И</vt:lpstr>
      <vt:lpstr>Слайд 2</vt:lpstr>
      <vt:lpstr> </vt:lpstr>
      <vt:lpstr> Узнать гласные звуки по беззвучной артикуляции </vt:lpstr>
      <vt:lpstr> Выделение ударного гласного </vt:lpstr>
      <vt:lpstr> Дать характеристику звукам Ы-И </vt:lpstr>
      <vt:lpstr>Воспроизведение слоговых рядов </vt:lpstr>
      <vt:lpstr> Игра «Наоборот» </vt:lpstr>
      <vt:lpstr>Слайд 9</vt:lpstr>
      <vt:lpstr>Игра "Один-много" </vt:lpstr>
      <vt:lpstr>Слайд 11</vt:lpstr>
      <vt:lpstr>Слайд 12</vt:lpstr>
      <vt:lpstr>    Помоги Инне собрать предметы со звуком Ы.    </vt:lpstr>
      <vt:lpstr>Послушай и подбери нужное слово:</vt:lpstr>
      <vt:lpstr>Слайд 15</vt:lpstr>
      <vt:lpstr>Слайд 16</vt:lpstr>
      <vt:lpstr>Звуковой анализ слов</vt:lpstr>
      <vt:lpstr>Слайд 18</vt:lpstr>
      <vt:lpstr>Источники: </vt:lpstr>
      <vt:lpstr>Источники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58</cp:revision>
  <dcterms:created xsi:type="dcterms:W3CDTF">2014-04-08T14:50:48Z</dcterms:created>
  <dcterms:modified xsi:type="dcterms:W3CDTF">2014-04-19T06:28:53Z</dcterms:modified>
</cp:coreProperties>
</file>