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1306-B3FA-4508-9103-318847F3BED5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859E-7B49-4BA4-A338-A7077F5F0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F3C7-0C80-48E2-B0FE-9D733BDDE118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B3F4-D038-4FFE-BA66-5C7ABA8B7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3529-9F40-4EC6-BD55-72328E0423F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FD6F-686F-4BCA-BC83-6BBDEB245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328B-5342-462F-80C3-9B2EDA78D5FC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D564A-A146-47A3-AFCC-EB9A34F49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B515-B763-497C-82B2-723C92B17BED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341D-535B-42E8-813E-66D3033E4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B9FD-6CAC-44E3-AD2C-C4235CD699E4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9FC1-0B85-4721-BB51-673A01958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265A-4DBE-4C36-99E9-3DB598B590B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4C57-CAFD-4A3E-85FB-28F759158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7E62-27F1-49C9-9902-B7A3DB64E589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462C-ACC3-4D85-BB05-159B5C62C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78E7B-B7F4-46C1-BB6B-B7C4427B0B50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7DF8-0838-4265-9512-226F3D7EF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125F-90C7-41A7-97AA-620D470F0505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354CE-FBF5-405C-8D3F-AEBD1270C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8798-DE6B-49DB-BD26-502208F19FB9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7801-DE93-4CA6-A47F-9DAD7B5FD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A4E287C-C552-4541-8792-4BC0BE40249D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A92E6DD-1745-4409-B5E5-7E1B84D4A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ransition spd="med" advClick="0" advTm="1800000"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368425"/>
          </a:xfrm>
        </p:spPr>
        <p:txBody>
          <a:bodyPr/>
          <a:lstStyle/>
          <a:p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КВ № 9 «Солнышко»</a:t>
            </a:r>
            <a:b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675"/>
            <a:ext cx="6400800" cy="25923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b="1" smtClean="0">
                <a:solidFill>
                  <a:schemeClr val="tx1"/>
                </a:solidFill>
                <a:latin typeface="Cambria" pitchFamily="18" charset="0"/>
              </a:rPr>
              <a:t>Формирования математических представлений детей  младшего дошкольного возраста посредством дидактических игр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Казак Софья Александровна</a:t>
            </a:r>
          </a:p>
          <a:p>
            <a:pPr algn="r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</a:p>
          <a:p>
            <a:pPr algn="r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квалификационной категории</a:t>
            </a:r>
          </a:p>
          <a:p>
            <a:pPr algn="r"/>
            <a:endParaRPr lang="ru-RU" smtClean="0">
              <a:solidFill>
                <a:schemeClr val="tx1"/>
              </a:solidFill>
            </a:endParaRPr>
          </a:p>
          <a:p>
            <a:pPr algn="r"/>
            <a:endParaRPr lang="ru-RU" sz="1700" smtClean="0"/>
          </a:p>
        </p:txBody>
      </p:sp>
    </p:spTree>
  </p:cSld>
  <p:clrMapOvr>
    <a:masterClrMapping/>
  </p:clrMapOvr>
  <p:transition advClick="0" advTm="20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6562725" cy="576262"/>
          </a:xfrm>
        </p:spPr>
        <p:txBody>
          <a:bodyPr/>
          <a:lstStyle/>
          <a:p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1. Ознакомление с цветом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1268413"/>
            <a:ext cx="4114800" cy="547370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ru-RU" b="1" dirty="0">
                <a:solidFill>
                  <a:schemeClr val="tx1"/>
                </a:solidFill>
              </a:rPr>
              <a:t>. Цель.</a:t>
            </a:r>
            <a:r>
              <a:rPr lang="ru-RU" dirty="0">
                <a:solidFill>
                  <a:schemeClr val="tx1"/>
                </a:solidFill>
              </a:rPr>
              <a:t> Учить устанавливать тождества и различия цвета однородных предметов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 Раскладывание однородных предметов, резко различных по цвету, на две группы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 Раскладывание однородных предметов близких  цветовых тонов на две группы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 Размещение грибков двух цветовых тонов в отверстиях столиков в соответствии с их цветом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2. Цель.</a:t>
            </a:r>
            <a:r>
              <a:rPr lang="ru-RU" dirty="0">
                <a:solidFill>
                  <a:schemeClr val="tx1"/>
                </a:solidFill>
              </a:rPr>
              <a:t> Учить выбирать предметы двух заданных цветов из четырех возможных, сопоставлять предметы по цвету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 Размещение грибков двух заданных цветов при выборе из четырех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2532" name="Picture 2" descr="D:\рабочие\S8000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37449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258888" y="476250"/>
            <a:ext cx="7427912" cy="649288"/>
          </a:xfrm>
        </p:spPr>
        <p:txBody>
          <a:bodyPr/>
          <a:lstStyle/>
          <a:p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2. Знакомство с величиной</a:t>
            </a:r>
            <a:endParaRPr lang="ru-RU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4663" y="1125538"/>
            <a:ext cx="4473575" cy="547211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1</a:t>
            </a:r>
            <a:r>
              <a:rPr lang="ru-RU" sz="2800" b="1" dirty="0"/>
              <a:t>.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Закрепить умение группировать однородные объекты по цвету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Раскладывание однородных предметов разного цвета на две группы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Размещение грибков двух цветов в отверстиях столиков соответствующего цвета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Цель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Выбирать предметы двух заданных цветов из четырех возможных, знакомить с последовательностью размещения тонов в спектре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Выбор однородных предметов по цвету из четырех предложенных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Соотнесение предметов двух заданных цветов при выборе из четырех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Цель.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Обозначение с помощью цвета свойств предметов, чередование цвета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Мозаика: «Курочка и цыплята», «Домики и флажки», «Елочки и грибочки», «Гуси с гусятами»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Нанизывание бус разного цвета, подбор пуговиц (ленточек, шариков, геометрических фигур) по цвету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Игры: «Бегите ко мне», «Разноцветные ленточки», «Ищи свой домик», «Цветовое лото», «Прыг-скок»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3556" name="Picture 2" descr="D:\рабочие\S8000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34020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6805612" cy="719138"/>
          </a:xfrm>
        </p:spPr>
        <p:txBody>
          <a:bodyPr/>
          <a:lstStyle/>
          <a:p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3. Знакомство с формой</a:t>
            </a:r>
            <a:endParaRPr lang="ru-RU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6100" y="1196975"/>
            <a:ext cx="4392613" cy="54371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Цель.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Группировать однородные предметы по форме, ориентируясь на слова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такой, не такой, разные, одинаковые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Группирование предметов по форме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Раскладывание однородных предметов, резко различных по форме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Раскладывание однородных предметов более близкой формы на две группы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Цель.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Группировать однородные, соотносить разнородные, осуществлять выбор предметов из двух заданных форм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Размещение резко различных по форме вкладышей в соответствующие отверстия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Размещение более близких по форме вкладышей в соответствующих отверстиях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Цел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ь. Учить чередовать предметы по форме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«Какой это формы»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«Круг, квадрат»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Цель.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Учить различать форму шара, круга, куб, квадрат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dirty="0"/>
              <a:t>-</a:t>
            </a:r>
            <a:r>
              <a:rPr lang="ru-RU" sz="1400" dirty="0"/>
              <a:t> «</a:t>
            </a:r>
            <a:r>
              <a:rPr lang="ru-RU" sz="1400" dirty="0" err="1"/>
              <a:t>Шароброс</a:t>
            </a:r>
            <a:r>
              <a:rPr lang="ru-RU" sz="1400" dirty="0"/>
              <a:t>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/>
              <a:t>- «Занимательная коробка»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4580" name="Picture 2" descr="D:\рабочие\S8000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1341438"/>
            <a:ext cx="36639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7354888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4. Развиваем чувства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5602" name="Текст 2"/>
          <p:cNvSpPr>
            <a:spLocks noGrp="1"/>
          </p:cNvSpPr>
          <p:nvPr>
            <p:ph type="body" sz="half" idx="2"/>
          </p:nvPr>
        </p:nvSpPr>
        <p:spPr>
          <a:xfrm>
            <a:off x="4356100" y="1196975"/>
            <a:ext cx="4330700" cy="5327650"/>
          </a:xfrm>
        </p:spPr>
        <p:txBody>
          <a:bodyPr/>
          <a:lstStyle/>
          <a:p>
            <a:r>
              <a:rPr lang="ru-RU" sz="17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слухового внимания </a:t>
            </a: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«Узнай по звуку», «Угадай, что делать», «Кто внимательный», «Солнце или дождик», «Беги на  носочках», «Угадай, на чем играю», «Кто позвал»</a:t>
            </a: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Развитие умения менять силу голоса</a:t>
            </a: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«Громко-тихо», «Идите с нами играть», «Не разбуди куклу», «Кто как кричит»</a:t>
            </a: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Развивать чувство ритма</a:t>
            </a: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«Мячики»</a:t>
            </a: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слухового восприятия</a:t>
            </a: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«Кто разбудил Мишутку?», «Колпачок и палочка», «Звуковые загадки»</a:t>
            </a:r>
          </a:p>
          <a:p>
            <a:endParaRPr lang="ru-RU" sz="17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5604" name="Picture 2" descr="D:\рабочие\рабочие\S8000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367188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 ЗНАНИЙ ПРОГРАММЫ ПО МАТЕМАТИЧЕСКОМУ РАЗВИТИЮ</a:t>
            </a:r>
          </a:p>
        </p:txBody>
      </p:sp>
      <p:sp>
        <p:nvSpPr>
          <p:cNvPr id="26626" name="Текст 5"/>
          <p:cNvSpPr>
            <a:spLocks noGrp="1"/>
          </p:cNvSpPr>
          <p:nvPr>
            <p:ph type="body" idx="1"/>
          </p:nvPr>
        </p:nvSpPr>
        <p:spPr>
          <a:xfrm>
            <a:off x="676275" y="2060575"/>
            <a:ext cx="3822700" cy="7207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ГОДА </a:t>
            </a:r>
          </a:p>
        </p:txBody>
      </p:sp>
      <p:graphicFrame>
        <p:nvGraphicFramePr>
          <p:cNvPr id="26627" name="Объект 10"/>
          <p:cNvGraphicFramePr>
            <a:graphicFrameLocks noGrp="1"/>
          </p:cNvGraphicFramePr>
          <p:nvPr>
            <p:ph sz="half" idx="2"/>
          </p:nvPr>
        </p:nvGraphicFramePr>
        <p:xfrm>
          <a:off x="677863" y="2924175"/>
          <a:ext cx="3819525" cy="3201988"/>
        </p:xfrm>
        <a:graphic>
          <a:graphicData uri="http://schemas.openxmlformats.org/presentationml/2006/ole">
            <p:oleObj spid="_x0000_s26627" r:id="rId3" imgW="3822523" imgH="3200677" progId="Excel.Chart.8">
              <p:embed/>
            </p:oleObj>
          </a:graphicData>
        </a:graphic>
      </p:graphicFrame>
      <p:sp>
        <p:nvSpPr>
          <p:cNvPr id="26628" name="Текст 7"/>
          <p:cNvSpPr>
            <a:spLocks noGrp="1"/>
          </p:cNvSpPr>
          <p:nvPr>
            <p:ph type="body" sz="quarter" idx="3"/>
          </p:nvPr>
        </p:nvSpPr>
        <p:spPr>
          <a:xfrm>
            <a:off x="4648200" y="2060575"/>
            <a:ext cx="3822700" cy="792163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КОНЕЦ ГОДА</a:t>
            </a:r>
          </a:p>
        </p:txBody>
      </p:sp>
      <p:graphicFrame>
        <p:nvGraphicFramePr>
          <p:cNvPr id="26629" name="Объект 12"/>
          <p:cNvGraphicFramePr>
            <a:graphicFrameLocks noGrp="1"/>
          </p:cNvGraphicFramePr>
          <p:nvPr>
            <p:ph sz="quarter" idx="4"/>
          </p:nvPr>
        </p:nvGraphicFramePr>
        <p:xfrm>
          <a:off x="4645025" y="2986088"/>
          <a:ext cx="3822700" cy="3179762"/>
        </p:xfrm>
        <a:graphic>
          <a:graphicData uri="http://schemas.openxmlformats.org/presentationml/2006/ole">
            <p:oleObj spid="_x0000_s26629" r:id="rId4" imgW="3822523" imgH="3176291" progId="Excel.Chart.8">
              <p:embed/>
            </p:oleObj>
          </a:graphicData>
        </a:graphic>
      </p:graphicFrame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971550" y="3068638"/>
            <a:ext cx="7200900" cy="2952750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развитие сенсорной культуры;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развитие познавательно-исследовательской и  продуктивной (конструктивной) деятельности; 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формирование элементарных математических представлений;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формирование целостной картины мира, расширение кругозора детей.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1331913" y="692150"/>
            <a:ext cx="6416675" cy="2016125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«Познание»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направлена на достижение развития у детей познавательных интересов, интеллектуального развития детей через решение следующих задач:</a:t>
            </a:r>
          </a:p>
        </p:txBody>
      </p:sp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772400" cy="3702050"/>
          </a:xfrm>
        </p:spPr>
        <p:txBody>
          <a:bodyPr/>
          <a:lstStyle/>
          <a:p>
            <a:pPr algn="l"/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системы:</a:t>
            </a:r>
            <a:b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Доступность.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Наглядность.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Преемственность и непрерывность развития      сенсорных способностей в ДОУ и семье.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1331913" y="620713"/>
            <a:ext cx="6416675" cy="1368425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системы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Формирование математических представлений детей младшего дошкольного возраста посредством дидактических игр</a:t>
            </a:r>
          </a:p>
        </p:txBody>
      </p:sp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971550" y="2060575"/>
            <a:ext cx="7272338" cy="3889375"/>
          </a:xfrm>
        </p:spPr>
        <p:txBody>
          <a:bodyPr/>
          <a:lstStyle/>
          <a:p>
            <a:pPr algn="l"/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Создание условий для развития математических представлений детей.</a:t>
            </a:r>
            <a:b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2. Формирование представлений о разнообразных свойствах предметов (цвет, форма, величина, звук, вкус).</a:t>
            </a:r>
            <a:b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3. Формирование обобщенных способов действий с предметами.</a:t>
            </a:r>
            <a:b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4. Развитие у детей смелости, активности, уверенности, инициативности.</a:t>
            </a: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1366838" y="836613"/>
            <a:ext cx="6418262" cy="936625"/>
          </a:xfrm>
        </p:spPr>
        <p:txBody>
          <a:bodyPr/>
          <a:lstStyle/>
          <a:p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нашей работы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4"/>
          <p:cNvSpPr>
            <a:spLocks noGrp="1"/>
          </p:cNvSpPr>
          <p:nvPr>
            <p:ph idx="1"/>
          </p:nvPr>
        </p:nvSpPr>
        <p:spPr>
          <a:xfrm>
            <a:off x="871538" y="2349500"/>
            <a:ext cx="7408862" cy="3776663"/>
          </a:xfrm>
        </p:spPr>
        <p:txBody>
          <a:bodyPr/>
          <a:lstStyle/>
          <a:p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с цветом.</a:t>
            </a:r>
          </a:p>
          <a:p>
            <a:endParaRPr lang="ru-RU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с величиной.</a:t>
            </a:r>
          </a:p>
          <a:p>
            <a:endParaRPr lang="ru-RU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с формой.</a:t>
            </a:r>
          </a:p>
          <a:p>
            <a:endParaRPr lang="ru-RU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Развиваем чувства (чувство времени, вкуса, музыкальный и речевой слух).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 состоит из разделов</a:t>
            </a:r>
          </a:p>
        </p:txBody>
      </p:sp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916238" y="620713"/>
            <a:ext cx="5756275" cy="720725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6100" y="1341438"/>
            <a:ext cx="4330700" cy="52562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Специально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организованная  образовательная деятельность: 1 раз в неделю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spcAft>
                <a:spcPts val="0"/>
              </a:spcAft>
              <a:buFont typeface="Arial" charset="0"/>
              <a:buChar char="•"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Дидактические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математического содержания (подгрупповые и индивидуальные) ежедневно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spcAft>
                <a:spcPts val="0"/>
              </a:spcAft>
              <a:buFont typeface="Arial" charset="0"/>
              <a:buChar char="•"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задания сенсорного содержания.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8436" name="Picture 2" descr="D:\рабочие\рабочие\S8000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37449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924300" y="338138"/>
            <a:ext cx="3887788" cy="569912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работы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725" y="1052513"/>
            <a:ext cx="3527425" cy="54006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Наглядные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(рассматривание предметов, показ образца, способа обследования</a:t>
            </a:r>
            <a:r>
              <a:rPr lang="ru-RU" sz="2400" i="1" dirty="0" smtClean="0">
                <a:solidFill>
                  <a:schemeClr val="tx1"/>
                </a:solidFill>
              </a:rPr>
              <a:t>).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Словесные </a:t>
            </a:r>
            <a:r>
              <a:rPr lang="ru-RU" sz="2400" dirty="0">
                <a:solidFill>
                  <a:schemeClr val="tx1"/>
                </a:solidFill>
              </a:rPr>
              <a:t>(пояснение, образец правильного обозначения словом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Практические </a:t>
            </a:r>
            <a:r>
              <a:rPr lang="ru-RU" sz="2400" dirty="0">
                <a:solidFill>
                  <a:schemeClr val="tx1"/>
                </a:solidFill>
              </a:rPr>
              <a:t>(упражнения).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Игровые </a:t>
            </a:r>
            <a:r>
              <a:rPr lang="ru-RU" sz="2400" dirty="0">
                <a:solidFill>
                  <a:schemeClr val="tx1"/>
                </a:solidFill>
              </a:rPr>
              <a:t>(дидактические игры</a:t>
            </a:r>
            <a:r>
              <a:rPr lang="ru-RU" sz="2400" i="1" dirty="0">
                <a:solidFill>
                  <a:schemeClr val="tx1"/>
                </a:solidFill>
              </a:rPr>
              <a:t>).</a:t>
            </a:r>
            <a:endParaRPr lang="ru-RU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9460" name="Picture 2" descr="D:\рабочие\S8000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19200"/>
            <a:ext cx="4897438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84213" y="338138"/>
            <a:ext cx="8002587" cy="642937"/>
          </a:xfrm>
        </p:spPr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организации дидактических игр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3800" y="1196975"/>
            <a:ext cx="3817938" cy="51117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/>
              <a:t>	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Подбирали соответствующий дидактический материал и дидактические игрушки, игры.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Продумали  размещение дидактического материала и игрушек, чтобы дети могли свободно ими пользоваться.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	Обеспечили место для игр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484" name="Picture 2" descr="D:\рабочие\S8000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1341438"/>
            <a:ext cx="42481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900113" y="338138"/>
            <a:ext cx="7786687" cy="7874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 организации дидактических игр</a:t>
            </a:r>
            <a:r>
              <a:rPr lang="ru-RU" sz="31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10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8625" y="1341438"/>
            <a:ext cx="3106738" cy="45005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  Подобрали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и игрушки для использования их во время прогулок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auto">
              <a:spcAft>
                <a:spcPts val="0"/>
              </a:spcAft>
              <a:buFont typeface="Symbol" pitchFamily="18" charset="2"/>
              <a:buAutoNum type="arabicPeriod" startAt="4"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	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Учили бережному отношению к дидактическим игрушкам и играм, аккуратно складывать их по окончании деятельности.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1508" name="Picture 2" descr="D:\рабочие\S8000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1268413"/>
            <a:ext cx="46085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277</TotalTime>
  <Words>614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Candara</vt:lpstr>
      <vt:lpstr>Arial</vt:lpstr>
      <vt:lpstr>Symbol</vt:lpstr>
      <vt:lpstr>Calibri</vt:lpstr>
      <vt:lpstr>Times New Roman</vt:lpstr>
      <vt:lpstr>Cambria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Диаграмма Microsoft Excel</vt:lpstr>
      <vt:lpstr>МУНИЦИПАЛЬНОЕ ДОШКОЛЬНОЕ ОБРАЗОВАТЕЛЬНОЕ УЧРЕЖДЕНИЕ ДЕТСКИЙ САД КВ № 9 «Солнышко»   </vt:lpstr>
      <vt:lpstr>1.  развитие сенсорной культуры; 2.  развитие познавательно-исследовательской и  продуктивной (конструктивной) деятельности;  3.  формирование элементарных математических представлений; 4.  формирование целостной картины мира, расширение кругозора детей. </vt:lpstr>
      <vt:lpstr>Принципы системы:   1. Доступность.  2. Наглядность.  3. Преемственность и непрерывность развития      сенсорных способностей в ДОУ и семье. </vt:lpstr>
      <vt:lpstr> 1. Создание условий для развития математических представлений детей.    2. Формирование представлений о разнообразных свойствах предметов (цвет, форма, величина, звук, вкус).    3. Формирование обобщенных способов действий с предметами.   4. Развитие у детей смелости, активности, уверенности, инициативности.</vt:lpstr>
      <vt:lpstr>Система  состоит из разделов</vt:lpstr>
      <vt:lpstr>Формы работы:</vt:lpstr>
      <vt:lpstr>Методы работы</vt:lpstr>
      <vt:lpstr> Условия организации дидактических игр</vt:lpstr>
      <vt:lpstr> Условия организации дидактических игр:</vt:lpstr>
      <vt:lpstr>Раздел 1. Ознакомление с цветом</vt:lpstr>
      <vt:lpstr>Раздел 2. Знакомство с величиной</vt:lpstr>
      <vt:lpstr>Раздел 3. Знакомство с формой</vt:lpstr>
      <vt:lpstr>Раздел 4. Развиваем чувства </vt:lpstr>
      <vt:lpstr>ПРОВЕРКА  ЗНАНИЙ ПРОГРАММЫ ПО МАТЕМАТИЧЕСКОМУ РАЗВИТИЮ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КВ № 9 «Солнышко»</dc:title>
  <dc:creator>поз итроника</dc:creator>
  <cp:lastModifiedBy>User</cp:lastModifiedBy>
  <cp:revision>26</cp:revision>
  <dcterms:created xsi:type="dcterms:W3CDTF">2012-10-31T08:25:58Z</dcterms:created>
  <dcterms:modified xsi:type="dcterms:W3CDTF">2012-11-01T03:44:38Z</dcterms:modified>
</cp:coreProperties>
</file>