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4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F48E4-784E-48E9-8B73-47BF854FB2DF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F0477-B1A5-4793-BD18-C8C265689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F0477-B1A5-4793-BD18-C8C265689DF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3078" name="Picture 6" descr="grape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</p:spPr>
        </p:pic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3080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82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ru-RU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ru-RU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6E872D6C-A2C3-47A1-90F6-86208165BF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45A8E-7BB6-419D-AD30-7E5F4641E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69361-5CB0-449A-AFAB-9F64C3B02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3EAC0-14BD-4254-9147-A37758EA5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1740D-8B0A-4A20-AE61-8B550E46A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2599B-6401-4788-AD6F-EACAF9C66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72A7D-9F73-4B82-A215-E9B17BA3D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8CC97-8702-4462-AC83-DCAABA9C7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A9CBE-250F-4F6B-8445-3579A9D9A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29B1A-1C5F-455F-858E-9FE6272C8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6F1D7-CCBB-46D2-A458-00EF8D7DAF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2055" name="Picture 7" descr="grapes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</p:spPr>
          </p:pic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6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12D03FC4-7079-4D81-9274-13ED53F84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357166"/>
            <a:ext cx="7772400" cy="25717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        </a:t>
            </a:r>
            <a:r>
              <a:rPr lang="ru-RU" sz="3600" dirty="0" smtClean="0"/>
              <a:t>Развитие  речи  дошкольников  в  процессе  работы   над загадками.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7415242" cy="178595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 Подготовила  учитель-логопед  </a:t>
            </a:r>
          </a:p>
          <a:p>
            <a:r>
              <a:rPr lang="ru-RU" dirty="0"/>
              <a:t> </a:t>
            </a:r>
            <a:r>
              <a:rPr lang="ru-RU" dirty="0" smtClean="0"/>
              <a:t>       МБДОУ  № 137 г.Ростова-на-Дону</a:t>
            </a:r>
          </a:p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Передриенко</a:t>
            </a:r>
            <a:r>
              <a:rPr lang="ru-RU" dirty="0" smtClean="0"/>
              <a:t> Светлана Николаевна.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000372"/>
            <a:ext cx="2571768" cy="1857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95400" y="0"/>
            <a:ext cx="7562880" cy="85723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      Схемы загадок.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95400" y="1000108"/>
            <a:ext cx="7772400" cy="55721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57423" y="1071546"/>
            <a:ext cx="428627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Рифмованные загадки.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1785927"/>
            <a:ext cx="4143404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err="1" smtClean="0"/>
              <a:t>Верещунья</a:t>
            </a:r>
            <a:r>
              <a:rPr lang="ru-RU" sz="2800" dirty="0" smtClean="0"/>
              <a:t>, белобока,</a:t>
            </a:r>
          </a:p>
          <a:p>
            <a:r>
              <a:rPr lang="ru-RU" sz="2800" dirty="0" smtClean="0"/>
              <a:t>А зовут её...(сорока).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786050" y="3214686"/>
            <a:ext cx="1785950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786050" y="4000504"/>
            <a:ext cx="1785950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-714412" y="4071942"/>
            <a:ext cx="45719" cy="1428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786050" y="4786322"/>
            <a:ext cx="1785950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857488" y="5572140"/>
            <a:ext cx="928694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4786314" y="5572140"/>
            <a:ext cx="642942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 bwMode="auto">
          <a:xfrm>
            <a:off x="3500430" y="3714752"/>
            <a:ext cx="142876" cy="28575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 bwMode="auto">
          <a:xfrm>
            <a:off x="3500430" y="4500570"/>
            <a:ext cx="142876" cy="28575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 bwMode="auto">
          <a:xfrm>
            <a:off x="3428992" y="5286388"/>
            <a:ext cx="142876" cy="28575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 bwMode="auto">
          <a:xfrm>
            <a:off x="3786182" y="5715016"/>
            <a:ext cx="928694" cy="14287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29190" y="557214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95400" y="0"/>
            <a:ext cx="7772400" cy="92867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Описательные загадки.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 bwMode="auto">
          <a:xfrm>
            <a:off x="3714744" y="1357298"/>
            <a:ext cx="2571768" cy="207170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5357818" y="2571744"/>
            <a:ext cx="2428892" cy="207170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1643042" y="4286256"/>
            <a:ext cx="2500330" cy="221457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4572000" y="4572008"/>
            <a:ext cx="2500330" cy="21431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2000232" y="1928802"/>
            <a:ext cx="2428892" cy="235745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3571868" y="3071810"/>
            <a:ext cx="2357454" cy="20002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071810"/>
            <a:ext cx="1135380" cy="93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500306"/>
            <a:ext cx="1214446" cy="107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3286124"/>
            <a:ext cx="1071570" cy="156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5072074"/>
            <a:ext cx="1214446" cy="133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1214422"/>
            <a:ext cx="928694" cy="954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48" y="1928802"/>
            <a:ext cx="1214446" cy="106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Прямоугольник 22"/>
          <p:cNvSpPr/>
          <p:nvPr/>
        </p:nvSpPr>
        <p:spPr>
          <a:xfrm>
            <a:off x="6286512" y="1071546"/>
            <a:ext cx="2857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Форма,цвет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размер, </a:t>
            </a:r>
            <a:r>
              <a:rPr lang="ru-RU" sz="2000" dirty="0" err="1" smtClean="0"/>
              <a:t>живое-неживое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материал.</a:t>
            </a: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71670" y="4786322"/>
            <a:ext cx="1285884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0"/>
            <a:ext cx="7772400" cy="85723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 Загадки с отрицанием.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857232"/>
            <a:ext cx="7772400" cy="57150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/>
              <a:t>Чёрен, а не ворон,</a:t>
            </a:r>
          </a:p>
          <a:p>
            <a:r>
              <a:rPr lang="ru-RU" sz="2400" dirty="0" smtClean="0"/>
              <a:t>рогат, а не бык,</a:t>
            </a:r>
          </a:p>
          <a:p>
            <a:r>
              <a:rPr lang="ru-RU" sz="2400" dirty="0" smtClean="0"/>
              <a:t>с крыльями, </a:t>
            </a:r>
          </a:p>
          <a:p>
            <a:r>
              <a:rPr lang="ru-RU" sz="2400" dirty="0" smtClean="0"/>
              <a:t>а не птица.  (жук).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71612"/>
            <a:ext cx="4572026" cy="5003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0"/>
            <a:ext cx="7772400" cy="28572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95400" y="3571876"/>
            <a:ext cx="7705756" cy="29289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Систематическое  обращение к загадке приближает ребёнка к пониманию народной и литературной речи, обеспечивает более  быстрое мыслительное , речевое и художественное развитие ребёнка.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00042"/>
            <a:ext cx="3143272" cy="302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14356"/>
            <a:ext cx="6929486" cy="5857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             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1981200"/>
            <a:ext cx="7705756" cy="4114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mtClean="0"/>
              <a:t>     </a:t>
            </a:r>
            <a:r>
              <a:rPr lang="ru-RU" dirty="0" smtClean="0"/>
              <a:t>Шульгина Е.В. Третьяк Н.Н.  </a:t>
            </a:r>
          </a:p>
          <a:p>
            <a:pPr>
              <a:buNone/>
            </a:pPr>
            <a:r>
              <a:rPr lang="ru-RU" dirty="0" smtClean="0"/>
              <a:t>     Развитие речевой активности детей в процессе работы над загадками.  Санкт-Петербург,  Детство-Пресс, 2011 г. </a:t>
            </a:r>
          </a:p>
          <a:p>
            <a:pPr>
              <a:buNone/>
            </a:pPr>
            <a:r>
              <a:rPr lang="ru-RU" dirty="0" smtClean="0"/>
              <a:t>     Нестеренко А.А.   Страна  загадок.           Ростов-на-Дону: Изд-во Рост.ун-та,1993г.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428604"/>
            <a:ext cx="7572428" cy="242889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/>
              <a:t>Тема: Использование загадок как метод  и дидактическое средство  развития речевой,  </a:t>
            </a:r>
            <a:r>
              <a:rPr lang="ru-RU" sz="2800" dirty="0" err="1" smtClean="0"/>
              <a:t>речетворческой</a:t>
            </a:r>
            <a:r>
              <a:rPr lang="ru-RU" sz="2800" dirty="0" smtClean="0"/>
              <a:t> деятельности и мышления  у детей дошкольного  возраста.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4414" y="3857628"/>
            <a:ext cx="7481886" cy="23574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400" dirty="0" smtClean="0"/>
              <a:t>    Цель:  учить </a:t>
            </a:r>
            <a:r>
              <a:rPr lang="ru-RU" sz="2400" dirty="0" smtClean="0"/>
              <a:t> </a:t>
            </a:r>
            <a:r>
              <a:rPr lang="ru-RU" sz="2400" dirty="0" smtClean="0"/>
              <a:t>пользоваться речью как особым объектом познания  окружающего мира, используя звучание и значение слова , его звуковую форму , сочетание и согласование слов в речи посредством отгадывания и придумывания загадок,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95400" y="0"/>
            <a:ext cx="7772400" cy="64291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                Задачи: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143108" y="1071546"/>
            <a:ext cx="5929354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2143108" y="2000240"/>
            <a:ext cx="5929354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2143108" y="2857496"/>
            <a:ext cx="6000792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2143108" y="3643314"/>
            <a:ext cx="6000792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2143108" y="4429132"/>
            <a:ext cx="6000792" cy="6429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2143108" y="5500702"/>
            <a:ext cx="6000792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500430" y="1142984"/>
            <a:ext cx="3857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Развитие словаря.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357422" y="2071677"/>
            <a:ext cx="5715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Развитие грамматической правильности      </a:t>
            </a:r>
            <a:r>
              <a:rPr lang="ru-RU" sz="2000" dirty="0" smtClean="0"/>
              <a:t>речи.</a:t>
            </a:r>
            <a:endParaRPr lang="ru-RU" sz="2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714612" y="2928934"/>
            <a:ext cx="51435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Звуковая культура речи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643174" y="3714752"/>
            <a:ext cx="52864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Развитие связной речи</a:t>
            </a:r>
            <a:r>
              <a:rPr lang="ru-RU" dirty="0"/>
              <a:t>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1430046" y="3357563"/>
            <a:ext cx="7143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Развитие связной речи.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714612" y="4500570"/>
            <a:ext cx="5143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Общеразвивающие</a:t>
            </a:r>
            <a:r>
              <a:rPr lang="ru-RU" sz="2800" dirty="0"/>
              <a:t> задачи</a:t>
            </a:r>
            <a:r>
              <a:rPr lang="ru-RU" dirty="0"/>
              <a:t>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643174" y="5572140"/>
            <a:ext cx="5143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Воспитательные задачи.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348566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   Направления работы 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95400" y="3071810"/>
            <a:ext cx="7205690" cy="30241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- Ознакомление с загадкой как литературным жанром.</a:t>
            </a:r>
          </a:p>
          <a:p>
            <a:pPr>
              <a:buFontTx/>
              <a:buChar char="-"/>
            </a:pPr>
            <a:r>
              <a:rPr lang="ru-RU" dirty="0" smtClean="0"/>
              <a:t>Обучение разгадыванию загадки.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Обучение придумыванию загадок.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29552" cy="107157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     Разделы работы: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 bwMode="auto">
          <a:xfrm>
            <a:off x="12501618" y="2143116"/>
            <a:ext cx="71438" cy="1285884"/>
          </a:xfrm>
          <a:prstGeom prst="downArrow">
            <a:avLst>
              <a:gd name="adj1" fmla="val 50000"/>
              <a:gd name="adj2" fmla="val 6284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7-конечная звезда 21"/>
          <p:cNvSpPr/>
          <p:nvPr/>
        </p:nvSpPr>
        <p:spPr bwMode="auto">
          <a:xfrm>
            <a:off x="500034" y="4929198"/>
            <a:ext cx="3357586" cy="1500198"/>
          </a:xfrm>
          <a:prstGeom prst="star7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7-конечная звезда 22"/>
          <p:cNvSpPr/>
          <p:nvPr/>
        </p:nvSpPr>
        <p:spPr bwMode="auto">
          <a:xfrm>
            <a:off x="214282" y="2714620"/>
            <a:ext cx="3357586" cy="1500198"/>
          </a:xfrm>
          <a:prstGeom prst="star7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7-конечная звезда 23"/>
          <p:cNvSpPr/>
          <p:nvPr/>
        </p:nvSpPr>
        <p:spPr bwMode="auto">
          <a:xfrm>
            <a:off x="5572132" y="2571744"/>
            <a:ext cx="3357586" cy="1571636"/>
          </a:xfrm>
          <a:prstGeom prst="star7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143636" y="3071810"/>
            <a:ext cx="2857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Загадки на отрицание</a:t>
            </a:r>
          </a:p>
        </p:txBody>
      </p:sp>
      <p:sp>
        <p:nvSpPr>
          <p:cNvPr id="31" name="7-конечная звезда 30"/>
          <p:cNvSpPr/>
          <p:nvPr/>
        </p:nvSpPr>
        <p:spPr bwMode="auto">
          <a:xfrm flipH="1">
            <a:off x="5143504" y="4786322"/>
            <a:ext cx="3714808" cy="1500198"/>
          </a:xfrm>
          <a:prstGeom prst="star7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14349" y="3286124"/>
            <a:ext cx="2714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Загадки метафорические.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928662" y="5429264"/>
            <a:ext cx="2571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Описательные загадки.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500694" y="5357826"/>
            <a:ext cx="2857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Рифмованные загадки</a:t>
            </a:r>
          </a:p>
        </p:txBody>
      </p:sp>
      <p:sp>
        <p:nvSpPr>
          <p:cNvPr id="36" name="Выгнутая влево стрелка 35"/>
          <p:cNvSpPr/>
          <p:nvPr/>
        </p:nvSpPr>
        <p:spPr bwMode="auto">
          <a:xfrm>
            <a:off x="4857752" y="1357298"/>
            <a:ext cx="1071570" cy="3857652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Выгнутая вправо стрелка 36"/>
          <p:cNvSpPr/>
          <p:nvPr/>
        </p:nvSpPr>
        <p:spPr bwMode="auto">
          <a:xfrm>
            <a:off x="3286116" y="1357298"/>
            <a:ext cx="928694" cy="4000528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Выгнутая вправо стрелка 37"/>
          <p:cNvSpPr/>
          <p:nvPr/>
        </p:nvSpPr>
        <p:spPr bwMode="auto">
          <a:xfrm>
            <a:off x="1714480" y="1357298"/>
            <a:ext cx="714380" cy="1428760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Выгнутая влево стрелка 38"/>
          <p:cNvSpPr/>
          <p:nvPr/>
        </p:nvSpPr>
        <p:spPr bwMode="auto">
          <a:xfrm>
            <a:off x="6786578" y="1357298"/>
            <a:ext cx="642942" cy="1357322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95400" y="0"/>
            <a:ext cx="7772400" cy="92867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      Методы и приёмы: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071538" y="2071678"/>
            <a:ext cx="2571768" cy="4000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857620" y="2000240"/>
            <a:ext cx="2500330" cy="40719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2800" dirty="0"/>
              <a:t>Разговор,</a:t>
            </a:r>
          </a:p>
          <a:p>
            <a:endParaRPr lang="ru-RU" sz="2800" b="1" dirty="0"/>
          </a:p>
          <a:p>
            <a:r>
              <a:rPr lang="ru-RU" sz="2800" dirty="0"/>
              <a:t>Чтение журналов,</a:t>
            </a:r>
          </a:p>
          <a:p>
            <a:endParaRPr lang="ru-RU" sz="2800" b="1" dirty="0"/>
          </a:p>
          <a:p>
            <a:r>
              <a:rPr lang="ru-RU" sz="2800" dirty="0"/>
              <a:t>Проблемные ситуации.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572264" y="2000240"/>
            <a:ext cx="2428892" cy="40719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2400" dirty="0"/>
              <a:t>Дидактические </a:t>
            </a:r>
            <a:r>
              <a:rPr lang="ru-RU" sz="2400" dirty="0" smtClean="0"/>
              <a:t>игры,</a:t>
            </a:r>
          </a:p>
          <a:p>
            <a:endParaRPr lang="ru-RU" sz="2400" dirty="0"/>
          </a:p>
          <a:p>
            <a:r>
              <a:rPr lang="ru-RU" sz="2400" dirty="0"/>
              <a:t>словесные игры</a:t>
            </a:r>
            <a:r>
              <a:rPr lang="ru-RU" sz="2400" dirty="0" smtClean="0"/>
              <a:t>,</a:t>
            </a:r>
          </a:p>
          <a:p>
            <a:endParaRPr lang="ru-RU" sz="2400" dirty="0"/>
          </a:p>
          <a:p>
            <a:r>
              <a:rPr lang="ru-RU" sz="2400" dirty="0"/>
              <a:t>инсценировки</a:t>
            </a:r>
            <a:r>
              <a:rPr lang="ru-RU" sz="2400" dirty="0" smtClean="0"/>
              <a:t>,</a:t>
            </a:r>
          </a:p>
          <a:p>
            <a:endParaRPr lang="ru-RU" sz="2400" dirty="0"/>
          </a:p>
          <a:p>
            <a:r>
              <a:rPr lang="ru-RU" sz="2400" dirty="0"/>
              <a:t>моделирование.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1285860"/>
            <a:ext cx="242889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Наглядные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1285860"/>
            <a:ext cx="235745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Словесные.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72264" y="1285860"/>
            <a:ext cx="242889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Практические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42976" y="2071678"/>
            <a:ext cx="2500331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НАБЛЮДЕНИЕ,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142976" y="4357694"/>
            <a:ext cx="2428892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ПОКАЗ </a:t>
            </a:r>
            <a:r>
              <a:rPr lang="ru-RU" sz="2400" dirty="0" smtClean="0"/>
              <a:t>КАРТИН.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71538" y="2928934"/>
            <a:ext cx="250033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Рассматривание</a:t>
            </a:r>
          </a:p>
          <a:p>
            <a:r>
              <a:rPr lang="ru-RU" sz="2400" dirty="0"/>
              <a:t>игрушек,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2928926" y="428604"/>
            <a:ext cx="3857652" cy="157163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285852" y="3071810"/>
            <a:ext cx="2786082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071802" y="5286388"/>
            <a:ext cx="3571900" cy="11430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5786446" y="3714752"/>
            <a:ext cx="3000396" cy="107157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3286124"/>
            <a:ext cx="250033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               НОД.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1000108"/>
            <a:ext cx="407196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Формы  организации детей.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3857629"/>
            <a:ext cx="2857520" cy="6429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Совместная деятельность </a:t>
            </a:r>
          </a:p>
          <a:p>
            <a:r>
              <a:rPr lang="ru-RU" dirty="0" smtClean="0"/>
              <a:t>  взрослого  и  детей.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5572140"/>
            <a:ext cx="321471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Самостоятельная детская  </a:t>
            </a:r>
          </a:p>
          <a:p>
            <a:r>
              <a:rPr lang="ru-RU" dirty="0" smtClean="0"/>
              <a:t>          деятельность.</a:t>
            </a:r>
          </a:p>
        </p:txBody>
      </p:sp>
      <p:sp>
        <p:nvSpPr>
          <p:cNvPr id="12" name="Стрелка вниз 11"/>
          <p:cNvSpPr/>
          <p:nvPr/>
        </p:nvSpPr>
        <p:spPr bwMode="auto">
          <a:xfrm>
            <a:off x="3500430" y="1857364"/>
            <a:ext cx="285752" cy="1214446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 bwMode="auto">
          <a:xfrm>
            <a:off x="6143636" y="1785926"/>
            <a:ext cx="285752" cy="1928826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 bwMode="auto">
          <a:xfrm>
            <a:off x="4714876" y="2000240"/>
            <a:ext cx="285752" cy="3357586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42852"/>
            <a:ext cx="7772400" cy="571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    Модели  обучения  отгадыванию загадок.</a:t>
            </a:r>
            <a:endParaRPr lang="ru-RU" sz="2800" dirty="0"/>
          </a:p>
        </p:txBody>
      </p:sp>
      <p:sp>
        <p:nvSpPr>
          <p:cNvPr id="4" name="Трапеция 3"/>
          <p:cNvSpPr/>
          <p:nvPr/>
        </p:nvSpPr>
        <p:spPr bwMode="auto">
          <a:xfrm>
            <a:off x="3643306" y="857232"/>
            <a:ext cx="3214710" cy="1000132"/>
          </a:xfrm>
          <a:prstGeom prst="trapezoid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285852" y="2714620"/>
            <a:ext cx="3571900" cy="192882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428992" y="5000636"/>
            <a:ext cx="3643338" cy="17145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5429256" y="2643182"/>
            <a:ext cx="3571868" cy="207170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43372" y="1000108"/>
            <a:ext cx="214314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Отгадывание</a:t>
            </a:r>
          </a:p>
          <a:p>
            <a:r>
              <a:rPr lang="ru-RU" sz="2400" dirty="0" smtClean="0"/>
              <a:t>     загадок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2357430"/>
            <a:ext cx="35719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Познание: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3214684"/>
            <a:ext cx="342902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- объектов и явлений,</a:t>
            </a:r>
          </a:p>
          <a:p>
            <a:r>
              <a:rPr lang="ru-RU" dirty="0" smtClean="0"/>
              <a:t>- причинно-следственных,</a:t>
            </a:r>
          </a:p>
          <a:p>
            <a:r>
              <a:rPr lang="ru-RU" dirty="0" smtClean="0"/>
              <a:t>   временных отношений.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2357430"/>
            <a:ext cx="35719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Налаживание речевого  общения: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3000372"/>
            <a:ext cx="3429024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- совместные игры со    сверстниками;</a:t>
            </a:r>
          </a:p>
          <a:p>
            <a:r>
              <a:rPr lang="ru-RU" dirty="0" smtClean="0"/>
              <a:t>-совместные игры со взрослыми;</a:t>
            </a:r>
          </a:p>
          <a:p>
            <a:r>
              <a:rPr lang="ru-RU" dirty="0" smtClean="0"/>
              <a:t>- организованные игры детей.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5072074"/>
            <a:ext cx="3286148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Элементарное осознание языка:</a:t>
            </a:r>
          </a:p>
          <a:p>
            <a:endParaRPr lang="ru-RU" dirty="0" smtClean="0"/>
          </a:p>
          <a:p>
            <a:r>
              <a:rPr lang="ru-RU" dirty="0" smtClean="0"/>
              <a:t>- звукового  состава, словаря,   грамматического  строя.</a:t>
            </a:r>
          </a:p>
        </p:txBody>
      </p:sp>
      <p:sp>
        <p:nvSpPr>
          <p:cNvPr id="15" name="Стрелка вниз 14"/>
          <p:cNvSpPr/>
          <p:nvPr/>
        </p:nvSpPr>
        <p:spPr bwMode="auto">
          <a:xfrm>
            <a:off x="5072066" y="1928802"/>
            <a:ext cx="214314" cy="321471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Выгнутая вправо стрелка 20"/>
          <p:cNvSpPr/>
          <p:nvPr/>
        </p:nvSpPr>
        <p:spPr bwMode="auto">
          <a:xfrm>
            <a:off x="3929058" y="1785926"/>
            <a:ext cx="357190" cy="642942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Выгнутая влево стрелка 21"/>
          <p:cNvSpPr/>
          <p:nvPr/>
        </p:nvSpPr>
        <p:spPr bwMode="auto">
          <a:xfrm>
            <a:off x="6143636" y="1785926"/>
            <a:ext cx="428628" cy="571504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0"/>
            <a:ext cx="7786742" cy="7143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dirty="0" smtClean="0"/>
              <a:t>         Модели обучения   придумыванию загадок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1981200"/>
            <a:ext cx="8067700" cy="47339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 bwMode="auto">
          <a:xfrm>
            <a:off x="3571868" y="785794"/>
            <a:ext cx="3429024" cy="85725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428728" y="2071678"/>
            <a:ext cx="2857520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857884" y="2071678"/>
            <a:ext cx="2857520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Блок-схема: перфолента 11"/>
          <p:cNvSpPr/>
          <p:nvPr/>
        </p:nvSpPr>
        <p:spPr bwMode="auto">
          <a:xfrm>
            <a:off x="1071538" y="3214686"/>
            <a:ext cx="2357454" cy="1143008"/>
          </a:xfrm>
          <a:prstGeom prst="flowChartPunchedTap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Блок-схема: перфолента 12"/>
          <p:cNvSpPr/>
          <p:nvPr/>
        </p:nvSpPr>
        <p:spPr bwMode="auto">
          <a:xfrm>
            <a:off x="1214414" y="4572008"/>
            <a:ext cx="2643206" cy="1214446"/>
          </a:xfrm>
          <a:prstGeom prst="flowChartPunchedTap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Блок-схема: перфолента 13"/>
          <p:cNvSpPr/>
          <p:nvPr/>
        </p:nvSpPr>
        <p:spPr bwMode="auto">
          <a:xfrm>
            <a:off x="3571868" y="5572140"/>
            <a:ext cx="2714644" cy="1143008"/>
          </a:xfrm>
          <a:prstGeom prst="flowChartPunchedTap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Блок-схема: узел 14"/>
          <p:cNvSpPr/>
          <p:nvPr/>
        </p:nvSpPr>
        <p:spPr bwMode="auto">
          <a:xfrm>
            <a:off x="5500694" y="3286124"/>
            <a:ext cx="2428892" cy="1071570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Блок-схема: узел 15"/>
          <p:cNvSpPr/>
          <p:nvPr/>
        </p:nvSpPr>
        <p:spPr bwMode="auto">
          <a:xfrm>
            <a:off x="6786578" y="4357694"/>
            <a:ext cx="2357422" cy="1285884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29058" y="1000108"/>
            <a:ext cx="2928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Придумывание загадок.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571605" y="2143116"/>
            <a:ext cx="2714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Развитие речи.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728" y="3500438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НОД.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214414" y="4786322"/>
            <a:ext cx="3000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Совместная деятельность </a:t>
            </a:r>
          </a:p>
          <a:p>
            <a:r>
              <a:rPr lang="ru-RU" dirty="0" smtClean="0"/>
              <a:t>  взрослого  и  детей.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643306" y="5715016"/>
            <a:ext cx="31654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Самостоятельная детская деятельность.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2071678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Речетворчество</a:t>
            </a:r>
            <a:r>
              <a:rPr lang="ru-RU" sz="2400" dirty="0" smtClean="0"/>
              <a:t>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643570" y="3500438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Развитие речевых </a:t>
            </a:r>
          </a:p>
          <a:p>
            <a:r>
              <a:rPr lang="ru-RU" dirty="0" smtClean="0"/>
              <a:t>         умений.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858016" y="4643446"/>
            <a:ext cx="2285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Развитие творческих</a:t>
            </a:r>
          </a:p>
          <a:p>
            <a:r>
              <a:rPr lang="ru-RU" dirty="0" smtClean="0"/>
              <a:t>     способностей.</a:t>
            </a:r>
          </a:p>
        </p:txBody>
      </p:sp>
      <p:sp>
        <p:nvSpPr>
          <p:cNvPr id="26" name="Стрелка вниз 25"/>
          <p:cNvSpPr/>
          <p:nvPr/>
        </p:nvSpPr>
        <p:spPr bwMode="auto">
          <a:xfrm>
            <a:off x="4143372" y="1571612"/>
            <a:ext cx="285752" cy="500066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Стрелка вниз 26"/>
          <p:cNvSpPr/>
          <p:nvPr/>
        </p:nvSpPr>
        <p:spPr bwMode="auto">
          <a:xfrm>
            <a:off x="6215074" y="1571612"/>
            <a:ext cx="285752" cy="500066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Стрелка вниз 27"/>
          <p:cNvSpPr/>
          <p:nvPr/>
        </p:nvSpPr>
        <p:spPr bwMode="auto">
          <a:xfrm>
            <a:off x="1500166" y="2643182"/>
            <a:ext cx="214314" cy="785818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Стрелка вниз 28"/>
          <p:cNvSpPr/>
          <p:nvPr/>
        </p:nvSpPr>
        <p:spPr bwMode="auto">
          <a:xfrm>
            <a:off x="3643306" y="2643182"/>
            <a:ext cx="214314" cy="200026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 bwMode="auto">
          <a:xfrm>
            <a:off x="4000496" y="2643182"/>
            <a:ext cx="214314" cy="314327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Выгнутая вправо стрелка 32"/>
          <p:cNvSpPr/>
          <p:nvPr/>
        </p:nvSpPr>
        <p:spPr bwMode="auto">
          <a:xfrm>
            <a:off x="8001024" y="2643182"/>
            <a:ext cx="714380" cy="1714512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Выгнутая влево стрелка 33"/>
          <p:cNvSpPr/>
          <p:nvPr/>
        </p:nvSpPr>
        <p:spPr bwMode="auto">
          <a:xfrm>
            <a:off x="6072198" y="2643182"/>
            <a:ext cx="571504" cy="714380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SH">
  <a:themeElements>
    <a:clrScheme name="Тема Office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Тема Office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425</Words>
  <Application>Microsoft PowerPoint</Application>
  <PresentationFormat>Экран (4:3)</PresentationFormat>
  <Paragraphs>102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BLUSH</vt:lpstr>
      <vt:lpstr>        Развитие  речи  дошкольников  в  процессе  работы   над загадками.</vt:lpstr>
      <vt:lpstr> Тема: Использование загадок как метод  и дидактическое средство  развития речевой,  речетворческой деятельности и мышления  у детей дошкольного  возраста.</vt:lpstr>
      <vt:lpstr>                     Задачи:</vt:lpstr>
      <vt:lpstr>        Направления работы :</vt:lpstr>
      <vt:lpstr>          Разделы работы:</vt:lpstr>
      <vt:lpstr>           Методы и приёмы:</vt:lpstr>
      <vt:lpstr>Слайд 7</vt:lpstr>
      <vt:lpstr>    Модели  обучения  отгадыванию загадок.</vt:lpstr>
      <vt:lpstr>         Модели обучения   придумыванию загадок.</vt:lpstr>
      <vt:lpstr>           Схемы загадок.</vt:lpstr>
      <vt:lpstr>   Описательные загадки.</vt:lpstr>
      <vt:lpstr>      Загадки с отрицанием.</vt:lpstr>
      <vt:lpstr>Слайд 13</vt:lpstr>
      <vt:lpstr>Слайд 14</vt:lpstr>
      <vt:lpstr>                  Литература: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речевой активности дошкольников  в  процессе  работы        над загадками.</dc:title>
  <dc:creator>Админ</dc:creator>
  <cp:lastModifiedBy>Админ</cp:lastModifiedBy>
  <cp:revision>64</cp:revision>
  <cp:lastPrinted>1601-01-01T00:00:00Z</cp:lastPrinted>
  <dcterms:created xsi:type="dcterms:W3CDTF">2014-02-03T16:50:58Z</dcterms:created>
  <dcterms:modified xsi:type="dcterms:W3CDTF">2014-04-08T12:30:54Z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