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B477-1667-424A-BEE3-1B7C77A48532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EBD012-4025-4FF1-B484-C017A37E32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B477-1667-424A-BEE3-1B7C77A48532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D012-4025-4FF1-B484-C017A37E3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9EBD012-4025-4FF1-B484-C017A37E32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B477-1667-424A-BEE3-1B7C77A48532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B477-1667-424A-BEE3-1B7C77A48532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9EBD012-4025-4FF1-B484-C017A37E32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B477-1667-424A-BEE3-1B7C77A48532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EBD012-4025-4FF1-B484-C017A37E32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55B477-1667-424A-BEE3-1B7C77A48532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BD012-4025-4FF1-B484-C017A37E32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B477-1667-424A-BEE3-1B7C77A48532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9EBD012-4025-4FF1-B484-C017A37E32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B477-1667-424A-BEE3-1B7C77A48532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9EBD012-4025-4FF1-B484-C017A37E3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B477-1667-424A-BEE3-1B7C77A48532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EBD012-4025-4FF1-B484-C017A37E3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EBD012-4025-4FF1-B484-C017A37E32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B477-1667-424A-BEE3-1B7C77A48532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9EBD012-4025-4FF1-B484-C017A37E32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55B477-1667-424A-BEE3-1B7C77A48532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55B477-1667-424A-BEE3-1B7C77A48532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EBD012-4025-4FF1-B484-C017A37E32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201888"/>
          </a:xfrm>
        </p:spPr>
        <p:txBody>
          <a:bodyPr>
            <a:normAutofit fontScale="40000" lnSpcReduction="20000"/>
          </a:bodyPr>
          <a:lstStyle/>
          <a:p>
            <a:r>
              <a:rPr lang="ru-RU" sz="6700" dirty="0" smtClean="0">
                <a:solidFill>
                  <a:srgbClr val="FF0000"/>
                </a:solidFill>
              </a:rPr>
              <a:t>«Влияние устного народного творчества на развитие речи детей старшего звена дошкольного учреждения»</a:t>
            </a:r>
          </a:p>
          <a:p>
            <a:endParaRPr lang="ru-RU" sz="6700" dirty="0" smtClean="0">
              <a:solidFill>
                <a:srgbClr val="FF0000"/>
              </a:solidFill>
            </a:endParaRPr>
          </a:p>
          <a:p>
            <a:r>
              <a:rPr lang="ru-RU" sz="4000" i="1" dirty="0" smtClean="0">
                <a:solidFill>
                  <a:schemeClr val="accent1">
                    <a:lumMod val="50000"/>
                  </a:schemeClr>
                </a:solidFill>
              </a:rPr>
              <a:t>Подготовил: учитель-логопед </a:t>
            </a:r>
            <a:r>
              <a:rPr lang="ru-RU" sz="4000" i="1" dirty="0" err="1" smtClean="0">
                <a:solidFill>
                  <a:schemeClr val="accent1">
                    <a:lumMod val="50000"/>
                  </a:schemeClr>
                </a:solidFill>
              </a:rPr>
              <a:t>Блинова</a:t>
            </a:r>
            <a:r>
              <a:rPr lang="ru-RU" sz="4000" i="1" dirty="0" smtClean="0">
                <a:solidFill>
                  <a:schemeClr val="accent1">
                    <a:lumMod val="50000"/>
                  </a:schemeClr>
                </a:solidFill>
              </a:rPr>
              <a:t> Е.В.</a:t>
            </a:r>
            <a:endParaRPr lang="ru-RU" sz="6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Презентация проекта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Актуальность: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Устное народное творчество обладает удивительной способностью пробуждать в людях доброе начало. Использование  в работе с детьми устного народного творчества создает уникальные условия для развития речи, мышления детей, мотивации поведения, накопления положительного морального опыта в межличностных отношениях.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Отсутствие эпитетов, сравнений, образных выражений обедняет, упрощает речь, превращает её  в  маловыразительную, скучную, однообразную и малоприятную. Без яркости и красочности речь блекнет, тускнеет.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Цель: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развитие творческих, познавательных, коммуникативных способностей детей на основе устного народного творчества.</a:t>
            </a:r>
            <a:endParaRPr lang="ru-RU" dirty="0" smtClean="0"/>
          </a:p>
          <a:p>
            <a:r>
              <a:rPr lang="ru-RU" b="1" dirty="0" smtClean="0"/>
              <a:t>Закрепление в речи поставленных звуков.</a:t>
            </a:r>
          </a:p>
          <a:p>
            <a:r>
              <a:rPr lang="ru-RU" b="1" dirty="0" smtClean="0"/>
              <a:t>Умение выступать перед аудиторией.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Знакомить детей с окружающим миром-природой (растения, животные, птицы); с укладом жизни и быта русского народа.</a:t>
            </a:r>
          </a:p>
          <a:p>
            <a:r>
              <a:rPr lang="ru-RU" b="1" dirty="0" smtClean="0"/>
              <a:t>Формировать мировоззрение на лучших традициях</a:t>
            </a:r>
          </a:p>
          <a:p>
            <a:pPr>
              <a:buNone/>
            </a:pPr>
            <a:r>
              <a:rPr lang="ru-RU" b="1" dirty="0" smtClean="0"/>
              <a:t>    русской национальной культуре;</a:t>
            </a:r>
          </a:p>
          <a:p>
            <a:r>
              <a:rPr lang="ru-RU" b="1" dirty="0" smtClean="0"/>
              <a:t>Продолжать      приобщать      к      исконно-русской</a:t>
            </a:r>
          </a:p>
          <a:p>
            <a:r>
              <a:rPr lang="ru-RU" b="1" dirty="0" smtClean="0"/>
              <a:t>национальной культуре;</a:t>
            </a:r>
          </a:p>
          <a:p>
            <a:r>
              <a:rPr lang="ru-RU" b="1" dirty="0" smtClean="0"/>
              <a:t>Углубить интерес к культуре своего народа</a:t>
            </a:r>
          </a:p>
          <a:p>
            <a:r>
              <a:rPr lang="ru-RU" b="1" dirty="0" smtClean="0"/>
              <a:t>Закреплять правильную и чистую речь детей.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ГИПОТЕЗА: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3600" b="1" dirty="0" smtClean="0"/>
              <a:t>Если использовать  устное народное творчество наряду с современными методиками обучения, улучшится речь ребенка и повысится уровень познавательной и коммуникативной способности способностей детей. </a:t>
            </a:r>
            <a:endParaRPr lang="ru-RU" sz="3600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ПРИНЦИПЫ: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5100" b="1" dirty="0" smtClean="0"/>
              <a:t>- максимальной личностной направленности коррекционного воздействия;</a:t>
            </a:r>
          </a:p>
          <a:p>
            <a:pPr>
              <a:buNone/>
            </a:pPr>
            <a:endParaRPr lang="ru-RU" sz="5100" dirty="0" smtClean="0"/>
          </a:p>
          <a:p>
            <a:r>
              <a:rPr lang="ru-RU" sz="5100" b="1" dirty="0" smtClean="0"/>
              <a:t>- ориентации на формирование мотивации к коммуникативной и познавательной деятельности;</a:t>
            </a:r>
          </a:p>
          <a:p>
            <a:pPr>
              <a:buNone/>
            </a:pPr>
            <a:endParaRPr lang="ru-RU" sz="5100" dirty="0" smtClean="0"/>
          </a:p>
          <a:p>
            <a:r>
              <a:rPr lang="ru-RU" sz="5100" b="1" dirty="0" smtClean="0"/>
              <a:t>- предметно-практической направленности;</a:t>
            </a:r>
          </a:p>
          <a:p>
            <a:pPr>
              <a:buNone/>
            </a:pPr>
            <a:endParaRPr lang="ru-RU" sz="5100" dirty="0" smtClean="0"/>
          </a:p>
          <a:p>
            <a:r>
              <a:rPr lang="ru-RU" sz="5100" b="1" dirty="0" smtClean="0"/>
              <a:t>- формирования и коррекции речевого дефекта;</a:t>
            </a:r>
          </a:p>
          <a:p>
            <a:pPr>
              <a:buNone/>
            </a:pPr>
            <a:endParaRPr lang="ru-RU" sz="5100" dirty="0" smtClean="0"/>
          </a:p>
          <a:p>
            <a:r>
              <a:rPr lang="ru-RU" sz="5100" b="1" dirty="0" smtClean="0"/>
              <a:t>- формирования чувства языка и опоры на него в речевой действительности.</a:t>
            </a:r>
            <a:endParaRPr lang="ru-RU" sz="5100" dirty="0" smtClean="0"/>
          </a:p>
          <a:p>
            <a:pPr>
              <a:buNone/>
            </a:pPr>
            <a:r>
              <a:rPr lang="ru-RU" sz="5100" b="1" dirty="0" smtClean="0"/>
              <a:t> </a:t>
            </a:r>
            <a:endParaRPr lang="ru-RU" sz="5100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98912"/>
          </a:xfrm>
        </p:spPr>
        <p:txBody>
          <a:bodyPr>
            <a:no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</a:rPr>
              <a:t>Тип проекта и срок реализации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          </a:t>
            </a:r>
            <a:r>
              <a:rPr lang="ru-RU" sz="6000" dirty="0" smtClean="0"/>
              <a:t>КОРОТКОСРОЧНЫЙ</a:t>
            </a:r>
          </a:p>
          <a:p>
            <a:pPr>
              <a:buNone/>
            </a:pPr>
            <a:r>
              <a:rPr lang="ru-RU" sz="6000" dirty="0" smtClean="0"/>
              <a:t>         ( </a:t>
            </a:r>
            <a:r>
              <a:rPr lang="ru-RU" sz="6000" dirty="0" smtClean="0"/>
              <a:t>3 месяца </a:t>
            </a:r>
            <a:r>
              <a:rPr lang="ru-RU" sz="6000" dirty="0" smtClean="0"/>
              <a:t>)</a:t>
            </a:r>
          </a:p>
          <a:p>
            <a:pPr>
              <a:buNone/>
            </a:pPr>
            <a:r>
              <a:rPr lang="ru-RU" sz="6000" dirty="0" smtClean="0"/>
              <a:t>       </a:t>
            </a:r>
            <a:endParaRPr lang="ru-RU" sz="6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Методы и приёмы, используемые на проекте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Наглядный метод</a:t>
            </a:r>
            <a:r>
              <a:rPr lang="ru-RU" dirty="0" smtClean="0"/>
              <a:t>: демонстрация и иллюстрация картин, показ способов действий. </a:t>
            </a:r>
          </a:p>
          <a:p>
            <a:r>
              <a:rPr lang="ru-RU" b="1" dirty="0" smtClean="0"/>
              <a:t>Словесный метод</a:t>
            </a:r>
            <a:r>
              <a:rPr lang="ru-RU" dirty="0" smtClean="0"/>
              <a:t>: коллективное чтение, заучивание наизусть с детьми старшего и подготовительного к школе возраста, сочинение сказок.</a:t>
            </a:r>
          </a:p>
          <a:p>
            <a:r>
              <a:rPr lang="ru-RU" b="1" dirty="0" smtClean="0"/>
              <a:t>Игровой метод</a:t>
            </a:r>
            <a:r>
              <a:rPr lang="ru-RU" dirty="0" smtClean="0"/>
              <a:t>: игры-драматизации, игры-инсценировки, дидактические игры, настольно-печатные игры, </a:t>
            </a:r>
            <a:r>
              <a:rPr lang="ru-RU" u="sng" dirty="0" smtClean="0"/>
              <a:t>конкурс чтецов.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ЛИТЕРАТУРА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1. Бабурина Г.И., Кузина Т.Ф. Народная педагогика в воспитании дошкольника. М., 1995.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2. Антология педагогической мысли Руси и Русского государства </a:t>
            </a:r>
            <a:r>
              <a:rPr lang="en-US" b="1" dirty="0" err="1" smtClean="0"/>
              <a:t>Xll</a:t>
            </a:r>
            <a:r>
              <a:rPr lang="ru-RU" b="1" dirty="0" smtClean="0"/>
              <a:t>-</a:t>
            </a:r>
            <a:r>
              <a:rPr lang="en-US" b="1" dirty="0" smtClean="0"/>
              <a:t>XII</a:t>
            </a:r>
            <a:r>
              <a:rPr lang="ru-RU" b="1" dirty="0" smtClean="0"/>
              <a:t> вв.М., 1985.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3. Даль В.И. Пословицы и поговорки русского народа. М., 2009.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4. </a:t>
            </a:r>
            <a:r>
              <a:rPr lang="ru-RU" b="1" dirty="0" err="1" smtClean="0"/>
              <a:t>Жаворонушки</a:t>
            </a:r>
            <a:r>
              <a:rPr lang="ru-RU" b="1" dirty="0" smtClean="0"/>
              <a:t>: Песни, приговорки, </a:t>
            </a:r>
            <a:r>
              <a:rPr lang="ru-RU" b="1" dirty="0" err="1" smtClean="0"/>
              <a:t>потешки</a:t>
            </a:r>
            <a:r>
              <a:rPr lang="ru-RU" b="1" dirty="0" smtClean="0"/>
              <a:t>, прибаутки, считалки / Сост. </a:t>
            </a:r>
            <a:r>
              <a:rPr lang="ru-RU" b="1" dirty="0" err="1" smtClean="0"/>
              <a:t>Г.Науменко</a:t>
            </a:r>
            <a:r>
              <a:rPr lang="ru-RU" b="1" dirty="0" smtClean="0"/>
              <a:t>. М., 1998.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5. Князева О.Л., </a:t>
            </a:r>
            <a:r>
              <a:rPr lang="ru-RU" b="1" dirty="0" err="1" smtClean="0"/>
              <a:t>Маханёва</a:t>
            </a:r>
            <a:r>
              <a:rPr lang="ru-RU" b="1" dirty="0" smtClean="0"/>
              <a:t> М.Д. Приобщение детей к истокам русской культуры: </a:t>
            </a:r>
            <a:r>
              <a:rPr lang="ru-RU" b="1" dirty="0" err="1" smtClean="0"/>
              <a:t>Учеб.-метод</a:t>
            </a:r>
            <a:r>
              <a:rPr lang="ru-RU" b="1" dirty="0" smtClean="0"/>
              <a:t>. Пособие 2-е изд., </a:t>
            </a:r>
            <a:r>
              <a:rPr lang="ru-RU" b="1" dirty="0" err="1" smtClean="0"/>
              <a:t>перераб</a:t>
            </a:r>
            <a:r>
              <a:rPr lang="ru-RU" b="1" dirty="0" smtClean="0"/>
              <a:t>. и </a:t>
            </a:r>
            <a:r>
              <a:rPr lang="ru-RU" b="1" dirty="0" err="1" smtClean="0"/>
              <a:t>доп.сПб</a:t>
            </a:r>
            <a:r>
              <a:rPr lang="ru-RU" b="1" dirty="0" smtClean="0"/>
              <a:t>,. 2008.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6. Козырева Л.М. Говорю красиво и правильно. Развитие речи у детей от рождения до 5 лет. М., 2005.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7. Русский фольклор / Сост. В. Аникин. М., 1985.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8. </a:t>
            </a:r>
            <a:r>
              <a:rPr lang="ru-RU" b="1" dirty="0" err="1" smtClean="0"/>
              <a:t>Янушко</a:t>
            </a:r>
            <a:r>
              <a:rPr lang="ru-RU" b="1" dirty="0" smtClean="0"/>
              <a:t> Е.А. Помогите малышу заговорить ! Развитие речи детей 1,5-3 лет. М., 2009.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</TotalTime>
  <Words>282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Презентация проекта</vt:lpstr>
      <vt:lpstr>Актуальность: </vt:lpstr>
      <vt:lpstr>Цель: </vt:lpstr>
      <vt:lpstr>ЗАДАЧИ</vt:lpstr>
      <vt:lpstr>ГИПОТЕЗА:</vt:lpstr>
      <vt:lpstr>ПРИНЦИПЫ:</vt:lpstr>
      <vt:lpstr>Тип проекта и срок реализации</vt:lpstr>
      <vt:lpstr> Методы и приёмы, используемые на проекте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проекта</dc:title>
  <dc:creator>Admin</dc:creator>
  <cp:lastModifiedBy>Admin</cp:lastModifiedBy>
  <cp:revision>12</cp:revision>
  <dcterms:created xsi:type="dcterms:W3CDTF">2013-11-11T17:10:32Z</dcterms:created>
  <dcterms:modified xsi:type="dcterms:W3CDTF">2013-11-21T11:40:33Z</dcterms:modified>
</cp:coreProperties>
</file>