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E04"/>
    <a:srgbClr val="FED9B0"/>
    <a:srgbClr val="FCEAE0"/>
    <a:srgbClr val="FCE9B2"/>
    <a:srgbClr val="CEF8FE"/>
    <a:srgbClr val="CCFF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gency FB" pitchFamily="34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gency FB" pitchFamily="34" charset="0"/>
              </a:endParaRPr>
            </a:p>
          </p:txBody>
        </p:sp>
        <p:grpSp>
          <p:nvGrpSpPr>
            <p:cNvPr id="8" name="Полилиния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Agency FB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B27718-6567-4011-B5CE-68F8B03B81A6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948B86-9112-4126-BC40-B78568F3D2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4489-22CC-4A58-89C2-E06EF82D3D78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C5B9-EFDE-4363-AF93-8B9B64202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066A-B553-4868-8DF0-347AEBC1B9EA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3C5E-308C-45D2-95A3-F3BFB406C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1140-C794-4DCA-828E-E24A21B31270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5940-684A-43D1-A446-954D7892F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3C3EA-16D5-4AE1-BD54-1744D1859542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532E8F-859A-4288-8BB2-514C544DF0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63C7-1152-465A-A37B-2CE469BB9457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A0FD-0B1E-4E0E-B9D0-6AD1B91DF8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1E2BE5-67F7-4F86-8962-63D09EA15267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2D54BB-35BB-45A8-A1DD-BFF6666E5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4600-C137-4C9E-B383-7009B3FA4F89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DAFD-0BDD-468D-BE9A-99B8166A4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EB02-09E9-4945-855D-7A3432AEA15D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858E-972F-44F3-AC39-F5DEFD64A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B1C692-84B6-4D4C-B550-6517E94A63B2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4F35C-C7FE-41D5-B5B1-AA00CA500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F44C1F-7CD4-470F-BD6C-A408B6703907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2D3221-DFD6-4921-A46A-24D3CE56F8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E22442A-393F-4D54-B322-0C02BFED6F76}" type="datetimeFigureOut">
              <a:rPr lang="ru-RU"/>
              <a:pPr>
                <a:defRPr/>
              </a:pPr>
              <a:t>28.12.2014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11026B-AB5F-4A6B-9DCE-E70630C059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4" r:id="rId2"/>
    <p:sldLayoutId id="2147483916" r:id="rId3"/>
    <p:sldLayoutId id="2147483913" r:id="rId4"/>
    <p:sldLayoutId id="2147483917" r:id="rId5"/>
    <p:sldLayoutId id="2147483912" r:id="rId6"/>
    <p:sldLayoutId id="2147483911" r:id="rId7"/>
    <p:sldLayoutId id="2147483918" r:id="rId8"/>
    <p:sldLayoutId id="2147483919" r:id="rId9"/>
    <p:sldLayoutId id="2147483910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44" y="714356"/>
            <a:ext cx="4434732" cy="3000396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Татаринцева Наталья Геннадьевна</a:t>
            </a:r>
            <a:endParaRPr lang="ru-RU" dirty="0"/>
          </a:p>
        </p:txBody>
      </p:sp>
      <p:pic>
        <p:nvPicPr>
          <p:cNvPr id="7172" name="Рисунок 8" descr="D67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7982">
            <a:off x="399135" y="873243"/>
            <a:ext cx="2470839" cy="28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Больше общайтесь с ребенком</a:t>
            </a:r>
            <a:r>
              <a:rPr lang="ru-RU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12725"/>
            <a:ext cx="8362950" cy="1311275"/>
          </a:xfrm>
        </p:spPr>
      </p:pic>
      <p:pic>
        <p:nvPicPr>
          <p:cNvPr id="16388" name="Рисунок 4" descr="8499e1aa980e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3" y="1785938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Закрепляйте с ребенком состав числа (</a:t>
            </a:r>
            <a:r>
              <a:rPr lang="ru-RU" sz="2000" i="1" smtClean="0"/>
              <a:t>8 – это 4 +4, 3+5, 2+6 и т.д.);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 умение ориентироваться в числовом ряду ( </a:t>
            </a:r>
            <a:r>
              <a:rPr lang="ru-RU" sz="2000" i="1" smtClean="0"/>
              <a:t>«соседи» числа 5 – это 4 и 6);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17412" name="Рисунок 3" descr="8-37_G8egDQh5W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sch_t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57200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 </a:t>
            </a:r>
            <a:r>
              <a:rPr lang="ru-RU" sz="2400" b="1" smtClean="0">
                <a:solidFill>
                  <a:srgbClr val="C00000"/>
                </a:solidFill>
              </a:rPr>
              <a:t>Развивайте мелкую 	моторику руки: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вместе с ребенком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рисуйте,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раскрашивайте (стараясь не залезать за границы рисунка);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лепите;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собирайте мозаику.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40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5588"/>
            <a:ext cx="8362950" cy="1274762"/>
          </a:xfrm>
        </p:spPr>
      </p:pic>
      <p:pic>
        <p:nvPicPr>
          <p:cNvPr id="18436" name="Рисунок 3" descr="shk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785938"/>
            <a:ext cx="3143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186738" cy="4286250"/>
          </a:xfrm>
          <a:solidFill>
            <a:srgbClr val="CEF8FE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Закрепляйте представления ребенка о звуках, слогах, словах и предложениях.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</a:t>
            </a:r>
            <a:r>
              <a:rPr lang="ru-RU" sz="2000" i="1" smtClean="0"/>
              <a:t>Предложите ребенку назвать звук, с которого начинается слово. Именно звук, а не букву. В противном случае у детей возникают трудности при слиянии звуков.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Знакомить с буквами желательно тогда, когда ребенок уже начнет читать по слогам.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Понимание того, что буквы и звуки – это вовсе не одно и то же, поможет ребенку в овладении письмом.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smtClean="0"/>
              <a:t>Очень важно уметь делить слово на слоги.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62950" cy="1279525"/>
          </a:xfrm>
        </p:spPr>
      </p:pic>
      <p:pic>
        <p:nvPicPr>
          <p:cNvPr id="19460" name="Рисунок 3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14313"/>
            <a:ext cx="25003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643063"/>
            <a:ext cx="4929187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 общении с ребенком называйте его друзей по имени.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 критикуйте сверстников ребенка!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Если возникнет необходимость, лучше проанализировать сложную (иногда конфликтную) ситуацию вместе с ребенком.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Приглашайте друзей ребенка в гости, участвуйте в играх.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382000" cy="1304925"/>
          </a:xfrm>
        </p:spPr>
      </p:pic>
      <p:pic>
        <p:nvPicPr>
          <p:cNvPr id="20484" name="Рисунок 3" descr="big5f1x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3183">
            <a:off x="5429250" y="2286000"/>
            <a:ext cx="3357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62950" cy="1146175"/>
          </a:xfrm>
        </p:spPr>
      </p:pic>
      <p:pic>
        <p:nvPicPr>
          <p:cNvPr id="21508" name="Рисунок 4" descr="ipoteca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429250" y="1714500"/>
            <a:ext cx="3429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4857750" cy="485775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Рассказывайте ребенку о правилах поведения в обществе и закрепляйте их своим примером.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Уважайте права ребенка, предъявляйте разумные требования, чаще отмечайте его хорошие поступки и успехи.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Требований и запретов не должно быть много, но те, что вы установили, должны соблюдаться </a:t>
            </a:r>
            <a:r>
              <a:rPr lang="ru-RU" sz="2000" b="1" i="1" smtClean="0"/>
              <a:t>всеми</a:t>
            </a:r>
            <a:r>
              <a:rPr lang="ru-RU" sz="2000" smtClean="0"/>
              <a:t> членами семьи </a:t>
            </a:r>
            <a:r>
              <a:rPr lang="ru-RU" sz="2000" b="1" smtClean="0"/>
              <a:t>всегда и везде.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/>
              <a:t>Требования должны быть обоснованными и понятными.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113" y="152400"/>
            <a:ext cx="7991475" cy="1311275"/>
          </a:xfrm>
        </p:spPr>
      </p:pic>
      <p:pic>
        <p:nvPicPr>
          <p:cNvPr id="22532" name="Рисунок 6" descr="blackboar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00188"/>
            <a:ext cx="32861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25"/>
            <a:ext cx="4543425" cy="47148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понимать своего ребенка.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забывайте, что у ребенка могут быть свои проблемы и свое мнение.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стоит торопить время, желая, чтобы ваш малыш повзрослел.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радоваться каждому дню его детства.</a:t>
            </a:r>
            <a:endParaRPr lang="ru-RU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" y="231775"/>
            <a:ext cx="8594725" cy="1304925"/>
          </a:xfrm>
        </p:spPr>
      </p:pic>
      <p:pic>
        <p:nvPicPr>
          <p:cNvPr id="23556" name="Рисунок 5" descr="a1a595594bd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00250"/>
            <a:ext cx="3595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24580" name="Рисунок 6" descr="1211949034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Рисунок 7" descr="8c2e29e827a6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786063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1217822913_0lik_ru_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51188" y="1138238"/>
            <a:ext cx="5278437" cy="51482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7038" y="828675"/>
            <a:ext cx="8296275" cy="12080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3" y="18573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44475"/>
            <a:ext cx="8223250" cy="1444625"/>
          </a:xfrm>
        </p:spPr>
      </p:pic>
      <p:pic>
        <p:nvPicPr>
          <p:cNvPr id="8196" name="Рисунок 7" descr="656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071688"/>
            <a:ext cx="27860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11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endParaRPr lang="ru-RU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/>
            <a:endParaRPr lang="ru-RU" sz="2400" smtClean="0">
              <a:solidFill>
                <a:srgbClr val="000000"/>
              </a:solidFill>
            </a:endParaRPr>
          </a:p>
          <a:p>
            <a:pPr eaLnBrk="1" hangingPunct="1"/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  <p:pic>
        <p:nvPicPr>
          <p:cNvPr id="9220" name="Рисунок 3" descr="97859474334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00188"/>
            <a:ext cx="2928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10244" name="Рисунок 3" descr="97859474334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428875"/>
            <a:ext cx="30718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 descr="3532_russian_schools_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  <p:pic>
        <p:nvPicPr>
          <p:cNvPr id="11268" name="Рисунок 4" descr="b661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12292" name="Рисунок 3" descr="1232699973_1_2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929313" y="2286000"/>
            <a:ext cx="292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big_schoo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13316" name="Рисунок 3" descr="93dbcc2d26c0t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659438" y="2071688"/>
            <a:ext cx="3319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deti0000.gif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  <p:pic>
        <p:nvPicPr>
          <p:cNvPr id="14340" name="Рисунок 9" descr="object_5_1099054865_27794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3" y="2143125"/>
            <a:ext cx="3375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15364" name="Рисунок 4" descr="school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logo_white_3.jpg"/>
          <p:cNvPicPr>
            <a:picLocks noChangeAspect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531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Wingdings 3</vt:lpstr>
      <vt:lpstr>Verdana</vt:lpstr>
      <vt:lpstr>Wingdings 2</vt:lpstr>
      <vt:lpstr>Calibri</vt:lpstr>
      <vt:lpstr>Agency FB</vt:lpstr>
      <vt:lpstr>Wingdings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должен знать и уметь ребенок при поступлении в школу</dc:title>
  <dc:creator>User</dc:creator>
  <cp:lastModifiedBy>Admin</cp:lastModifiedBy>
  <cp:revision>52</cp:revision>
  <dcterms:created xsi:type="dcterms:W3CDTF">2009-03-06T03:10:02Z</dcterms:created>
  <dcterms:modified xsi:type="dcterms:W3CDTF">2014-12-28T10:04:04Z</dcterms:modified>
</cp:coreProperties>
</file>