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7" r:id="rId4"/>
    <p:sldId id="258" r:id="rId5"/>
    <p:sldId id="266" r:id="rId6"/>
    <p:sldId id="259" r:id="rId7"/>
    <p:sldId id="265" r:id="rId8"/>
    <p:sldId id="260" r:id="rId9"/>
    <p:sldId id="269" r:id="rId10"/>
    <p:sldId id="262" r:id="rId11"/>
    <p:sldId id="270" r:id="rId12"/>
    <p:sldId id="263" r:id="rId13"/>
    <p:sldId id="271" r:id="rId14"/>
    <p:sldId id="276" r:id="rId15"/>
    <p:sldId id="278" r:id="rId16"/>
    <p:sldId id="264" r:id="rId17"/>
    <p:sldId id="272" r:id="rId18"/>
    <p:sldId id="274" r:id="rId19"/>
    <p:sldId id="275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B19-BE2A-4070-96E6-994A413BDDD1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9569E69-E73A-4D0F-B18F-8DC07D82E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B19-BE2A-4070-96E6-994A413BDDD1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9E69-E73A-4D0F-B18F-8DC07D82E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B19-BE2A-4070-96E6-994A413BDDD1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9E69-E73A-4D0F-B18F-8DC07D82E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B19-BE2A-4070-96E6-994A413BDDD1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9569E69-E73A-4D0F-B18F-8DC07D82E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B19-BE2A-4070-96E6-994A413BDDD1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9E69-E73A-4D0F-B18F-8DC07D82EC7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B19-BE2A-4070-96E6-994A413BDDD1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9E69-E73A-4D0F-B18F-8DC07D82E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B19-BE2A-4070-96E6-994A413BDDD1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9569E69-E73A-4D0F-B18F-8DC07D82EC7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B19-BE2A-4070-96E6-994A413BDDD1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9E69-E73A-4D0F-B18F-8DC07D82E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B19-BE2A-4070-96E6-994A413BDDD1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9E69-E73A-4D0F-B18F-8DC07D82E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B19-BE2A-4070-96E6-994A413BDDD1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9E69-E73A-4D0F-B18F-8DC07D82E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B19-BE2A-4070-96E6-994A413BDDD1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9E69-E73A-4D0F-B18F-8DC07D82EC7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264B19-BE2A-4070-96E6-994A413BDDD1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9569E69-E73A-4D0F-B18F-8DC07D82EC7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655496" cy="167193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</a:t>
            </a:r>
            <a:b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Короткова Венера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Фоатовна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Златоуст, 2014  </a:t>
            </a: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458200" cy="18002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                        «Развитие фонематического слуха у детей дошкольного возраста»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4 </a:t>
            </a:r>
            <a:r>
              <a:rPr lang="ru-RU" sz="2800" b="1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этап </a:t>
            </a:r>
            <a:r>
              <a:rPr lang="ru-RU" sz="2800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– 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дифференциация слогов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buClr>
                <a:srgbClr val="F0A22E"/>
              </a:buClr>
              <a:buNone/>
            </a:pPr>
            <a:r>
              <a:rPr lang="ru-RU" sz="2200" b="1" i="1" dirty="0">
                <a:solidFill>
                  <a:srgbClr val="4E3B30"/>
                </a:solidFill>
                <a:latin typeface="Times New Roman"/>
                <a:ea typeface="Times New Roman"/>
              </a:rPr>
              <a:t>Цели</a:t>
            </a:r>
            <a:r>
              <a:rPr lang="ru-RU" sz="2200" dirty="0">
                <a:solidFill>
                  <a:srgbClr val="4E3B30"/>
                </a:solidFill>
                <a:latin typeface="Times New Roman"/>
                <a:ea typeface="Times New Roman"/>
              </a:rPr>
              <a:t>:</a:t>
            </a:r>
          </a:p>
          <a:p>
            <a:pPr marL="0" lvl="0" indent="0">
              <a:buClr>
                <a:srgbClr val="F0A22E"/>
              </a:buClr>
              <a:buNone/>
            </a:pPr>
            <a:r>
              <a:rPr lang="ru-RU" sz="2200" dirty="0">
                <a:solidFill>
                  <a:srgbClr val="4E3B30"/>
                </a:solidFill>
                <a:latin typeface="Times New Roman"/>
                <a:ea typeface="Times New Roman"/>
              </a:rPr>
              <a:t>- у</a:t>
            </a:r>
            <a:r>
              <a:rPr lang="ru-RU" sz="2200" dirty="0" smtClean="0">
                <a:solidFill>
                  <a:srgbClr val="4E3B30"/>
                </a:solidFill>
                <a:latin typeface="Times New Roman"/>
                <a:ea typeface="Times New Roman"/>
              </a:rPr>
              <a:t>чить чётко произносить слоговые ряды в отражённой речи;</a:t>
            </a:r>
            <a:endParaRPr lang="ru-RU" sz="2200" dirty="0">
              <a:solidFill>
                <a:srgbClr val="4E3B30"/>
              </a:solidFill>
              <a:latin typeface="Times New Roman"/>
              <a:ea typeface="Times New Roman"/>
            </a:endParaRPr>
          </a:p>
          <a:p>
            <a:pPr marL="0" lvl="0" indent="0">
              <a:buClr>
                <a:srgbClr val="F0A22E"/>
              </a:buClr>
              <a:buNone/>
            </a:pPr>
            <a:r>
              <a:rPr lang="ru-RU" sz="2200" dirty="0" smtClean="0">
                <a:solidFill>
                  <a:srgbClr val="4E3B30"/>
                </a:solidFill>
                <a:latin typeface="Times New Roman"/>
                <a:ea typeface="Times New Roman"/>
              </a:rPr>
              <a:t>- произносить трёхсложные слова с открытыми слогами при закреплении обобщающих понятий;</a:t>
            </a:r>
          </a:p>
          <a:p>
            <a:pPr marL="0" lvl="0" indent="0">
              <a:buClr>
                <a:srgbClr val="F0A22E"/>
              </a:buClr>
              <a:buNone/>
            </a:pPr>
            <a:r>
              <a:rPr lang="ru-RU" sz="2200" dirty="0" smtClean="0">
                <a:solidFill>
                  <a:srgbClr val="4E3B30"/>
                </a:solidFill>
                <a:latin typeface="Times New Roman"/>
                <a:ea typeface="Times New Roman"/>
              </a:rPr>
              <a:t>- подбирать рифму;</a:t>
            </a:r>
          </a:p>
          <a:p>
            <a:pPr marL="0" lvl="0" indent="0">
              <a:buClr>
                <a:srgbClr val="F0A22E"/>
              </a:buClr>
              <a:buNone/>
            </a:pPr>
            <a:r>
              <a:rPr lang="ru-RU" sz="2200" dirty="0" smtClean="0">
                <a:solidFill>
                  <a:srgbClr val="4E3B30"/>
                </a:solidFill>
                <a:latin typeface="Times New Roman"/>
                <a:ea typeface="Times New Roman"/>
              </a:rPr>
              <a:t>- упражнять в определении количества слогов;</a:t>
            </a:r>
          </a:p>
          <a:p>
            <a:pPr marL="0" lvl="0" indent="0">
              <a:buClr>
                <a:srgbClr val="F0A22E"/>
              </a:buClr>
              <a:buNone/>
            </a:pPr>
            <a:r>
              <a:rPr lang="ru-RU" sz="2200" dirty="0" smtClean="0">
                <a:solidFill>
                  <a:srgbClr val="4E3B30"/>
                </a:solidFill>
                <a:latin typeface="Times New Roman"/>
                <a:ea typeface="Times New Roman"/>
              </a:rPr>
              <a:t>- формировать навыки анализа и синтеза слов;</a:t>
            </a:r>
          </a:p>
          <a:p>
            <a:pPr marL="0" lvl="0" indent="0">
              <a:buClr>
                <a:srgbClr val="F0A22E"/>
              </a:buClr>
              <a:buNone/>
            </a:pPr>
            <a:r>
              <a:rPr lang="ru-RU" sz="2200" dirty="0" smtClean="0">
                <a:solidFill>
                  <a:srgbClr val="4E3B30"/>
                </a:solidFill>
                <a:latin typeface="Times New Roman"/>
                <a:ea typeface="Times New Roman"/>
              </a:rPr>
              <a:t>- развивать слуховое внимание и память.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48880"/>
            <a:ext cx="4044285" cy="2952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7918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/>
          <a:lstStyle/>
          <a:p>
            <a:pPr marL="0" lvl="0" indent="0">
              <a:buClr>
                <a:srgbClr val="F0A22E"/>
              </a:buClr>
              <a:buNone/>
            </a:pPr>
            <a:r>
              <a:rPr lang="ru-RU" sz="2400" dirty="0" smtClean="0">
                <a:solidFill>
                  <a:srgbClr val="4E3B30"/>
                </a:solidFill>
                <a:latin typeface="Times New Roman"/>
                <a:ea typeface="Times New Roman"/>
              </a:rPr>
              <a:t>   На 4 этапе дети оказываются подготовленными к тому, чтобы учиться различать слоги.</a:t>
            </a:r>
          </a:p>
          <a:p>
            <a:pPr marL="0" lvl="0" indent="0">
              <a:buClr>
                <a:srgbClr val="F0A22E"/>
              </a:buClr>
              <a:buNone/>
            </a:pPr>
            <a:r>
              <a:rPr lang="ru-RU" sz="2400" b="1" i="1" dirty="0" smtClean="0">
                <a:solidFill>
                  <a:srgbClr val="4E3B30"/>
                </a:solidFill>
                <a:latin typeface="Times New Roman"/>
                <a:ea typeface="Times New Roman"/>
              </a:rPr>
              <a:t>Игры: 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4E3B30"/>
                </a:solidFill>
                <a:latin typeface="Times New Roman"/>
                <a:ea typeface="Calibri"/>
              </a:rPr>
              <a:t>«Цепочка»;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4E3B30"/>
                </a:solidFill>
                <a:latin typeface="Times New Roman"/>
                <a:ea typeface="Calibri"/>
                <a:cs typeface="Times New Roman"/>
              </a:rPr>
              <a:t>«Запомни и повтори»;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4E3B30"/>
                </a:solidFill>
                <a:latin typeface="Times New Roman"/>
                <a:ea typeface="Calibri"/>
                <a:cs typeface="Times New Roman"/>
              </a:rPr>
              <a:t>«Слушай и называй»;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4E3B30"/>
                </a:solidFill>
                <a:latin typeface="Times New Roman"/>
                <a:ea typeface="Calibri"/>
                <a:cs typeface="Times New Roman"/>
              </a:rPr>
              <a:t>«Живые слоги»;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4E3B30"/>
                </a:solidFill>
                <a:latin typeface="Times New Roman"/>
                <a:ea typeface="Calibri"/>
                <a:cs typeface="Times New Roman"/>
              </a:rPr>
              <a:t>«Узнай слово»;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4E3B30"/>
                </a:solidFill>
                <a:latin typeface="Times New Roman"/>
                <a:ea typeface="Calibri"/>
                <a:cs typeface="Times New Roman"/>
              </a:rPr>
              <a:t>«Разноцветные вагончики» и т.д.</a:t>
            </a:r>
            <a:endParaRPr lang="ru-RU" dirty="0">
              <a:solidFill>
                <a:srgbClr val="4E3B30"/>
              </a:solidFill>
              <a:latin typeface="Times New Roman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71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936104"/>
          </a:xfrm>
        </p:spPr>
        <p:txBody>
          <a:bodyPr>
            <a:normAutofit fontScale="90000"/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5 </a:t>
            </a:r>
            <a:r>
              <a:rPr lang="ru-RU" sz="2800" b="1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этап </a:t>
            </a:r>
            <a:r>
              <a:rPr lang="ru-RU" sz="2800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– дифференциация 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фонем по твёрдости-мягкости, звонкости-глухости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Clr>
                <a:srgbClr val="F0A22E"/>
              </a:buClr>
              <a:buNone/>
            </a:pPr>
            <a:r>
              <a:rPr lang="ru-RU" sz="2200" b="1" i="1" dirty="0">
                <a:solidFill>
                  <a:srgbClr val="4E3B30"/>
                </a:solidFill>
                <a:latin typeface="Times New Roman"/>
                <a:ea typeface="Times New Roman"/>
              </a:rPr>
              <a:t>Цели</a:t>
            </a:r>
            <a:r>
              <a:rPr lang="ru-RU" sz="2200" dirty="0">
                <a:solidFill>
                  <a:srgbClr val="4E3B30"/>
                </a:solidFill>
                <a:latin typeface="Times New Roman"/>
                <a:ea typeface="Times New Roman"/>
              </a:rPr>
              <a:t>:</a:t>
            </a:r>
          </a:p>
          <a:p>
            <a:pPr marL="0" lvl="0" indent="0">
              <a:buClr>
                <a:srgbClr val="F0A22E"/>
              </a:buClr>
              <a:buNone/>
            </a:pPr>
            <a:r>
              <a:rPr lang="ru-RU" dirty="0">
                <a:solidFill>
                  <a:srgbClr val="4E3B30"/>
                </a:solidFill>
                <a:latin typeface="Times New Roman"/>
                <a:ea typeface="Times New Roman"/>
              </a:rPr>
              <a:t>- </a:t>
            </a:r>
            <a:r>
              <a:rPr lang="ru-RU" sz="2200" dirty="0">
                <a:solidFill>
                  <a:srgbClr val="4E3B30"/>
                </a:solidFill>
                <a:latin typeface="Times New Roman"/>
                <a:ea typeface="Times New Roman"/>
              </a:rPr>
              <a:t>д</a:t>
            </a:r>
            <a:r>
              <a:rPr lang="ru-RU" sz="2200" dirty="0" smtClean="0">
                <a:solidFill>
                  <a:srgbClr val="4E3B30"/>
                </a:solidFill>
                <a:latin typeface="Times New Roman"/>
                <a:ea typeface="Times New Roman"/>
              </a:rPr>
              <a:t>ать понятие «твёрдый» и «мягкий» звуки;</a:t>
            </a:r>
            <a:endParaRPr lang="ru-RU" sz="2200" dirty="0">
              <a:solidFill>
                <a:srgbClr val="4E3B30"/>
              </a:solidFill>
              <a:latin typeface="Times New Roman"/>
              <a:ea typeface="Times New Roman"/>
            </a:endParaRPr>
          </a:p>
          <a:p>
            <a:pPr marL="0" lvl="0" indent="0">
              <a:buClr>
                <a:srgbClr val="F0A22E"/>
              </a:buClr>
              <a:buNone/>
            </a:pPr>
            <a:r>
              <a:rPr lang="ru-RU" sz="2200" dirty="0">
                <a:solidFill>
                  <a:srgbClr val="4E3B30"/>
                </a:solidFill>
                <a:latin typeface="Times New Roman"/>
                <a:ea typeface="Times New Roman"/>
              </a:rPr>
              <a:t>- учить </a:t>
            </a:r>
            <a:r>
              <a:rPr lang="ru-RU" sz="2200" dirty="0" smtClean="0">
                <a:solidFill>
                  <a:srgbClr val="4E3B30"/>
                </a:solidFill>
                <a:latin typeface="Times New Roman"/>
                <a:ea typeface="Times New Roman"/>
              </a:rPr>
              <a:t>различать эти звуки на слух;</a:t>
            </a:r>
            <a:endParaRPr lang="ru-RU" sz="2200" dirty="0">
              <a:solidFill>
                <a:srgbClr val="4E3B30"/>
              </a:solidFill>
              <a:latin typeface="Times New Roman"/>
              <a:ea typeface="Times New Roman"/>
            </a:endParaRPr>
          </a:p>
          <a:p>
            <a:pPr marL="0" lvl="0" indent="0">
              <a:buClr>
                <a:srgbClr val="F0A22E"/>
              </a:buClr>
              <a:buNone/>
            </a:pPr>
            <a:r>
              <a:rPr lang="ru-RU" sz="2200" dirty="0">
                <a:solidFill>
                  <a:srgbClr val="4E3B30"/>
                </a:solidFill>
                <a:latin typeface="Times New Roman"/>
                <a:ea typeface="Times New Roman"/>
              </a:rPr>
              <a:t>- у</a:t>
            </a:r>
            <a:r>
              <a:rPr lang="ru-RU" sz="2200" dirty="0" smtClean="0">
                <a:solidFill>
                  <a:srgbClr val="4E3B30"/>
                </a:solidFill>
                <a:latin typeface="Times New Roman"/>
                <a:ea typeface="Times New Roman"/>
              </a:rPr>
              <a:t>меть выделять мягкий и твёрдый звуки из слов;</a:t>
            </a:r>
            <a:endParaRPr lang="ru-RU" sz="2200" dirty="0">
              <a:solidFill>
                <a:srgbClr val="4E3B30"/>
              </a:solidFill>
              <a:latin typeface="Times New Roman"/>
              <a:ea typeface="Times New Roman"/>
            </a:endParaRPr>
          </a:p>
          <a:p>
            <a:pPr marL="0" lvl="0" indent="0">
              <a:buClr>
                <a:srgbClr val="F0A22E"/>
              </a:buClr>
              <a:buNone/>
            </a:pPr>
            <a:r>
              <a:rPr lang="ru-RU" sz="2200" dirty="0">
                <a:solidFill>
                  <a:srgbClr val="4E3B30"/>
                </a:solidFill>
                <a:latin typeface="Times New Roman"/>
                <a:ea typeface="Times New Roman"/>
              </a:rPr>
              <a:t>- р</a:t>
            </a:r>
            <a:r>
              <a:rPr lang="ru-RU" sz="2200" dirty="0" smtClean="0">
                <a:solidFill>
                  <a:srgbClr val="4E3B30"/>
                </a:solidFill>
                <a:latin typeface="Times New Roman"/>
                <a:ea typeface="Times New Roman"/>
              </a:rPr>
              <a:t>азвивать фонематический слух, внимание и память.</a:t>
            </a:r>
          </a:p>
          <a:p>
            <a:pPr marL="0" lvl="0" indent="0">
              <a:buClr>
                <a:srgbClr val="F0A22E"/>
              </a:buClr>
              <a:buNone/>
            </a:pPr>
            <a:r>
              <a:rPr lang="ru-RU" dirty="0" smtClean="0">
                <a:solidFill>
                  <a:srgbClr val="4E3B30"/>
                </a:solidFill>
                <a:latin typeface="Times New Roman"/>
                <a:ea typeface="Times New Roman"/>
              </a:rPr>
              <a:t> </a:t>
            </a:r>
            <a:endParaRPr lang="ru-RU" sz="2400" dirty="0">
              <a:solidFill>
                <a:srgbClr val="4E3B30"/>
              </a:solidFill>
              <a:latin typeface="Times New Roman"/>
              <a:ea typeface="Times New Roman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88840"/>
            <a:ext cx="4343400" cy="29071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7097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/>
          <a:lstStyle/>
          <a:p>
            <a:pPr marL="0" lvl="0" indent="0">
              <a:buClr>
                <a:srgbClr val="F0A22E"/>
              </a:buClr>
              <a:buNone/>
            </a:pPr>
            <a:r>
              <a:rPr lang="ru-RU" sz="2400" b="1" i="1" dirty="0">
                <a:solidFill>
                  <a:srgbClr val="4E3B30"/>
                </a:solidFill>
                <a:latin typeface="Times New Roman"/>
                <a:ea typeface="Times New Roman"/>
              </a:rPr>
              <a:t>Игры: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4E3B30"/>
                </a:solidFill>
                <a:latin typeface="Times New Roman"/>
                <a:ea typeface="Calibri"/>
              </a:rPr>
              <a:t>«Найди одинаковый звук»;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4E3B30"/>
                </a:solidFill>
                <a:latin typeface="Times New Roman"/>
              </a:rPr>
              <a:t>«Выбери правильно»;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4E3B30"/>
                </a:solidFill>
                <a:latin typeface="Times New Roman"/>
              </a:rPr>
              <a:t>«Звонкий – глухой звук»;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4E3B30"/>
                </a:solidFill>
                <a:latin typeface="Times New Roman"/>
              </a:rPr>
              <a:t>«Твердый – мягкий звук» и т.д.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ru-RU" dirty="0" smtClean="0">
              <a:solidFill>
                <a:srgbClr val="4E3B30"/>
              </a:solidFill>
              <a:latin typeface="Times New Roman"/>
            </a:endParaRP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00808"/>
            <a:ext cx="3481240" cy="26109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5" y="3861048"/>
            <a:ext cx="4135680" cy="23263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9388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" b="196"/>
          <a:stretch>
            <a:fillRect/>
          </a:stretch>
        </p:blipFill>
        <p:spPr>
          <a:xfrm>
            <a:off x="4355976" y="332656"/>
            <a:ext cx="4534145" cy="32975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21" y="3429922"/>
            <a:ext cx="4464496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41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«Выбери правильно»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115135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6 </a:t>
            </a:r>
            <a:r>
              <a:rPr lang="ru-RU" sz="2500" b="1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этап </a:t>
            </a:r>
            <a:r>
              <a:rPr lang="ru-RU" sz="2500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– </a:t>
            </a:r>
            <a:r>
              <a:rPr lang="ru-RU" sz="2500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развитие навыков звукового анализа и синтеза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Clr>
                <a:srgbClr val="F0A22E"/>
              </a:buClr>
              <a:buNone/>
            </a:pPr>
            <a:r>
              <a:rPr lang="ru-RU" sz="2200" b="1" i="1" dirty="0">
                <a:solidFill>
                  <a:srgbClr val="4E3B30"/>
                </a:solidFill>
                <a:latin typeface="Times New Roman"/>
                <a:ea typeface="Times New Roman"/>
              </a:rPr>
              <a:t>Цели</a:t>
            </a:r>
            <a:r>
              <a:rPr lang="ru-RU" sz="2200" dirty="0">
                <a:solidFill>
                  <a:srgbClr val="4E3B30"/>
                </a:solidFill>
                <a:latin typeface="Times New Roman"/>
                <a:ea typeface="Times New Roman"/>
              </a:rPr>
              <a:t>:</a:t>
            </a:r>
          </a:p>
          <a:p>
            <a:pPr marL="0" lvl="0" indent="0">
              <a:buClr>
                <a:srgbClr val="F0A22E"/>
              </a:buClr>
              <a:buNone/>
            </a:pPr>
            <a:r>
              <a:rPr lang="ru-RU" sz="2200" dirty="0" smtClean="0">
                <a:solidFill>
                  <a:srgbClr val="4E3B30"/>
                </a:solidFill>
                <a:latin typeface="Times New Roman"/>
                <a:ea typeface="Times New Roman"/>
              </a:rPr>
              <a:t>- формировать навыки звукобуквенного анализа и синтеза слов;</a:t>
            </a:r>
          </a:p>
          <a:p>
            <a:pPr marL="0" lvl="0" indent="0">
              <a:buClr>
                <a:srgbClr val="F0A22E"/>
              </a:buClr>
              <a:buNone/>
            </a:pPr>
            <a:r>
              <a:rPr lang="ru-RU" sz="2200" dirty="0" smtClean="0">
                <a:solidFill>
                  <a:srgbClr val="4E3B30"/>
                </a:solidFill>
                <a:latin typeface="Times New Roman"/>
                <a:ea typeface="Times New Roman"/>
              </a:rPr>
              <a:t>- упражнять в определении количества звуков в словах;</a:t>
            </a:r>
          </a:p>
          <a:p>
            <a:pPr marL="0" lvl="0" indent="0">
              <a:buClr>
                <a:srgbClr val="F0A22E"/>
              </a:buClr>
              <a:buNone/>
            </a:pPr>
            <a:r>
              <a:rPr lang="ru-RU" sz="2200" dirty="0" smtClean="0">
                <a:solidFill>
                  <a:srgbClr val="4E3B30"/>
                </a:solidFill>
                <a:latin typeface="Times New Roman"/>
                <a:ea typeface="Times New Roman"/>
              </a:rPr>
              <a:t>- упражнять в нахождении изучаемого звука в начале, середине или конце слова;</a:t>
            </a:r>
          </a:p>
          <a:p>
            <a:pPr marL="0" lvl="0" indent="0">
              <a:buClr>
                <a:srgbClr val="F0A22E"/>
              </a:buClr>
              <a:buNone/>
            </a:pPr>
            <a:r>
              <a:rPr lang="ru-RU" sz="2200" dirty="0" smtClean="0">
                <a:solidFill>
                  <a:srgbClr val="4E3B30"/>
                </a:solidFill>
                <a:latin typeface="Times New Roman"/>
                <a:ea typeface="Times New Roman"/>
              </a:rPr>
              <a:t>- развивать фонематический слух;</a:t>
            </a:r>
          </a:p>
          <a:p>
            <a:pPr marL="0" lvl="0" indent="0">
              <a:buClr>
                <a:srgbClr val="F0A22E"/>
              </a:buClr>
              <a:buNone/>
            </a:pPr>
            <a:r>
              <a:rPr lang="ru-RU" sz="2200" dirty="0" smtClean="0">
                <a:solidFill>
                  <a:srgbClr val="4E3B30"/>
                </a:solidFill>
                <a:latin typeface="Times New Roman"/>
                <a:ea typeface="Times New Roman"/>
              </a:rPr>
              <a:t>- развивать навыки чтения.</a:t>
            </a:r>
            <a:endParaRPr lang="ru-RU" sz="2200" dirty="0">
              <a:solidFill>
                <a:srgbClr val="4E3B30"/>
              </a:solidFill>
              <a:latin typeface="Times New Roman"/>
              <a:ea typeface="Times New Roman"/>
            </a:endParaRPr>
          </a:p>
          <a:p>
            <a:pPr marL="0" lvl="0" indent="0">
              <a:buClr>
                <a:srgbClr val="F0A22E"/>
              </a:buClr>
              <a:buNone/>
            </a:pPr>
            <a:r>
              <a:rPr lang="ru-RU" dirty="0">
                <a:solidFill>
                  <a:srgbClr val="4E3B30"/>
                </a:solidFill>
                <a:latin typeface="Times New Roman"/>
                <a:ea typeface="Times New Roman"/>
              </a:rPr>
              <a:t> </a:t>
            </a:r>
            <a:endParaRPr lang="ru-RU" sz="2400" dirty="0">
              <a:solidFill>
                <a:srgbClr val="4E3B3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4824"/>
            <a:ext cx="4343400" cy="3257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9804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   Задачей </a:t>
            </a:r>
            <a:r>
              <a:rPr lang="ru-RU" sz="2400" dirty="0">
                <a:latin typeface="Times New Roman"/>
                <a:ea typeface="Times New Roman"/>
              </a:rPr>
              <a:t>последнего шестого этапа занятий является развитие у детей навыков элементарного звукового анализа</a:t>
            </a:r>
            <a:r>
              <a:rPr lang="ru-RU" sz="2400" dirty="0" smtClean="0">
                <a:latin typeface="Times New Roman"/>
                <a:ea typeface="Times New Roman"/>
              </a:rPr>
              <a:t>.</a:t>
            </a: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b="1" i="1" dirty="0">
                <a:solidFill>
                  <a:srgbClr val="4E3B30"/>
                </a:solidFill>
                <a:latin typeface="Times New Roman"/>
                <a:ea typeface="Times New Roman"/>
              </a:rPr>
              <a:t>Игры: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4E3B30"/>
                </a:solidFill>
                <a:latin typeface="Times New Roman"/>
                <a:ea typeface="Calibri"/>
              </a:rPr>
              <a:t>«Назови по порядку»;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4E3B30"/>
                </a:solidFill>
                <a:latin typeface="Times New Roman"/>
              </a:rPr>
              <a:t>«Слово рассыпалось»;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4E3B30"/>
                </a:solidFill>
                <a:latin typeface="Times New Roman"/>
              </a:rPr>
              <a:t>«Собери слово»;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4E3B30"/>
                </a:solidFill>
                <a:latin typeface="Times New Roman"/>
              </a:rPr>
              <a:t>«Найди сбежавший звук»;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4E3B30"/>
                </a:solidFill>
                <a:latin typeface="Times New Roman"/>
              </a:rPr>
              <a:t>«Кто куда поселится?»;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4E3B30"/>
                </a:solidFill>
                <a:latin typeface="Times New Roman"/>
              </a:rPr>
              <a:t>«Прочитай по первым буквам» и т.д.</a:t>
            </a:r>
            <a:endParaRPr lang="ru-RU" sz="2400" dirty="0">
              <a:solidFill>
                <a:srgbClr val="4E3B30"/>
              </a:solidFill>
              <a:latin typeface="Times New Roman"/>
            </a:endParaRP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4269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4365104"/>
            <a:ext cx="3911352" cy="192774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Прочитай  по  первым буквам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1754138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Засели  картинки                  в домики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40968"/>
            <a:ext cx="4291012" cy="32182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0648"/>
            <a:ext cx="4289425" cy="32170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063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211417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Звуковой анализ слова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73016"/>
            <a:ext cx="4291012" cy="28503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20688"/>
            <a:ext cx="4289425" cy="32170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6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786141" cy="5839606"/>
          </a:xfrm>
        </p:spPr>
      </p:pic>
    </p:spTree>
    <p:extLst>
      <p:ext uri="{BB962C8B-B14F-4D97-AF65-F5344CB8AC3E}">
        <p14:creationId xmlns:p14="http://schemas.microsoft.com/office/powerpoint/2010/main" val="10724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1027" name="Picture 3" descr="C:\Users\1\AppData\Local\Microsoft\Windows\Temporary Internet Files\Content.IE5\1GKPEOYI\MC90042812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8" y="2251778"/>
            <a:ext cx="2596626" cy="32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02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920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effectLst/>
                <a:latin typeface="Times New Roman"/>
                <a:ea typeface="Times New Roman"/>
              </a:rPr>
              <a:t>Фонематический слух</a:t>
            </a:r>
            <a:r>
              <a:rPr lang="ru-RU" sz="2800" dirty="0">
                <a:effectLst/>
                <a:latin typeface="Times New Roman"/>
                <a:ea typeface="Times New Roman"/>
              </a:rPr>
              <a:t> </a:t>
            </a:r>
            <a:r>
              <a:rPr lang="ru-RU" sz="2800" b="1" dirty="0">
                <a:effectLst/>
                <a:latin typeface="Times New Roman"/>
                <a:ea typeface="Times New Roman"/>
              </a:rPr>
              <a:t>– это умение слышать и различать звуки речи.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 fontScale="85000"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  В </a:t>
            </a:r>
            <a:r>
              <a:rPr lang="ru-RU" dirty="0">
                <a:latin typeface="Times New Roman"/>
                <a:ea typeface="Times New Roman"/>
              </a:rPr>
              <a:t>формировании фонематических процессов и фонематического слуха выделены </a:t>
            </a:r>
            <a:r>
              <a:rPr lang="ru-RU" b="1" i="1" u="sng" dirty="0">
                <a:latin typeface="Times New Roman"/>
                <a:ea typeface="Times New Roman"/>
              </a:rPr>
              <a:t>шесть этапов</a:t>
            </a:r>
            <a:r>
              <a:rPr lang="ru-RU" dirty="0">
                <a:latin typeface="Times New Roman"/>
                <a:ea typeface="Times New Roman"/>
              </a:rPr>
              <a:t>, для каждого из которых представлены соответствующие игры, задания и </a:t>
            </a:r>
            <a:r>
              <a:rPr lang="ru-RU" dirty="0" smtClean="0">
                <a:latin typeface="Times New Roman"/>
                <a:ea typeface="Times New Roman"/>
              </a:rPr>
              <a:t>упражнения: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1 </a:t>
            </a:r>
            <a:r>
              <a:rPr lang="ru-RU" dirty="0">
                <a:latin typeface="Times New Roman"/>
                <a:ea typeface="Times New Roman"/>
              </a:rPr>
              <a:t>этап – узнавание неречевых </a:t>
            </a:r>
            <a:r>
              <a:rPr lang="ru-RU" dirty="0" smtClean="0">
                <a:latin typeface="Times New Roman"/>
                <a:ea typeface="Times New Roman"/>
              </a:rPr>
              <a:t>звуков.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2 </a:t>
            </a:r>
            <a:r>
              <a:rPr lang="ru-RU" dirty="0">
                <a:latin typeface="Times New Roman"/>
                <a:ea typeface="Times New Roman"/>
              </a:rPr>
              <a:t>этап – различение высоты, силы, тембра голоса.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3 </a:t>
            </a:r>
            <a:r>
              <a:rPr lang="ru-RU" dirty="0">
                <a:latin typeface="Times New Roman"/>
                <a:ea typeface="Times New Roman"/>
              </a:rPr>
              <a:t>этап – различение слов, близких по звуковому составу. 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4 этап – дифференциация слогов.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5 этап - дифференциация фонем по твердости-мягкости, звонкости-глухости.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6 этап – развитие навыков звукового анализа и синтеза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38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5536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1 </a:t>
            </a:r>
            <a:r>
              <a:rPr lang="ru-RU" sz="2800" b="1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этап </a:t>
            </a:r>
            <a:r>
              <a:rPr lang="ru-RU" sz="2800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– узнавание неречевых 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звуков</a:t>
            </a:r>
            <a:r>
              <a:rPr lang="ru-RU" sz="2800" dirty="0">
                <a:effectLst/>
                <a:latin typeface="Times New Roman"/>
                <a:ea typeface="Times New Roman"/>
              </a:rPr>
              <a:t/>
            </a:r>
            <a:br>
              <a:rPr lang="ru-RU" sz="2800" dirty="0">
                <a:effectLst/>
                <a:latin typeface="Times New Roman"/>
                <a:ea typeface="Times New Roman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Clr>
                <a:srgbClr val="F0A22E"/>
              </a:buClr>
              <a:buNone/>
            </a:pPr>
            <a:r>
              <a:rPr lang="ru-RU" sz="2200" b="1" i="1" dirty="0">
                <a:solidFill>
                  <a:srgbClr val="4E3B30"/>
                </a:solidFill>
                <a:latin typeface="Times New Roman"/>
                <a:ea typeface="Times New Roman"/>
              </a:rPr>
              <a:t>Цели: </a:t>
            </a:r>
          </a:p>
          <a:p>
            <a:pPr marL="0" lvl="0" indent="0">
              <a:buClr>
                <a:srgbClr val="F0A22E"/>
              </a:buClr>
              <a:buNone/>
            </a:pPr>
            <a:r>
              <a:rPr lang="ru-RU" sz="2200" dirty="0">
                <a:solidFill>
                  <a:srgbClr val="4E3B30"/>
                </a:solidFill>
                <a:latin typeface="Times New Roman"/>
                <a:ea typeface="Times New Roman"/>
              </a:rPr>
              <a:t>- у</a:t>
            </a:r>
            <a:r>
              <a:rPr lang="ru-RU" sz="2200" dirty="0" smtClean="0">
                <a:solidFill>
                  <a:srgbClr val="4E3B30"/>
                </a:solidFill>
                <a:latin typeface="Times New Roman"/>
                <a:ea typeface="Times New Roman"/>
              </a:rPr>
              <a:t>пражнять в определении на слух предметов;</a:t>
            </a:r>
          </a:p>
          <a:p>
            <a:pPr marL="0" lvl="0" indent="0">
              <a:buClr>
                <a:srgbClr val="F0A22E"/>
              </a:buClr>
              <a:buNone/>
            </a:pPr>
            <a:r>
              <a:rPr lang="ru-RU" sz="2200" dirty="0" smtClean="0">
                <a:solidFill>
                  <a:srgbClr val="4E3B30"/>
                </a:solidFill>
                <a:latin typeface="Times New Roman"/>
                <a:ea typeface="Times New Roman"/>
              </a:rPr>
              <a:t>- развивать фонематический слух;</a:t>
            </a:r>
          </a:p>
          <a:p>
            <a:pPr marL="0" lvl="0" indent="0">
              <a:buClr>
                <a:srgbClr val="F0A22E"/>
              </a:buClr>
              <a:buNone/>
            </a:pPr>
            <a:r>
              <a:rPr lang="ru-RU" sz="2200" dirty="0" smtClean="0">
                <a:solidFill>
                  <a:srgbClr val="4E3B30"/>
                </a:solidFill>
                <a:latin typeface="Times New Roman"/>
                <a:ea typeface="Times New Roman"/>
              </a:rPr>
              <a:t>- развивать слуховую память и слуховое внимание;</a:t>
            </a:r>
          </a:p>
          <a:p>
            <a:pPr marL="0" lvl="0" indent="0">
              <a:buClr>
                <a:srgbClr val="F0A22E"/>
              </a:buClr>
              <a:buNone/>
            </a:pPr>
            <a:r>
              <a:rPr lang="ru-RU" sz="2200" dirty="0" smtClean="0">
                <a:solidFill>
                  <a:srgbClr val="4E3B30"/>
                </a:solidFill>
                <a:latin typeface="Times New Roman"/>
                <a:ea typeface="Times New Roman"/>
              </a:rPr>
              <a:t>- учить узнавать ритмический рисунок.</a:t>
            </a:r>
          </a:p>
          <a:p>
            <a:pPr lvl="0">
              <a:buClr>
                <a:srgbClr val="F0A22E"/>
              </a:buClr>
              <a:buFontTx/>
              <a:buChar char="-"/>
            </a:pPr>
            <a:endParaRPr lang="ru-RU" sz="2200" dirty="0">
              <a:solidFill>
                <a:srgbClr val="4E3B3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822" y="1844824"/>
            <a:ext cx="3671325" cy="27534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279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48680"/>
            <a:ext cx="8686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4E3B3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rgbClr val="4E3B30"/>
                </a:solidFill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   На </a:t>
            </a:r>
            <a:r>
              <a:rPr lang="ru-RU" sz="2400" dirty="0" err="1">
                <a:latin typeface="Times New Roman"/>
                <a:ea typeface="Times New Roman"/>
              </a:rPr>
              <a:t>cамых</a:t>
            </a:r>
            <a:r>
              <a:rPr lang="ru-RU" sz="2400" dirty="0">
                <a:latin typeface="Times New Roman"/>
                <a:ea typeface="Times New Roman"/>
              </a:rPr>
              <a:t> первых занятиях можно предложить детям послушать звуки за окном: что шумит? (деревья), что гудит? (машина), кто кричит? (мальчик), кто разговаривает? (люди). Затем предлагается внимательно послушать и определить, какие звуки доносятся из коридора, соседней группы и т.д</a:t>
            </a:r>
            <a:r>
              <a:rPr lang="ru-RU" sz="2400" dirty="0" smtClean="0">
                <a:latin typeface="Times New Roman"/>
                <a:ea typeface="Times New Roman"/>
              </a:rPr>
              <a:t>. </a:t>
            </a:r>
          </a:p>
          <a:p>
            <a:pPr marL="0" indent="0">
              <a:buNone/>
            </a:pPr>
            <a:r>
              <a:rPr lang="ru-RU" sz="2400" b="1" i="1" dirty="0" smtClean="0">
                <a:latin typeface="Times New Roman"/>
                <a:ea typeface="Times New Roman"/>
              </a:rPr>
              <a:t>      Игры: 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i="1" dirty="0" smtClean="0">
                <a:latin typeface="Times New Roman"/>
                <a:ea typeface="Times New Roman"/>
              </a:rPr>
              <a:t>«Шумовые баночки», 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400" i="1" dirty="0" smtClean="0">
                <a:latin typeface="Times New Roman"/>
                <a:ea typeface="Times New Roman"/>
              </a:rPr>
              <a:t>«Что ты слышишь?», 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400" i="1" dirty="0" smtClean="0">
                <a:latin typeface="Times New Roman"/>
                <a:ea typeface="Times New Roman"/>
              </a:rPr>
              <a:t>«Угадай по звуку», 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400" i="1" dirty="0" smtClean="0">
                <a:latin typeface="Times New Roman"/>
                <a:ea typeface="Times New Roman"/>
              </a:rPr>
              <a:t>«Двигайся на звук», 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400" i="1" dirty="0" smtClean="0">
                <a:latin typeface="Times New Roman"/>
                <a:ea typeface="Times New Roman"/>
              </a:rPr>
              <a:t>«Покажи, что звучит» и</a:t>
            </a:r>
            <a:r>
              <a:rPr lang="ru-RU" sz="2200" i="1" dirty="0" smtClean="0">
                <a:latin typeface="Times New Roman"/>
                <a:ea typeface="Times New Roman"/>
              </a:rPr>
              <a:t> т.д.</a:t>
            </a:r>
            <a:br>
              <a:rPr lang="ru-RU" sz="2200" i="1" dirty="0" smtClean="0">
                <a:latin typeface="Times New Roman"/>
                <a:ea typeface="Times New Roman"/>
              </a:rPr>
            </a:br>
            <a:r>
              <a:rPr lang="ru-RU" sz="2400" i="1" cap="all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33172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686800" cy="936104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effectLst/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2 этап - 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Различение </a:t>
            </a:r>
            <a:r>
              <a:rPr lang="ru-RU" sz="2800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высоты, силы, тембра голоса</a:t>
            </a:r>
            <a:br>
              <a:rPr lang="ru-RU" sz="2800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268760"/>
            <a:ext cx="4191000" cy="5055840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3100" b="1" i="1" dirty="0">
                <a:latin typeface="Times New Roman"/>
                <a:ea typeface="Times New Roman"/>
              </a:rPr>
              <a:t>Цели: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3100" dirty="0">
                <a:latin typeface="Times New Roman"/>
                <a:ea typeface="Times New Roman"/>
              </a:rPr>
              <a:t>- учить на одном выдохе менять силу голоса от тихого к громкому и от громкого к тихому;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3100" dirty="0">
                <a:latin typeface="Times New Roman"/>
                <a:ea typeface="Times New Roman"/>
              </a:rPr>
              <a:t>- учить говорить в быстром и медленном темпе;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3100" dirty="0">
                <a:latin typeface="Times New Roman"/>
                <a:ea typeface="Times New Roman"/>
              </a:rPr>
              <a:t>- согласовывать движения со словами стихотворения;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3100" dirty="0">
                <a:latin typeface="Times New Roman"/>
                <a:ea typeface="Times New Roman"/>
              </a:rPr>
              <a:t>- реагировать на словесный сигнал;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3100" dirty="0">
                <a:latin typeface="Times New Roman"/>
                <a:ea typeface="Times New Roman"/>
              </a:rPr>
              <a:t>- воспитывать умение менять высоту голоса;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3100" dirty="0">
                <a:latin typeface="Times New Roman"/>
                <a:ea typeface="Times New Roman"/>
              </a:rPr>
              <a:t>- совершенствовать фразовую речь;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3100" dirty="0">
                <a:latin typeface="Times New Roman"/>
                <a:ea typeface="Times New Roman"/>
              </a:rPr>
              <a:t>- развивать тембр голоса.</a:t>
            </a:r>
          </a:p>
          <a:p>
            <a:endParaRPr lang="ru-RU" dirty="0"/>
          </a:p>
        </p:txBody>
      </p:sp>
      <p:pic>
        <p:nvPicPr>
          <p:cNvPr id="5" name="Объект 4" descr="Игра «Три медведя»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4343400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1237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  На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протяжении данного этапа дошкольников учат различать высоту, силу и тембр голоса, ориентируясь на одни и те же звуки, звукосочетания и слова. Этим целям служит целый ряд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игр: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/>
                <a:ea typeface="Times New Roman"/>
              </a:rPr>
              <a:t>« </a:t>
            </a:r>
            <a:r>
              <a:rPr lang="ru-RU" dirty="0">
                <a:latin typeface="Times New Roman"/>
                <a:ea typeface="Times New Roman"/>
              </a:rPr>
              <a:t>АУ</a:t>
            </a:r>
            <a:r>
              <a:rPr lang="ru-RU" dirty="0" smtClean="0">
                <a:latin typeface="Times New Roman"/>
                <a:ea typeface="Times New Roman"/>
              </a:rPr>
              <a:t>!»;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/>
              </a:rPr>
              <a:t>«Три медведя»;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/>
              </a:rPr>
              <a:t>«Близко – далеко»;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/>
              </a:rPr>
              <a:t>«Угадай, чей голос?»;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/>
              </a:rPr>
              <a:t>«Кто как кричит?»;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/>
              </a:rPr>
              <a:t>«Эхо» и т.д.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ru-RU" sz="2200" dirty="0" smtClean="0">
              <a:latin typeface="Times New Roman"/>
            </a:endParaRPr>
          </a:p>
        </p:txBody>
      </p:sp>
      <p:pic>
        <p:nvPicPr>
          <p:cNvPr id="4" name="Рисунок 3" descr="Корова и теленок, коза и козленок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r="1125"/>
          <a:stretch>
            <a:fillRect/>
          </a:stretch>
        </p:blipFill>
        <p:spPr bwMode="auto">
          <a:xfrm>
            <a:off x="4860032" y="3422073"/>
            <a:ext cx="4034408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5581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64096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31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3100" dirty="0" smtClean="0">
                <a:effectLst/>
                <a:latin typeface="Times New Roman"/>
                <a:ea typeface="Times New Roman"/>
              </a:rPr>
            </a:br>
            <a:r>
              <a:rPr lang="ru-RU" sz="31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3 </a:t>
            </a:r>
            <a:r>
              <a:rPr lang="ru-RU" sz="3100" b="1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этап </a:t>
            </a:r>
            <a:r>
              <a:rPr lang="ru-RU" sz="3100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– различение слов, близких по звуковому </a:t>
            </a:r>
            <a:r>
              <a:rPr lang="ru-RU" sz="3100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составу </a:t>
            </a:r>
            <a:r>
              <a:rPr lang="ru-RU" sz="3200" dirty="0">
                <a:effectLst/>
                <a:latin typeface="Times New Roman"/>
                <a:ea typeface="Times New Roman"/>
              </a:rPr>
              <a:t/>
            </a:r>
            <a:br>
              <a:rPr lang="ru-RU" sz="3200" dirty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200" b="1" i="1" dirty="0">
                <a:latin typeface="Times New Roman"/>
                <a:ea typeface="Times New Roman"/>
              </a:rPr>
              <a:t>Цели</a:t>
            </a:r>
            <a:r>
              <a:rPr lang="ru-RU" sz="2200" dirty="0">
                <a:latin typeface="Times New Roman"/>
                <a:ea typeface="Times New Roman"/>
              </a:rPr>
              <a:t>: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- </a:t>
            </a:r>
            <a:r>
              <a:rPr lang="ru-RU" sz="2200" dirty="0">
                <a:latin typeface="Times New Roman"/>
                <a:ea typeface="Times New Roman"/>
              </a:rPr>
              <a:t>развивать фонематический слух;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200" dirty="0">
                <a:latin typeface="Times New Roman"/>
                <a:ea typeface="Times New Roman"/>
              </a:rPr>
              <a:t>- учить подбирать рифму;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200" dirty="0">
                <a:latin typeface="Times New Roman"/>
                <a:ea typeface="Times New Roman"/>
              </a:rPr>
              <a:t>- находить ошибки, связанные со звуковым составом слова;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200" dirty="0">
                <a:latin typeface="Times New Roman"/>
                <a:ea typeface="Times New Roman"/>
              </a:rPr>
              <a:t>- различать слова-паронимы.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48880"/>
            <a:ext cx="4343400" cy="3257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886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  Работу на 3-м этапе начинать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надо со слов, простых по звуковому составу, и постепенно переходить к сложным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lvl="0" indent="0">
              <a:buClr>
                <a:srgbClr val="F0A22E"/>
              </a:buClr>
              <a:buNone/>
            </a:pPr>
            <a:r>
              <a:rPr lang="ru-RU" sz="2400" b="1" i="1" dirty="0">
                <a:solidFill>
                  <a:srgbClr val="4E3B30"/>
                </a:solidFill>
                <a:latin typeface="Times New Roman"/>
                <a:ea typeface="Times New Roman"/>
              </a:rPr>
              <a:t> </a:t>
            </a:r>
            <a:r>
              <a:rPr lang="ru-RU" sz="2400" b="1" i="1" dirty="0" smtClean="0">
                <a:solidFill>
                  <a:srgbClr val="4E3B30"/>
                </a:solidFill>
                <a:latin typeface="Times New Roman"/>
                <a:ea typeface="Times New Roman"/>
              </a:rPr>
              <a:t>Игры: 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4E3B30"/>
                </a:solidFill>
                <a:latin typeface="Times New Roman"/>
                <a:ea typeface="Calibri"/>
              </a:rPr>
              <a:t>«Подскажи подходящее слово»;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4E3B30"/>
                </a:solidFill>
                <a:latin typeface="Times New Roman"/>
                <a:ea typeface="Calibri"/>
                <a:cs typeface="Times New Roman"/>
              </a:rPr>
              <a:t>«Назови лишний звук»;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mtClean="0">
                <a:solidFill>
                  <a:srgbClr val="4E3B30"/>
                </a:solidFill>
                <a:latin typeface="Times New Roman"/>
                <a:ea typeface="Calibri"/>
                <a:cs typeface="Times New Roman"/>
              </a:rPr>
              <a:t>«Исправь </a:t>
            </a:r>
            <a:r>
              <a:rPr lang="ru-RU" dirty="0" smtClean="0">
                <a:solidFill>
                  <a:srgbClr val="4E3B30"/>
                </a:solidFill>
                <a:latin typeface="Times New Roman"/>
                <a:ea typeface="Calibri"/>
                <a:cs typeface="Times New Roman"/>
              </a:rPr>
              <a:t>меня»;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4E3B30"/>
                </a:solidFill>
                <a:latin typeface="Times New Roman"/>
                <a:ea typeface="Calibri"/>
                <a:cs typeface="Times New Roman"/>
              </a:rPr>
              <a:t>«Правильно подбери слова со звуками…»;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4E3B30"/>
                </a:solidFill>
                <a:latin typeface="Times New Roman"/>
                <a:ea typeface="Calibri"/>
                <a:cs typeface="Times New Roman"/>
              </a:rPr>
              <a:t>«Доскажи словечко»;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4E3B30"/>
                </a:solidFill>
                <a:latin typeface="Times New Roman"/>
                <a:ea typeface="Calibri"/>
                <a:cs typeface="Times New Roman"/>
              </a:rPr>
              <a:t>«Назови пары слов» и т.д.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ru-RU" sz="2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110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264</TotalTime>
  <Words>685</Words>
  <Application>Microsoft Office PowerPoint</Application>
  <PresentationFormat>Экран (4:3)</PresentationFormat>
  <Paragraphs>103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                                     Учитель-логопед                                                 Короткова Венера Фоатовна  Златоуст, 2014  г.</vt:lpstr>
      <vt:lpstr>Презентация PowerPoint</vt:lpstr>
      <vt:lpstr>Фонематический слух – это умение слышать и различать звуки речи.</vt:lpstr>
      <vt:lpstr> 1 этап – узнавание неречевых звуков </vt:lpstr>
      <vt:lpstr> </vt:lpstr>
      <vt:lpstr> 2 этап - Различение высоты, силы, тембра голоса </vt:lpstr>
      <vt:lpstr>Презентация PowerPoint</vt:lpstr>
      <vt:lpstr> 3 этап – различение слов, близких по звуковому составу  </vt:lpstr>
      <vt:lpstr>Презентация PowerPoint</vt:lpstr>
      <vt:lpstr>4 этап – дифференциация слогов</vt:lpstr>
      <vt:lpstr>Презентация PowerPoint</vt:lpstr>
      <vt:lpstr>5 этап – дифференциация фонем по твёрдости-мягкости, звонкости-глухости</vt:lpstr>
      <vt:lpstr>Презентация PowerPoint</vt:lpstr>
      <vt:lpstr>Презентация PowerPoint</vt:lpstr>
      <vt:lpstr>«Выбери правильно»</vt:lpstr>
      <vt:lpstr>6 этап – развитие навыков звукового анализа и синтеза</vt:lpstr>
      <vt:lpstr>Презентация PowerPoint</vt:lpstr>
      <vt:lpstr>Прочитай  по  первым буквам</vt:lpstr>
      <vt:lpstr>Презентация PowerPoint</vt:lpstr>
      <vt:lpstr>Спасибо за внимание!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Учитель-логопед МБДОУ «Детский сад № 10»                                   Короткова Венера Фоатовна</dc:title>
  <dc:creator>1</dc:creator>
  <cp:lastModifiedBy>1</cp:lastModifiedBy>
  <cp:revision>26</cp:revision>
  <dcterms:created xsi:type="dcterms:W3CDTF">2014-03-19T04:23:02Z</dcterms:created>
  <dcterms:modified xsi:type="dcterms:W3CDTF">2014-03-31T08:51:20Z</dcterms:modified>
</cp:coreProperties>
</file>