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422C16"/>
    <a:srgbClr val="0C788E"/>
    <a:srgbClr val="006666"/>
    <a:srgbClr val="0099CC"/>
    <a:srgbClr val="3366CC"/>
    <a:srgbClr val="660033"/>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23" autoAdjust="0"/>
    <p:restoredTop sz="94652" autoAdjust="0"/>
  </p:normalViewPr>
  <p:slideViewPr>
    <p:cSldViewPr>
      <p:cViewPr varScale="1">
        <p:scale>
          <a:sx n="66" d="100"/>
          <a:sy n="66" d="100"/>
        </p:scale>
        <p:origin x="-13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0FD7DDD2-CD40-464E-BCB3-223DDAD687FC}"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0CC7A4B3-F2FE-46B5-8EDC-CC55D147B95A}"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86FB6DA0-3AE5-4C8A-B167-7F67B5E46D0A}"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960B3C41-8252-4CE6-AE5D-13B6326D960A}"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5EE95704-1695-47AA-B80E-9AD234717ACE}"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AE434D9B-80DB-4168-98AD-CF532CE9DD46}"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p>
        </p:txBody>
      </p:sp>
      <p:sp>
        <p:nvSpPr>
          <p:cNvPr id="8" name="Нижний колонтитул 7"/>
          <p:cNvSpPr>
            <a:spLocks noGrp="1"/>
          </p:cNvSpPr>
          <p:nvPr>
            <p:ph type="ftr" sz="quarter" idx="11"/>
          </p:nvPr>
        </p:nvSpPr>
        <p:spPr/>
        <p:txBody>
          <a:bodyPr/>
          <a:lstStyle>
            <a:lvl1pPr>
              <a:defRPr/>
            </a:lvl1pPr>
          </a:lstStyle>
          <a:p>
            <a:endParaRPr lang="es-ES"/>
          </a:p>
        </p:txBody>
      </p:sp>
      <p:sp>
        <p:nvSpPr>
          <p:cNvPr id="9" name="Номер слайда 8"/>
          <p:cNvSpPr>
            <a:spLocks noGrp="1"/>
          </p:cNvSpPr>
          <p:nvPr>
            <p:ph type="sldNum" sz="quarter" idx="12"/>
          </p:nvPr>
        </p:nvSpPr>
        <p:spPr/>
        <p:txBody>
          <a:bodyPr/>
          <a:lstStyle>
            <a:lvl1pPr>
              <a:defRPr/>
            </a:lvl1pPr>
          </a:lstStyle>
          <a:p>
            <a:fld id="{484EBC5D-3868-449B-A89D-35D5F006D205}"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p>
        </p:txBody>
      </p:sp>
      <p:sp>
        <p:nvSpPr>
          <p:cNvPr id="4" name="Нижний колонтитул 3"/>
          <p:cNvSpPr>
            <a:spLocks noGrp="1"/>
          </p:cNvSpPr>
          <p:nvPr>
            <p:ph type="ftr" sz="quarter" idx="11"/>
          </p:nvPr>
        </p:nvSpPr>
        <p:spPr/>
        <p:txBody>
          <a:bodyPr/>
          <a:lstStyle>
            <a:lvl1pPr>
              <a:defRPr/>
            </a:lvl1pPr>
          </a:lstStyle>
          <a:p>
            <a:endParaRPr lang="es-ES"/>
          </a:p>
        </p:txBody>
      </p:sp>
      <p:sp>
        <p:nvSpPr>
          <p:cNvPr id="5" name="Номер слайда 4"/>
          <p:cNvSpPr>
            <a:spLocks noGrp="1"/>
          </p:cNvSpPr>
          <p:nvPr>
            <p:ph type="sldNum" sz="quarter" idx="12"/>
          </p:nvPr>
        </p:nvSpPr>
        <p:spPr/>
        <p:txBody>
          <a:bodyPr/>
          <a:lstStyle>
            <a:lvl1pPr>
              <a:defRPr/>
            </a:lvl1pPr>
          </a:lstStyle>
          <a:p>
            <a:fld id="{99D8A53E-7788-4B9E-A619-779A1A7F0982}"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p>
        </p:txBody>
      </p:sp>
      <p:sp>
        <p:nvSpPr>
          <p:cNvPr id="3" name="Нижний колонтитул 2"/>
          <p:cNvSpPr>
            <a:spLocks noGrp="1"/>
          </p:cNvSpPr>
          <p:nvPr>
            <p:ph type="ftr" sz="quarter" idx="11"/>
          </p:nvPr>
        </p:nvSpPr>
        <p:spPr/>
        <p:txBody>
          <a:bodyPr/>
          <a:lstStyle>
            <a:lvl1pPr>
              <a:defRPr/>
            </a:lvl1pPr>
          </a:lstStyle>
          <a:p>
            <a:endParaRPr lang="es-ES"/>
          </a:p>
        </p:txBody>
      </p:sp>
      <p:sp>
        <p:nvSpPr>
          <p:cNvPr id="4" name="Номер слайда 3"/>
          <p:cNvSpPr>
            <a:spLocks noGrp="1"/>
          </p:cNvSpPr>
          <p:nvPr>
            <p:ph type="sldNum" sz="quarter" idx="12"/>
          </p:nvPr>
        </p:nvSpPr>
        <p:spPr/>
        <p:txBody>
          <a:bodyPr/>
          <a:lstStyle>
            <a:lvl1pPr>
              <a:defRPr/>
            </a:lvl1pPr>
          </a:lstStyle>
          <a:p>
            <a:fld id="{C6204EAE-C510-4E95-9824-ED2845C26861}"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D67BBF5D-FBBB-4877-AB97-E56DA4929B78}"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DADF94DD-FB7A-4E34-9B72-0CF1C8253FA4}"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ABFDEE3-3E05-4A66-9B60-0A20B037DF6B}"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57158" y="214290"/>
            <a:ext cx="8429684" cy="3416320"/>
          </a:xfrm>
          <a:prstGeom prst="rect">
            <a:avLst/>
          </a:prstGeom>
        </p:spPr>
        <p:txBody>
          <a:bodyPr wrap="square">
            <a:spAutoFit/>
          </a:bodyPr>
          <a:lstStyle/>
          <a:p>
            <a:pPr algn="ctr"/>
            <a:r>
              <a:rPr lang="ru-RU" sz="5400" b="1" dirty="0" smtClean="0">
                <a:solidFill>
                  <a:srgbClr val="C00000"/>
                </a:solidFill>
                <a:latin typeface="Times New Roman" pitchFamily="18" charset="0"/>
                <a:cs typeface="Times New Roman" pitchFamily="18" charset="0"/>
              </a:rPr>
              <a:t>Русский </a:t>
            </a:r>
            <a:r>
              <a:rPr lang="ru-RU" sz="5400" b="1" dirty="0" smtClean="0">
                <a:solidFill>
                  <a:srgbClr val="C00000"/>
                </a:solidFill>
                <a:latin typeface="Times New Roman" pitchFamily="18" charset="0"/>
                <a:cs typeface="Times New Roman" pitchFamily="18" charset="0"/>
              </a:rPr>
              <a:t>язык, как </a:t>
            </a:r>
            <a:r>
              <a:rPr lang="ru-RU" sz="5400" b="1" dirty="0" smtClean="0">
                <a:solidFill>
                  <a:srgbClr val="C00000"/>
                </a:solidFill>
                <a:latin typeface="Times New Roman" pitchFamily="18" charset="0"/>
                <a:cs typeface="Times New Roman" pitchFamily="18" charset="0"/>
              </a:rPr>
              <a:t>второй </a:t>
            </a:r>
            <a:r>
              <a:rPr lang="ru-RU" sz="5400" b="1" dirty="0" smtClean="0">
                <a:solidFill>
                  <a:srgbClr val="C00000"/>
                </a:solidFill>
                <a:latin typeface="Times New Roman" pitchFamily="18" charset="0"/>
                <a:cs typeface="Times New Roman" pitchFamily="18" charset="0"/>
              </a:rPr>
              <a:t>язык для </a:t>
            </a:r>
            <a:r>
              <a:rPr lang="ru-RU" sz="5400" b="1" dirty="0" smtClean="0">
                <a:solidFill>
                  <a:srgbClr val="C00000"/>
                </a:solidFill>
                <a:latin typeface="Times New Roman" pitchFamily="18" charset="0"/>
                <a:cs typeface="Times New Roman" pitchFamily="18" charset="0"/>
              </a:rPr>
              <a:t>дошкольников – организация обучения в детском саду</a:t>
            </a:r>
            <a:endParaRPr lang="ru-RU" sz="5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ФОРМЫ ОБУЧЕНИЯ</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4" name="Прямоугольник 3"/>
          <p:cNvSpPr/>
          <p:nvPr/>
        </p:nvSpPr>
        <p:spPr>
          <a:xfrm>
            <a:off x="5072066" y="928670"/>
            <a:ext cx="3857620" cy="3785652"/>
          </a:xfrm>
          <a:prstGeom prst="rect">
            <a:avLst/>
          </a:prstGeom>
        </p:spPr>
        <p:txBody>
          <a:bodyPr wrap="square">
            <a:spAutoFit/>
          </a:bodyPr>
          <a:lstStyle/>
          <a:p>
            <a:pPr indent="536575" algn="just"/>
            <a:r>
              <a:rPr lang="ru-RU" sz="2000" dirty="0" smtClean="0">
                <a:solidFill>
                  <a:srgbClr val="003399"/>
                </a:solidFill>
                <a:latin typeface="Times New Roman" pitchFamily="18" charset="0"/>
                <a:cs typeface="Times New Roman" pitchFamily="18" charset="0"/>
              </a:rPr>
              <a:t>Обучение русскому языку происходит в условиях, когда либо воспитатели занимаются обучением детей второму языку как одним из видов деятельности в основное рабочее время, либо это делают другие специалисты. Занятия могут проходить либо в специально отведенном для занятий помещении или в </a:t>
            </a:r>
            <a:r>
              <a:rPr lang="ru-RU" sz="2000" dirty="0" err="1" smtClean="0">
                <a:solidFill>
                  <a:srgbClr val="003399"/>
                </a:solidFill>
                <a:latin typeface="Times New Roman" pitchFamily="18" charset="0"/>
                <a:cs typeface="Times New Roman" pitchFamily="18" charset="0"/>
              </a:rPr>
              <a:t>общегрупповом</a:t>
            </a:r>
            <a:r>
              <a:rPr lang="ru-RU" sz="2000" dirty="0" smtClean="0">
                <a:solidFill>
                  <a:srgbClr val="003399"/>
                </a:solidFill>
                <a:latin typeface="Times New Roman" pitchFamily="18" charset="0"/>
                <a:cs typeface="Times New Roman" pitchFamily="18" charset="0"/>
              </a:rPr>
              <a:t>, существенны также его размер и оборудование. </a:t>
            </a:r>
            <a:endParaRPr lang="ru-RU" sz="2000" dirty="0">
              <a:solidFill>
                <a:srgbClr val="003399"/>
              </a:solidFill>
              <a:latin typeface="Times New Roman" pitchFamily="18" charset="0"/>
              <a:cs typeface="Times New Roman" pitchFamily="18" charset="0"/>
            </a:endParaRPr>
          </a:p>
        </p:txBody>
      </p:sp>
      <p:pic>
        <p:nvPicPr>
          <p:cNvPr id="22532" name="Picture 4" descr="http://www.maaam.ru/images/photos/b25a37ece5d83f85cd2e0d7114ef57c4.jpg"/>
          <p:cNvPicPr>
            <a:picLocks noChangeAspect="1" noChangeArrowheads="1"/>
          </p:cNvPicPr>
          <p:nvPr/>
        </p:nvPicPr>
        <p:blipFill>
          <a:blip r:embed="rId2"/>
          <a:srcRect/>
          <a:stretch>
            <a:fillRect/>
          </a:stretch>
        </p:blipFill>
        <p:spPr bwMode="auto">
          <a:xfrm>
            <a:off x="214282" y="1000108"/>
            <a:ext cx="4857784" cy="38385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ФОРМЫ ОБУЧЕНИЯ</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24577" name="Rectangle 1"/>
          <p:cNvSpPr>
            <a:spLocks noChangeArrowheads="1"/>
          </p:cNvSpPr>
          <p:nvPr/>
        </p:nvSpPr>
        <p:spPr bwMode="auto">
          <a:xfrm>
            <a:off x="223104" y="928670"/>
            <a:ext cx="870661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В ситуациях повседневной жизни:</a:t>
            </a:r>
            <a:endParaRPr kumimoji="0" lang="ru-RU" sz="2800" b="0" i="0" u="none" strike="noStrike" cap="none" normalizeH="0" baseline="0" dirty="0" smtClean="0">
              <a:ln>
                <a:noFill/>
              </a:ln>
              <a:solidFill>
                <a:srgbClr val="003399"/>
              </a:solidFill>
              <a:effectLst/>
              <a:latin typeface="Times New Roman" pitchFamily="18" charset="0"/>
              <a:cs typeface="Times New Roman" pitchFamily="18" charset="0"/>
            </a:endParaRPr>
          </a:p>
        </p:txBody>
      </p:sp>
      <p:sp>
        <p:nvSpPr>
          <p:cNvPr id="24578" name="Rectangle 2"/>
          <p:cNvSpPr>
            <a:spLocks noChangeArrowheads="1"/>
          </p:cNvSpPr>
          <p:nvPr/>
        </p:nvSpPr>
        <p:spPr bwMode="auto">
          <a:xfrm>
            <a:off x="214346" y="1500174"/>
            <a:ext cx="864393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623888" algn="just" defTabSz="914400" rtl="0" eaLnBrk="1" fontAlgn="base" latinLnBrk="0" hangingPunct="1">
              <a:lnSpc>
                <a:spcPct val="100000"/>
              </a:lnSpc>
              <a:spcBef>
                <a:spcPct val="0"/>
              </a:spcBef>
              <a:spcAft>
                <a:spcPct val="0"/>
              </a:spcAft>
              <a:buClrTx/>
              <a:buSzTx/>
              <a:buFontTx/>
              <a:buNone/>
              <a:tabLst/>
            </a:pPr>
            <a:r>
              <a:rPr kumimoji="0" lang="ru-RU" sz="250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*дети знакомятся с ритуальными коммуникативными формулами приветствия, прощания, поздравления и т.д.; с речевыми высказываниями, описывающими жизнь ребенка в ходе свободной игры и в режимные моменты.</a:t>
            </a:r>
            <a:endParaRPr kumimoji="0" lang="ru-RU" sz="2500" b="0" i="0" u="none" strike="noStrike" cap="none" normalizeH="0" baseline="0" dirty="0" smtClean="0">
              <a:ln>
                <a:noFill/>
              </a:ln>
              <a:solidFill>
                <a:srgbClr val="003399"/>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ФОРМЫ ОБУЧЕНИЯ</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24577" name="Rectangle 1"/>
          <p:cNvSpPr>
            <a:spLocks noChangeArrowheads="1"/>
          </p:cNvSpPr>
          <p:nvPr/>
        </p:nvSpPr>
        <p:spPr bwMode="auto">
          <a:xfrm>
            <a:off x="223104" y="928670"/>
            <a:ext cx="870661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800" b="1" i="1" dirty="0" smtClean="0">
                <a:solidFill>
                  <a:srgbClr val="003399"/>
                </a:solidFill>
              </a:rPr>
              <a:t>В ходе занятий по второму языку:</a:t>
            </a:r>
            <a:endParaRPr lang="ru-RU" sz="2800" dirty="0">
              <a:solidFill>
                <a:srgbClr val="003399"/>
              </a:solidFill>
            </a:endParaRPr>
          </a:p>
        </p:txBody>
      </p:sp>
      <p:sp>
        <p:nvSpPr>
          <p:cNvPr id="24578" name="Rectangle 2"/>
          <p:cNvSpPr>
            <a:spLocks noChangeArrowheads="1"/>
          </p:cNvSpPr>
          <p:nvPr/>
        </p:nvSpPr>
        <p:spPr bwMode="auto">
          <a:xfrm>
            <a:off x="214346" y="1500174"/>
            <a:ext cx="864393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36575" algn="just"/>
            <a:r>
              <a:rPr lang="ru-RU" sz="2500" dirty="0" smtClean="0">
                <a:solidFill>
                  <a:srgbClr val="003399"/>
                </a:solidFill>
                <a:latin typeface="Times New Roman" pitchFamily="18" charset="0"/>
                <a:cs typeface="Times New Roman" pitchFamily="18" charset="0"/>
              </a:rPr>
              <a:t>* дети учатся понимать речь педагога на втором языке как в организационные моменты, так и в ходе объяснения материала;</a:t>
            </a:r>
          </a:p>
          <a:p>
            <a:pPr indent="536575" algn="just"/>
            <a:r>
              <a:rPr lang="ru-RU" sz="2500" dirty="0" smtClean="0">
                <a:solidFill>
                  <a:srgbClr val="003399"/>
                </a:solidFill>
                <a:latin typeface="Times New Roman" pitchFamily="18" charset="0"/>
                <a:cs typeface="Times New Roman" pitchFamily="18" charset="0"/>
              </a:rPr>
              <a:t>* усваивают лексику второго языка, сгруппированную по тематическому и ситуативному признакам;</a:t>
            </a:r>
          </a:p>
          <a:p>
            <a:pPr indent="536575" algn="just"/>
            <a:r>
              <a:rPr lang="ru-RU" sz="2500" dirty="0" smtClean="0">
                <a:solidFill>
                  <a:srgbClr val="003399"/>
                </a:solidFill>
                <a:latin typeface="Times New Roman" pitchFamily="18" charset="0"/>
                <a:cs typeface="Times New Roman" pitchFamily="18" charset="0"/>
              </a:rPr>
              <a:t>* знакомятся с построением элементарных грамматических конструкций;</a:t>
            </a:r>
          </a:p>
          <a:p>
            <a:pPr indent="536575" algn="just"/>
            <a:r>
              <a:rPr lang="ru-RU" sz="2500" dirty="0" smtClean="0">
                <a:solidFill>
                  <a:srgbClr val="003399"/>
                </a:solidFill>
                <a:latin typeface="Times New Roman" pitchFamily="18" charset="0"/>
                <a:cs typeface="Times New Roman" pitchFamily="18" charset="0"/>
              </a:rPr>
              <a:t>* учатся участвовать в играх, знакомятся с песнями и стихотворениями на втором языке.</a:t>
            </a:r>
            <a:endParaRPr lang="ru-RU" sz="2500" dirty="0">
              <a:solidFill>
                <a:srgbClr val="003399"/>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ФОРМЫ ОБУЧЕНИЯ</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25601" name="Rectangle 1"/>
          <p:cNvSpPr>
            <a:spLocks noChangeArrowheads="1"/>
          </p:cNvSpPr>
          <p:nvPr/>
        </p:nvSpPr>
        <p:spPr bwMode="auto">
          <a:xfrm>
            <a:off x="214282" y="1142984"/>
            <a:ext cx="86439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Простого погружения в иноязычную среду недостаточно. Обязательно необходимы и специальные занятия по второму языку, регулирующие поступление речи на изучаемом языке, целенаправленно развивающие знания детей о языке.</a:t>
            </a:r>
            <a:endParaRPr kumimoji="0" lang="ru-RU" sz="3600" b="0" i="0" u="none" strike="noStrike" cap="none" normalizeH="0" baseline="0" dirty="0" smtClean="0">
              <a:ln>
                <a:noFill/>
              </a:ln>
              <a:solidFill>
                <a:srgbClr val="003399"/>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СОСТАВ ГРУППЫ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 ТОЧКИ ЗРЕНИЯ ЯЗЫКА</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4" name="Прямоугольник 3"/>
          <p:cNvSpPr/>
          <p:nvPr/>
        </p:nvSpPr>
        <p:spPr>
          <a:xfrm>
            <a:off x="4286248" y="1389768"/>
            <a:ext cx="4572000" cy="3539430"/>
          </a:xfrm>
          <a:prstGeom prst="rect">
            <a:avLst/>
          </a:prstGeom>
        </p:spPr>
        <p:txBody>
          <a:bodyPr>
            <a:spAutoFit/>
          </a:bodyPr>
          <a:lstStyle/>
          <a:p>
            <a:pPr indent="623888" algn="just"/>
            <a:r>
              <a:rPr lang="ru-RU" sz="2800" dirty="0" smtClean="0">
                <a:solidFill>
                  <a:srgbClr val="003399"/>
                </a:solidFill>
                <a:latin typeface="Times New Roman" pitchFamily="18" charset="0"/>
                <a:cs typeface="Times New Roman" pitchFamily="18" charset="0"/>
              </a:rPr>
              <a:t>Большинство детей приходит в детские сады в 3-4 года. Они, как правило, плохо подготовлены к тому, чтобы в течение всего дня общаться на непонятном или пока плохо понятном русском. </a:t>
            </a:r>
            <a:endParaRPr lang="ru-RU" sz="2800" dirty="0">
              <a:solidFill>
                <a:srgbClr val="003399"/>
              </a:solidFill>
              <a:latin typeface="Times New Roman" pitchFamily="18" charset="0"/>
              <a:cs typeface="Times New Roman" pitchFamily="18" charset="0"/>
            </a:endParaRPr>
          </a:p>
        </p:txBody>
      </p:sp>
      <p:pic>
        <p:nvPicPr>
          <p:cNvPr id="27650" name="Picture 2" descr="http://mdou47.ucoz.com/_pu/0/s48965223.jpg"/>
          <p:cNvPicPr>
            <a:picLocks noChangeAspect="1" noChangeArrowheads="1"/>
          </p:cNvPicPr>
          <p:nvPr/>
        </p:nvPicPr>
        <p:blipFill>
          <a:blip r:embed="rId2"/>
          <a:srcRect/>
          <a:stretch>
            <a:fillRect/>
          </a:stretch>
        </p:blipFill>
        <p:spPr bwMode="auto">
          <a:xfrm>
            <a:off x="357158" y="1428736"/>
            <a:ext cx="3810000" cy="35433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СОСТАВ ГРУППЫ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 ТОЧКИ ЗРЕНИЯ ЯЗЫКА</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28673" name="Rectangle 1"/>
          <p:cNvSpPr>
            <a:spLocks noChangeArrowheads="1"/>
          </p:cNvSpPr>
          <p:nvPr/>
        </p:nvSpPr>
        <p:spPr bwMode="auto">
          <a:xfrm>
            <a:off x="0" y="135729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В группе детского сада лишь один ребенок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не говорит на русском языке</a:t>
            </a:r>
            <a:endParaRPr kumimoji="0" lang="ru-RU" sz="2800" b="0" i="0" u="none" strike="noStrike" cap="none" normalizeH="0" baseline="0" dirty="0" smtClean="0">
              <a:ln>
                <a:noFill/>
              </a:ln>
              <a:solidFill>
                <a:srgbClr val="003399"/>
              </a:solidFill>
              <a:effectLst/>
              <a:latin typeface="Times New Roman" pitchFamily="18" charset="0"/>
              <a:cs typeface="Times New Roman" pitchFamily="18" charset="0"/>
            </a:endParaRPr>
          </a:p>
        </p:txBody>
      </p:sp>
      <p:sp>
        <p:nvSpPr>
          <p:cNvPr id="6" name="Прямоугольник 5"/>
          <p:cNvSpPr/>
          <p:nvPr/>
        </p:nvSpPr>
        <p:spPr>
          <a:xfrm>
            <a:off x="214282" y="2406560"/>
            <a:ext cx="8643998" cy="2308324"/>
          </a:xfrm>
          <a:prstGeom prst="rect">
            <a:avLst/>
          </a:prstGeom>
        </p:spPr>
        <p:txBody>
          <a:bodyPr wrap="square">
            <a:spAutoFit/>
          </a:bodyPr>
          <a:lstStyle/>
          <a:p>
            <a:pPr indent="536575" algn="just"/>
            <a:r>
              <a:rPr lang="ru-RU" sz="2400" dirty="0" smtClean="0">
                <a:solidFill>
                  <a:srgbClr val="003399"/>
                </a:solidFill>
                <a:latin typeface="Times New Roman" pitchFamily="18" charset="0"/>
                <a:cs typeface="Times New Roman" pitchFamily="18" charset="0"/>
              </a:rPr>
              <a:t>В этом случае он способен в повседневном общении и при постоянно уделяемом ему внимании достаточно быстро и хорошо овладеть русским языком. Поначалу столкновение с новой речевой средой вызывает у ребенка стресс, он замолкает, чувствует себя некомфортно. Адаптационный период длится несколько месяцев. </a:t>
            </a:r>
            <a:endParaRPr lang="ru-RU" sz="2400" dirty="0">
              <a:solidFill>
                <a:srgbClr val="003399"/>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СОСТАВ ГРУППЫ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 ТОЧКИ ЗРЕНИЯ ЯЗЫКА</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28673" name="Rectangle 1"/>
          <p:cNvSpPr>
            <a:spLocks noChangeArrowheads="1"/>
          </p:cNvSpPr>
          <p:nvPr/>
        </p:nvSpPr>
        <p:spPr bwMode="auto">
          <a:xfrm>
            <a:off x="0" y="135729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800" b="1" i="1" dirty="0" smtClean="0">
                <a:solidFill>
                  <a:srgbClr val="003399"/>
                </a:solidFill>
                <a:latin typeface="Times New Roman" pitchFamily="18" charset="0"/>
                <a:cs typeface="Times New Roman" pitchFamily="18" charset="0"/>
              </a:rPr>
              <a:t>В детском саду 25-35% от состава детей </a:t>
            </a:r>
          </a:p>
          <a:p>
            <a:pPr algn="ctr"/>
            <a:r>
              <a:rPr lang="ru-RU" sz="2800" b="1" i="1" dirty="0" smtClean="0">
                <a:solidFill>
                  <a:srgbClr val="003399"/>
                </a:solidFill>
                <a:latin typeface="Times New Roman" pitchFamily="18" charset="0"/>
                <a:cs typeface="Times New Roman" pitchFamily="18" charset="0"/>
              </a:rPr>
              <a:t>не владеет русским языком</a:t>
            </a:r>
            <a:endParaRPr lang="ru-RU" sz="2800" dirty="0">
              <a:solidFill>
                <a:srgbClr val="003399"/>
              </a:solidFill>
              <a:latin typeface="Times New Roman" pitchFamily="18" charset="0"/>
              <a:cs typeface="Times New Roman" pitchFamily="18" charset="0"/>
            </a:endParaRPr>
          </a:p>
        </p:txBody>
      </p:sp>
      <p:sp>
        <p:nvSpPr>
          <p:cNvPr id="6" name="Прямоугольник 5"/>
          <p:cNvSpPr/>
          <p:nvPr/>
        </p:nvSpPr>
        <p:spPr>
          <a:xfrm>
            <a:off x="214282" y="2406560"/>
            <a:ext cx="8643998" cy="2308324"/>
          </a:xfrm>
          <a:prstGeom prst="rect">
            <a:avLst/>
          </a:prstGeom>
        </p:spPr>
        <p:txBody>
          <a:bodyPr wrap="square">
            <a:spAutoFit/>
          </a:bodyPr>
          <a:lstStyle/>
          <a:p>
            <a:pPr indent="536575" algn="just"/>
            <a:r>
              <a:rPr lang="ru-RU" sz="2400" dirty="0" smtClean="0">
                <a:solidFill>
                  <a:srgbClr val="003399"/>
                </a:solidFill>
                <a:latin typeface="Times New Roman" pitchFamily="18" charset="0"/>
                <a:cs typeface="Times New Roman" pitchFamily="18" charset="0"/>
              </a:rPr>
              <a:t>В этом случае они выпадают из общего процесса, не получают необходимо для их возраста развития, отстают и в </a:t>
            </a:r>
            <a:r>
              <a:rPr lang="ru-RU" sz="2400" dirty="0" err="1" smtClean="0">
                <a:solidFill>
                  <a:srgbClr val="003399"/>
                </a:solidFill>
                <a:latin typeface="Times New Roman" pitchFamily="18" charset="0"/>
                <a:cs typeface="Times New Roman" pitchFamily="18" charset="0"/>
              </a:rPr>
              <a:t>общекогнитивном</a:t>
            </a:r>
            <a:r>
              <a:rPr lang="ru-RU" sz="2400" dirty="0" smtClean="0">
                <a:solidFill>
                  <a:srgbClr val="003399"/>
                </a:solidFill>
                <a:latin typeface="Times New Roman" pitchFamily="18" charset="0"/>
                <a:cs typeface="Times New Roman" pitchFamily="18" charset="0"/>
              </a:rPr>
              <a:t>, и в речевом отношении. Если их объединяет общий язык, то они образуют свое объединение и мешают педагогам работать со всей группой в целом. В результате страдает и общее развитие русскоязычных детей. </a:t>
            </a:r>
            <a:endParaRPr lang="ru-RU" sz="2400" dirty="0">
              <a:solidFill>
                <a:srgbClr val="003399"/>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СОСТАВ ГРУППЫ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 ТОЧКИ ЗРЕНИЯ ЯЗЫКА</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6" name="Прямоугольник 5"/>
          <p:cNvSpPr/>
          <p:nvPr/>
        </p:nvSpPr>
        <p:spPr>
          <a:xfrm>
            <a:off x="214282" y="1500174"/>
            <a:ext cx="8643998" cy="3416320"/>
          </a:xfrm>
          <a:prstGeom prst="rect">
            <a:avLst/>
          </a:prstGeom>
        </p:spPr>
        <p:txBody>
          <a:bodyPr wrap="square">
            <a:spAutoFit/>
          </a:bodyPr>
          <a:lstStyle/>
          <a:p>
            <a:pPr algn="ctr"/>
            <a:r>
              <a:rPr lang="ru-RU" sz="3600" b="1" i="1" dirty="0" smtClean="0">
                <a:solidFill>
                  <a:srgbClr val="003399"/>
                </a:solidFill>
                <a:latin typeface="Times New Roman" pitchFamily="18" charset="0"/>
                <a:cs typeface="Times New Roman" pitchFamily="18" charset="0"/>
              </a:rPr>
              <a:t>Педагогика для этих групп должна быть направлена на интеграцию, а не на ассимиляцию, на взаимодействие, а не на диктат, на уважение личностных особенностей, а не на их подавление и нивелирование.</a:t>
            </a:r>
            <a:endParaRPr lang="ru-RU" sz="3600" dirty="0">
              <a:solidFill>
                <a:srgbClr val="003399"/>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СОСТАВ ГРУППЫ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 ТОЧКИ ЗРЕНИЯ ЯЗЫКА</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6" name="Прямоугольник 5"/>
          <p:cNvSpPr/>
          <p:nvPr/>
        </p:nvSpPr>
        <p:spPr>
          <a:xfrm>
            <a:off x="214282" y="1500174"/>
            <a:ext cx="8643998" cy="3477875"/>
          </a:xfrm>
          <a:prstGeom prst="rect">
            <a:avLst/>
          </a:prstGeom>
        </p:spPr>
        <p:txBody>
          <a:bodyPr wrap="square">
            <a:spAutoFit/>
          </a:bodyPr>
          <a:lstStyle/>
          <a:p>
            <a:pPr algn="ctr"/>
            <a:r>
              <a:rPr lang="ru-RU" sz="2200" b="1" i="1" dirty="0" smtClean="0">
                <a:solidFill>
                  <a:srgbClr val="003399"/>
                </a:solidFill>
                <a:latin typeface="Times New Roman" pitchFamily="18" charset="0"/>
                <a:cs typeface="Times New Roman" pitchFamily="18" charset="0"/>
              </a:rPr>
              <a:t>Особое внимание следует уделять не только становлению языка, но и приобщению к культуре, которая понимается не столько как заучивание и исполнение определенного запаса стихов, песен, надевание национальных костюмов, традиционная еда и фольклорные игрушки, но и как способы рассуждения, типы человеческих взаимоотношений, проявление дружбы и симпатии, построение рассказов и другие вещи, связанные с речевым поведением человека. Без знакомства с культурой невозможно выработать тот словарный запас, который соответствует реальному употреблению речи.</a:t>
            </a:r>
            <a:endParaRPr lang="ru-RU" sz="2200" dirty="0">
              <a:solidFill>
                <a:srgbClr val="003399"/>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ДЕЯТЕЛЬНОСТЬ ПЕДАГОГА,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ВЕДУЩЕГО ОБУЧЕНИЕ ВТОРОМУ ЯЗЫКУ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4" name="Прямоугольник 3"/>
          <p:cNvSpPr/>
          <p:nvPr/>
        </p:nvSpPr>
        <p:spPr>
          <a:xfrm>
            <a:off x="5214942" y="1428736"/>
            <a:ext cx="3643338" cy="3416320"/>
          </a:xfrm>
          <a:prstGeom prst="rect">
            <a:avLst/>
          </a:prstGeom>
        </p:spPr>
        <p:txBody>
          <a:bodyPr wrap="square">
            <a:spAutoFit/>
          </a:bodyPr>
          <a:lstStyle/>
          <a:p>
            <a:pPr indent="536575" algn="just"/>
            <a:r>
              <a:rPr lang="ru-RU" sz="2400" dirty="0" smtClean="0">
                <a:solidFill>
                  <a:srgbClr val="003399"/>
                </a:solidFill>
                <a:latin typeface="Times New Roman" pitchFamily="18" charset="0"/>
                <a:cs typeface="Times New Roman" pitchFamily="18" charset="0"/>
              </a:rPr>
              <a:t>Отличительная особенность программы ДОУ, в котором ведется обучение русскому языку как второму детей – это </a:t>
            </a:r>
            <a:r>
              <a:rPr lang="ru-RU" sz="2400" i="1" dirty="0" smtClean="0">
                <a:solidFill>
                  <a:srgbClr val="003399"/>
                </a:solidFill>
                <a:latin typeface="Times New Roman" pitchFamily="18" charset="0"/>
                <a:cs typeface="Times New Roman" pitchFamily="18" charset="0"/>
              </a:rPr>
              <a:t>переосмысление роли воспитателя в условиях межкультурного взаимодействия</a:t>
            </a:r>
            <a:r>
              <a:rPr lang="ru-RU" sz="2400" dirty="0" smtClean="0">
                <a:solidFill>
                  <a:srgbClr val="003399"/>
                </a:solidFill>
                <a:latin typeface="Times New Roman" pitchFamily="18" charset="0"/>
                <a:cs typeface="Times New Roman" pitchFamily="18" charset="0"/>
              </a:rPr>
              <a:t>. </a:t>
            </a:r>
            <a:endParaRPr lang="ru-RU" sz="2400" dirty="0">
              <a:solidFill>
                <a:srgbClr val="003399"/>
              </a:solidFill>
              <a:latin typeface="Times New Roman" pitchFamily="18" charset="0"/>
              <a:cs typeface="Times New Roman" pitchFamily="18" charset="0"/>
            </a:endParaRPr>
          </a:p>
        </p:txBody>
      </p:sp>
      <p:pic>
        <p:nvPicPr>
          <p:cNvPr id="29698" name="Picture 2" descr="http://50ds.ru/uploads/posts/2012-10/1351492703_psiholog.jpg"/>
          <p:cNvPicPr>
            <a:picLocks noChangeAspect="1" noChangeArrowheads="1"/>
          </p:cNvPicPr>
          <p:nvPr/>
        </p:nvPicPr>
        <p:blipFill>
          <a:blip r:embed="rId2"/>
          <a:srcRect/>
          <a:stretch>
            <a:fillRect/>
          </a:stretch>
        </p:blipFill>
        <p:spPr bwMode="auto">
          <a:xfrm>
            <a:off x="357158" y="1428736"/>
            <a:ext cx="4786142" cy="35719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ВВЕДЕНИЕ</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7" name="Прямоугольник 6"/>
          <p:cNvSpPr/>
          <p:nvPr/>
        </p:nvSpPr>
        <p:spPr>
          <a:xfrm>
            <a:off x="214282" y="1142984"/>
            <a:ext cx="8715436" cy="3970318"/>
          </a:xfrm>
          <a:prstGeom prst="rect">
            <a:avLst/>
          </a:prstGeom>
        </p:spPr>
        <p:txBody>
          <a:bodyPr wrap="square">
            <a:spAutoFit/>
          </a:bodyPr>
          <a:lstStyle/>
          <a:p>
            <a:pPr indent="711200" algn="just"/>
            <a:r>
              <a:rPr lang="ru-RU" sz="3600" dirty="0" smtClean="0">
                <a:solidFill>
                  <a:srgbClr val="003399"/>
                </a:solidFill>
                <a:latin typeface="Times New Roman" pitchFamily="18" charset="0"/>
                <a:cs typeface="Times New Roman" pitchFamily="18" charset="0"/>
              </a:rPr>
              <a:t>Русский язык является основным языком педагогического общения на всех ступенях образовательной системы в России. Чтобы быть интегрированным в общий воспитательно-образовательный процесс, ребенок должен владеть русским языком. </a:t>
            </a:r>
            <a:endParaRPr lang="ru-RU" sz="3600" dirty="0">
              <a:solidFill>
                <a:srgbClr val="003399"/>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ДЕЯТЕЛЬНОСТЬ ПЕДАГОГА,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ВЕДУЩЕГО ОБУЧЕНИЕ ВТОРОМУ ЯЗЫКУ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5" name="Прямоугольник 4"/>
          <p:cNvSpPr/>
          <p:nvPr/>
        </p:nvSpPr>
        <p:spPr>
          <a:xfrm>
            <a:off x="4929190" y="1357298"/>
            <a:ext cx="4000496" cy="1200329"/>
          </a:xfrm>
          <a:prstGeom prst="rect">
            <a:avLst/>
          </a:prstGeom>
        </p:spPr>
        <p:txBody>
          <a:bodyPr wrap="square">
            <a:spAutoFit/>
          </a:bodyPr>
          <a:lstStyle/>
          <a:p>
            <a:r>
              <a:rPr lang="ru-RU" dirty="0" smtClean="0">
                <a:solidFill>
                  <a:srgbClr val="003399"/>
                </a:solidFill>
                <a:latin typeface="Times New Roman" pitchFamily="18" charset="0"/>
                <a:cs typeface="Times New Roman" pitchFamily="18" charset="0"/>
              </a:rPr>
              <a:t>Основная задача воспитателей – постоянно разговаривать на своем родном языке. Это одновременно и легко, и трудно. </a:t>
            </a:r>
            <a:endParaRPr lang="ru-RU" dirty="0">
              <a:solidFill>
                <a:srgbClr val="003399"/>
              </a:solidFill>
              <a:latin typeface="Times New Roman" pitchFamily="18" charset="0"/>
              <a:cs typeface="Times New Roman" pitchFamily="18" charset="0"/>
            </a:endParaRPr>
          </a:p>
        </p:txBody>
      </p:sp>
      <p:sp>
        <p:nvSpPr>
          <p:cNvPr id="33793" name="Rectangle 1"/>
          <p:cNvSpPr>
            <a:spLocks noChangeArrowheads="1"/>
          </p:cNvSpPr>
          <p:nvPr/>
        </p:nvSpPr>
        <p:spPr bwMode="auto">
          <a:xfrm>
            <a:off x="5000628" y="2643182"/>
            <a:ext cx="378621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Именно воспитатель является носителем методики, поскольку только он способен реагировать на быстро изменяющуюся ситуацию действительности в простой и доступной восприятию детей форме, учитывающей известное и включающей новые элементы.</a:t>
            </a:r>
            <a:endParaRPr kumimoji="0" lang="ru-RU" b="0" i="0" u="none" strike="noStrike" cap="none" normalizeH="0" baseline="0" dirty="0" smtClean="0">
              <a:ln>
                <a:noFill/>
              </a:ln>
              <a:solidFill>
                <a:srgbClr val="003399"/>
              </a:solidFill>
              <a:effectLst/>
              <a:latin typeface="Times New Roman" pitchFamily="18" charset="0"/>
              <a:cs typeface="Times New Roman" pitchFamily="18" charset="0"/>
            </a:endParaRPr>
          </a:p>
        </p:txBody>
      </p:sp>
      <p:pic>
        <p:nvPicPr>
          <p:cNvPr id="33797" name="Picture 5" descr="http://ds-8yagodka.ucoz.ru/_nw/0/38895290.jpg"/>
          <p:cNvPicPr>
            <a:picLocks noChangeAspect="1" noChangeArrowheads="1"/>
          </p:cNvPicPr>
          <p:nvPr/>
        </p:nvPicPr>
        <p:blipFill>
          <a:blip r:embed="rId2"/>
          <a:srcRect/>
          <a:stretch>
            <a:fillRect/>
          </a:stretch>
        </p:blipFill>
        <p:spPr bwMode="auto">
          <a:xfrm>
            <a:off x="285720" y="1428735"/>
            <a:ext cx="4643470" cy="348260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ДЕЯТЕЛЬНОСТЬ ПЕДАГОГА,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ВЕДУЩЕГО ОБУЧЕНИЕ ВТОРОМУ ЯЗЫКУ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34818" name="Rectangle 2"/>
          <p:cNvSpPr>
            <a:spLocks noChangeArrowheads="1"/>
          </p:cNvSpPr>
          <p:nvPr/>
        </p:nvSpPr>
        <p:spPr bwMode="auto">
          <a:xfrm>
            <a:off x="5000628" y="1428736"/>
            <a:ext cx="385765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Вводя новые слова на занятии, воспитатель регулирует их количество и степень усвоения. В повседневной жизни сделать это гораздо сложнее. В идеальном случае слово вначале вводится в адекватной ситуации и несколько раз повторяется в варьирующихся внешне, но не по содержанию условиях.</a:t>
            </a:r>
            <a:endParaRPr kumimoji="0" lang="ru-RU" sz="2000" b="0" i="0" u="none" strike="noStrike" cap="none" normalizeH="0" baseline="0" dirty="0" smtClean="0">
              <a:ln>
                <a:noFill/>
              </a:ln>
              <a:solidFill>
                <a:srgbClr val="003399"/>
              </a:solidFill>
              <a:effectLst/>
              <a:latin typeface="Times New Roman" pitchFamily="18" charset="0"/>
              <a:cs typeface="Times New Roman" pitchFamily="18" charset="0"/>
            </a:endParaRPr>
          </a:p>
        </p:txBody>
      </p:sp>
      <p:pic>
        <p:nvPicPr>
          <p:cNvPr id="34822" name="Picture 6" descr="http://ds-8yagodka.ucoz.ru/_nw/0/90076512.jpg"/>
          <p:cNvPicPr>
            <a:picLocks noChangeAspect="1" noChangeArrowheads="1"/>
          </p:cNvPicPr>
          <p:nvPr/>
        </p:nvPicPr>
        <p:blipFill>
          <a:blip r:embed="rId2"/>
          <a:srcRect/>
          <a:stretch>
            <a:fillRect/>
          </a:stretch>
        </p:blipFill>
        <p:spPr bwMode="auto">
          <a:xfrm>
            <a:off x="214282" y="1357298"/>
            <a:ext cx="4714908" cy="353618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ДЕЯТЕЛЬНОСТЬ ПЕДАГОГА,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ВЕДУЩЕГО ОБУЧЕНИЕ ВТОРОМУ ЯЗЫКУ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35841" name="Rectangle 1"/>
          <p:cNvSpPr>
            <a:spLocks noChangeArrowheads="1"/>
          </p:cNvSpPr>
          <p:nvPr/>
        </p:nvSpPr>
        <p:spPr bwMode="auto">
          <a:xfrm>
            <a:off x="214282" y="1285860"/>
            <a:ext cx="864399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53975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В детском саду объем усваиваемого словаря определяется всеми теми словами, которые необходимы для нормальной полноценной жизни и благополучного эмоционального и психофизического развития детей. Усвоение этого большого числа слов растянуто по времени, происходит постепенно. Оно начинается с наиболее употребительных слов, постепенно усложняющихся по форме: прибавляются приставки, суффиксы. Варьируется употребление: слово приобретает новые значения, в том числе и переносные, выступает в текстах разных жанров.</a:t>
            </a:r>
            <a:r>
              <a:rPr kumimoji="0" lang="ru-RU" sz="240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rgbClr val="003399"/>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ДЕЯТЕЛЬНОСТЬ ПЕДАГОГА,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ВЕДУЩЕГО ОБУЧЕНИЕ ВТОРОМУ ЯЗЫКУ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35841" name="Rectangle 1"/>
          <p:cNvSpPr>
            <a:spLocks noChangeArrowheads="1"/>
          </p:cNvSpPr>
          <p:nvPr/>
        </p:nvSpPr>
        <p:spPr bwMode="auto">
          <a:xfrm>
            <a:off x="214282" y="1285860"/>
            <a:ext cx="864399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623888" algn="just"/>
            <a:r>
              <a:rPr lang="ru-RU" sz="2400" b="1" i="1" dirty="0" smtClean="0">
                <a:solidFill>
                  <a:srgbClr val="003399"/>
                </a:solidFill>
                <a:latin typeface="Times New Roman" pitchFamily="18" charset="0"/>
                <a:cs typeface="Times New Roman" pitchFamily="18" charset="0"/>
              </a:rPr>
              <a:t>Чем старше ребенок, тем большее влияние оказывает на него обобщение происходящего. Малыши спонтанно повторяют за взрослым что попало – вопрос ли, ответ ли, – а потом так же легко все забывают. Средние по возрасту начинают анализировать, как отвечают на вопрос воспитателя другие дети, и подражают уже им. Старшие устанавливают со взрослым другой тип общения – более деловой, ориентированный иногда даже на познавательную деятельность, в то время как маленькие склонны к эмоционально-двигательному типу контактов.</a:t>
            </a:r>
            <a:endParaRPr lang="ru-RU" sz="2400" dirty="0">
              <a:solidFill>
                <a:srgbClr val="003399"/>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ДЕЯТЕЛЬНОСТЬ ПЕДАГОГА,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ВЕДУЩЕГО ОБУЧЕНИЕ ВТОРОМУ ЯЗЫКУ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35841" name="Rectangle 1"/>
          <p:cNvSpPr>
            <a:spLocks noChangeArrowheads="1"/>
          </p:cNvSpPr>
          <p:nvPr/>
        </p:nvSpPr>
        <p:spPr bwMode="auto">
          <a:xfrm>
            <a:off x="214282" y="1441440"/>
            <a:ext cx="864399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623888" algn="just"/>
            <a:r>
              <a:rPr lang="ru-RU" sz="2400" b="1" i="1" dirty="0" smtClean="0">
                <a:solidFill>
                  <a:srgbClr val="003399"/>
                </a:solidFill>
                <a:latin typeface="Times New Roman" pitchFamily="18" charset="0"/>
                <a:cs typeface="Times New Roman" pitchFamily="18" charset="0"/>
              </a:rPr>
              <a:t>Черты занятий, которые являются необходимыми и достаточными для обучения детей: умение увлечь детей рассказом, сделать грамматическое, фонетическое или смысловое различие наглядным, заставить поверить в происходящее, предложить некоторую форму участия в нем, объяснить опорные моменты употребления иноязычных слов, включить реплики детей в событие, отреагировать на сказанное в соответствии с его содержанием и формой, закрепить впечатление от употребления второго языка.</a:t>
            </a:r>
            <a:endParaRPr lang="ru-RU" sz="2400" dirty="0">
              <a:solidFill>
                <a:srgbClr val="003399"/>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ДЕЯТЕЛЬНОСТЬ ПЕДАГОГА,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ВЕДУЩЕГО ОБУЧЕНИЕ ВТОРОМУ ЯЗЫКУ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35841" name="Rectangle 1"/>
          <p:cNvSpPr>
            <a:spLocks noChangeArrowheads="1"/>
          </p:cNvSpPr>
          <p:nvPr/>
        </p:nvSpPr>
        <p:spPr bwMode="auto">
          <a:xfrm>
            <a:off x="214282" y="1441440"/>
            <a:ext cx="864399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623888" algn="just"/>
            <a:r>
              <a:rPr lang="ru-RU" sz="2400" b="1" i="1" dirty="0" smtClean="0">
                <a:solidFill>
                  <a:srgbClr val="003399"/>
                </a:solidFill>
                <a:latin typeface="Times New Roman" pitchFamily="18" charset="0"/>
                <a:cs typeface="Times New Roman" pitchFamily="18" charset="0"/>
              </a:rPr>
              <a:t>Индивидуальный подход к детям связан с темпами усвоения материала, временем прихода в детский сад, условиями для изучения второго языка дома, особенностями поведения ребенка (так, его способность к концентрации внимания, интерес к жизни, терпимость и терпение, чувство юмора облегчают работу педагога). Один всегда охотно выступает первым, другой согласен только повторять, третий переводить – все ведут себя по-разному.</a:t>
            </a:r>
            <a:endParaRPr lang="ru-RU" sz="2400" dirty="0">
              <a:solidFill>
                <a:srgbClr val="003399"/>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ДЕЯТЕЛЬНОСТЬ ПЕДАГОГА,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ВЕДУЩЕГО ОБУЧЕНИЕ ВТОРОМУ ЯЗЫКУ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36865" name="Rectangle 1"/>
          <p:cNvSpPr>
            <a:spLocks noChangeArrowheads="1"/>
          </p:cNvSpPr>
          <p:nvPr/>
        </p:nvSpPr>
        <p:spPr bwMode="auto">
          <a:xfrm>
            <a:off x="214282" y="1285860"/>
            <a:ext cx="871543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9263"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Особенная техниками, связанная с неоднородным контингентом воспитанников дошкольного учреждения: </a:t>
            </a:r>
            <a:endParaRPr kumimoji="0" lang="ru-RU" b="0" i="0" u="none" strike="noStrike" cap="none" normalizeH="0" baseline="0" dirty="0" smtClean="0">
              <a:ln>
                <a:noFill/>
              </a:ln>
              <a:solidFill>
                <a:srgbClr val="003399"/>
              </a:solidFill>
              <a:effectLst/>
              <a:latin typeface="Times New Roman" pitchFamily="18" charset="0"/>
              <a:cs typeface="Times New Roman" pitchFamily="18" charset="0"/>
            </a:endParaRPr>
          </a:p>
          <a:p>
            <a:pPr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Когда он раскрывает новую тему, то больше, чем обычно, пользуется приемами наглядной </a:t>
            </a:r>
            <a:r>
              <a:rPr kumimoji="0" lang="ru-RU" b="0" i="0" u="none" strike="noStrike" cap="none" normalizeH="0" baseline="0" dirty="0" err="1" smtClean="0">
                <a:ln>
                  <a:noFill/>
                </a:ln>
                <a:solidFill>
                  <a:srgbClr val="003399"/>
                </a:solidFill>
                <a:effectLst/>
                <a:latin typeface="Times New Roman" pitchFamily="18" charset="0"/>
                <a:ea typeface="Times New Roman" pitchFamily="18" charset="0"/>
                <a:cs typeface="Times New Roman" pitchFamily="18" charset="0"/>
              </a:rPr>
              <a:t>семантизации</a:t>
            </a:r>
            <a:r>
              <a:rPr kumimoji="0" lang="ru-RU"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003399"/>
              </a:solidFill>
              <a:effectLst/>
              <a:latin typeface="Times New Roman" pitchFamily="18" charset="0"/>
              <a:cs typeface="Times New Roman" pitchFamily="18" charset="0"/>
            </a:endParaRPr>
          </a:p>
          <a:p>
            <a:pPr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Распределяя задания между детьми в группе, учитывает, что иноязычные дети не всегда с такой же легкостью, как те, для которых этот язык – родной, могут с ними справиться, и регулирует языковую нагрузку. </a:t>
            </a:r>
            <a:endParaRPr kumimoji="0" lang="ru-RU" b="0" i="0" u="none" strike="noStrike" cap="none" normalizeH="0" baseline="0" dirty="0" smtClean="0">
              <a:ln>
                <a:noFill/>
              </a:ln>
              <a:solidFill>
                <a:srgbClr val="003399"/>
              </a:solidFill>
              <a:effectLst/>
              <a:latin typeface="Times New Roman" pitchFamily="18" charset="0"/>
              <a:cs typeface="Times New Roman" pitchFamily="18" charset="0"/>
            </a:endParaRPr>
          </a:p>
          <a:p>
            <a:pPr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В повседневной жизни постоянно обращает внимание на то, чтобы иноязычные дети понимали, что происходит в группе и вокруг них; многократно повторяет рутинные формулы, добиваясь адекватного и осознанного ответа; если видит, что дети не знакомы с какой-то книгой или фильмом, не в курсе каких-то новостей, которые обсуждает большинство детей в группе, то просит детей, родителей или воспитателей, владеющих вторым языком, передать воспитанникам содержание, важное для интеграции их в группу. </a:t>
            </a:r>
            <a:endParaRPr kumimoji="0" lang="ru-RU" b="0" i="0" u="none" strike="noStrike" cap="none" normalizeH="0" baseline="0" dirty="0" smtClean="0">
              <a:ln>
                <a:noFill/>
              </a:ln>
              <a:solidFill>
                <a:srgbClr val="003399"/>
              </a:solidFill>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ДЕЯТЕЛЬНОСТЬ ПЕДАГОГА,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ВЕДУЩЕГО ОБУЧЕНИЕ ВТОРОМУ ЯЗЫКУ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36865" name="Rectangle 1"/>
          <p:cNvSpPr>
            <a:spLocks noChangeArrowheads="1"/>
          </p:cNvSpPr>
          <p:nvPr/>
        </p:nvSpPr>
        <p:spPr bwMode="auto">
          <a:xfrm>
            <a:off x="214282" y="1285860"/>
            <a:ext cx="864399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Проявляет индивидуальное внимание к иноязычным детям, поощряя их уверенность в себе, способствуя соблюдению ими социально-культурных норм общества.</a:t>
            </a:r>
            <a:endParaRPr kumimoji="0" lang="ru-RU" b="0" i="0" u="none" strike="noStrike" cap="none" normalizeH="0" baseline="0" dirty="0" smtClean="0">
              <a:ln>
                <a:noFill/>
              </a:ln>
              <a:solidFill>
                <a:srgbClr val="003399"/>
              </a:solidFill>
              <a:effectLst/>
              <a:latin typeface="Times New Roman" pitchFamily="18" charset="0"/>
              <a:cs typeface="Times New Roman" pitchFamily="18" charset="0"/>
            </a:endParaRPr>
          </a:p>
          <a:p>
            <a:pPr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Терпимо относится к ошибкам детей во втором языке; проводит при помощи книг, игрушек и рабочих тетрадей индивидуальные занятия с иноязычными детьми. На таких занятиях особенно важно: </a:t>
            </a:r>
            <a:endParaRPr kumimoji="0" lang="ru-RU" b="0" i="0" u="none" strike="noStrike" cap="none" normalizeH="0" baseline="0" dirty="0" smtClean="0">
              <a:ln>
                <a:noFill/>
              </a:ln>
              <a:solidFill>
                <a:srgbClr val="003399"/>
              </a:solidFill>
              <a:effectLst/>
              <a:latin typeface="Times New Roman" pitchFamily="18" charset="0"/>
              <a:cs typeface="Times New Roman" pitchFamily="18" charset="0"/>
            </a:endParaRPr>
          </a:p>
          <a:p>
            <a:pPr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расширять словарный запас детей; </a:t>
            </a:r>
            <a:endParaRPr kumimoji="0" lang="ru-RU" b="0" i="0" u="none" strike="noStrike" cap="none" normalizeH="0" baseline="0" dirty="0" smtClean="0">
              <a:ln>
                <a:noFill/>
              </a:ln>
              <a:solidFill>
                <a:srgbClr val="003399"/>
              </a:solidFill>
              <a:effectLst/>
              <a:latin typeface="Times New Roman" pitchFamily="18" charset="0"/>
              <a:cs typeface="Times New Roman" pitchFamily="18" charset="0"/>
            </a:endParaRPr>
          </a:p>
          <a:p>
            <a:pPr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кратко повторять с иноязычным(и) ребенком (детьми) содержание некоторых занятий по родному языку большинства; </a:t>
            </a:r>
            <a:endParaRPr kumimoji="0" lang="ru-RU" b="0" i="0" u="none" strike="noStrike" cap="none" normalizeH="0" baseline="0" dirty="0" smtClean="0">
              <a:ln>
                <a:noFill/>
              </a:ln>
              <a:solidFill>
                <a:srgbClr val="003399"/>
              </a:solidFill>
              <a:effectLst/>
              <a:latin typeface="Times New Roman" pitchFamily="18" charset="0"/>
              <a:cs typeface="Times New Roman" pitchFamily="18" charset="0"/>
            </a:endParaRPr>
          </a:p>
          <a:p>
            <a:pPr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вырабатывать устойчивые реакции на стандартные вопросы в грамматически правильной форме (например, регулярно проводить беседу на тему: "Что делаешь ты и члены твоей семьи по вечерам?").</a:t>
            </a:r>
            <a:endParaRPr kumimoji="0" lang="ru-RU" b="0" i="0" u="none" strike="noStrike" cap="none" normalizeH="0" baseline="0" dirty="0" smtClean="0">
              <a:ln>
                <a:noFill/>
              </a:ln>
              <a:solidFill>
                <a:srgbClr val="003399"/>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РЕЗУЛЬТАТЫ ОБУЧЕНИЯ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РУССКОМУ ЯЗЫКУ КАК ВТОРОМУ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40961" name="Rectangle 1"/>
          <p:cNvSpPr>
            <a:spLocks noChangeArrowheads="1"/>
          </p:cNvSpPr>
          <p:nvPr/>
        </p:nvSpPr>
        <p:spPr bwMode="auto">
          <a:xfrm>
            <a:off x="5286380" y="1285860"/>
            <a:ext cx="3571836" cy="3893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536575" algn="just"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Уровень приобретенных умений и навыков понимания и говорения зависит от количества времени, которое ребенок фактически находился в детском саду, от установок семьи на изучение или поддержание русского языка и русской культуры (того значения, которое они им придают), от индивидуального склада и особенностей развития детской личности. </a:t>
            </a:r>
            <a:endParaRPr kumimoji="0" lang="ru-RU" sz="1900" b="0" i="0" u="none" strike="noStrike" cap="none" normalizeH="0" baseline="0" dirty="0" smtClean="0">
              <a:ln>
                <a:noFill/>
              </a:ln>
              <a:solidFill>
                <a:srgbClr val="003399"/>
              </a:solidFill>
              <a:effectLst/>
              <a:latin typeface="Times New Roman" pitchFamily="18" charset="0"/>
              <a:cs typeface="Times New Roman" pitchFamily="18" charset="0"/>
            </a:endParaRPr>
          </a:p>
        </p:txBody>
      </p:sp>
      <p:pic>
        <p:nvPicPr>
          <p:cNvPr id="40963" name="Picture 3" descr="http://ds-8yagodka.ucoz.ru/_nw/0/54495271.jpg"/>
          <p:cNvPicPr>
            <a:picLocks noChangeAspect="1" noChangeArrowheads="1"/>
          </p:cNvPicPr>
          <p:nvPr/>
        </p:nvPicPr>
        <p:blipFill>
          <a:blip r:embed="rId2"/>
          <a:srcRect/>
          <a:stretch>
            <a:fillRect/>
          </a:stretch>
        </p:blipFill>
        <p:spPr bwMode="auto">
          <a:xfrm>
            <a:off x="285720" y="1357298"/>
            <a:ext cx="4800000" cy="3600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РЕЗУЛЬТАТЫ ОБУЧЕНИЯ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РУССКОМУ ЯЗЫКУ КАК ВТОРОМУ</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43009" name="Rectangle 1"/>
          <p:cNvSpPr>
            <a:spLocks noChangeArrowheads="1"/>
          </p:cNvSpPr>
          <p:nvPr/>
        </p:nvSpPr>
        <p:spPr bwMode="auto">
          <a:xfrm>
            <a:off x="285720" y="1357298"/>
            <a:ext cx="85011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При итоговом контроле следует различать:</a:t>
            </a:r>
            <a:endParaRPr kumimoji="0" lang="ru-RU" sz="2400" b="0" i="0" u="none" strike="noStrike" cap="none" normalizeH="0" baseline="0" dirty="0" smtClean="0">
              <a:ln>
                <a:noFill/>
              </a:ln>
              <a:solidFill>
                <a:srgbClr val="003399"/>
              </a:solidFill>
              <a:effectLst/>
              <a:latin typeface="Times New Roman" pitchFamily="18" charset="0"/>
              <a:cs typeface="Times New Roman" pitchFamily="18" charset="0"/>
            </a:endParaRPr>
          </a:p>
        </p:txBody>
      </p:sp>
      <p:sp>
        <p:nvSpPr>
          <p:cNvPr id="5" name="Прямоугольник 4"/>
          <p:cNvSpPr/>
          <p:nvPr/>
        </p:nvSpPr>
        <p:spPr>
          <a:xfrm>
            <a:off x="214282" y="1714488"/>
            <a:ext cx="8572560" cy="3477875"/>
          </a:xfrm>
          <a:prstGeom prst="rect">
            <a:avLst/>
          </a:prstGeom>
        </p:spPr>
        <p:txBody>
          <a:bodyPr wrap="square">
            <a:spAutoFit/>
          </a:bodyPr>
          <a:lstStyle/>
          <a:p>
            <a:pPr indent="536575" algn="just"/>
            <a:r>
              <a:rPr lang="ru-RU" sz="2000" b="1" dirty="0" smtClean="0">
                <a:solidFill>
                  <a:srgbClr val="003399"/>
                </a:solidFill>
                <a:latin typeface="Times New Roman" pitchFamily="18" charset="0"/>
                <a:cs typeface="Times New Roman" pitchFamily="18" charset="0"/>
              </a:rPr>
              <a:t>1. </a:t>
            </a:r>
            <a:r>
              <a:rPr lang="ru-RU" sz="2000" b="1" i="1" dirty="0" smtClean="0">
                <a:solidFill>
                  <a:srgbClr val="003399"/>
                </a:solidFill>
                <a:latin typeface="Times New Roman" pitchFamily="18" charset="0"/>
                <a:cs typeface="Times New Roman" pitchFamily="18" charset="0"/>
              </a:rPr>
              <a:t>Результаты обучения в ситуации тестирования.</a:t>
            </a:r>
            <a:r>
              <a:rPr lang="ru-RU" sz="2000" i="1" dirty="0" smtClean="0">
                <a:solidFill>
                  <a:srgbClr val="003399"/>
                </a:solidFill>
                <a:latin typeface="Times New Roman" pitchFamily="18" charset="0"/>
                <a:cs typeface="Times New Roman" pitchFamily="18" charset="0"/>
              </a:rPr>
              <a:t> </a:t>
            </a:r>
            <a:r>
              <a:rPr lang="ru-RU" sz="2000" dirty="0" smtClean="0">
                <a:solidFill>
                  <a:srgbClr val="003399"/>
                </a:solidFill>
                <a:latin typeface="Times New Roman" pitchFamily="18" charset="0"/>
                <a:cs typeface="Times New Roman" pitchFamily="18" charset="0"/>
              </a:rPr>
              <a:t>Здесь складывается особая “атмосфера выполнения заданий“: дети чувствуют индивидуальное внимание, учебное напряжение, доверие взрослого, кажутся себе старше. </a:t>
            </a:r>
          </a:p>
          <a:p>
            <a:pPr indent="536575" algn="just"/>
            <a:r>
              <a:rPr lang="ru-RU" sz="2000" b="1" dirty="0" smtClean="0">
                <a:solidFill>
                  <a:srgbClr val="003399"/>
                </a:solidFill>
                <a:latin typeface="Times New Roman" pitchFamily="18" charset="0"/>
                <a:cs typeface="Times New Roman" pitchFamily="18" charset="0"/>
              </a:rPr>
              <a:t>2. </a:t>
            </a:r>
            <a:r>
              <a:rPr lang="ru-RU" sz="2000" b="1" i="1" dirty="0" smtClean="0">
                <a:solidFill>
                  <a:srgbClr val="003399"/>
                </a:solidFill>
                <a:latin typeface="Times New Roman" pitchFamily="18" charset="0"/>
                <a:cs typeface="Times New Roman" pitchFamily="18" charset="0"/>
              </a:rPr>
              <a:t>Результаты обучения в учебной ситуации</a:t>
            </a:r>
            <a:r>
              <a:rPr lang="ru-RU" sz="2000" b="1" dirty="0" smtClean="0">
                <a:solidFill>
                  <a:srgbClr val="003399"/>
                </a:solidFill>
                <a:latin typeface="Times New Roman" pitchFamily="18" charset="0"/>
                <a:cs typeface="Times New Roman" pitchFamily="18" charset="0"/>
              </a:rPr>
              <a:t>.</a:t>
            </a:r>
            <a:r>
              <a:rPr lang="ru-RU" sz="2000" dirty="0" smtClean="0">
                <a:solidFill>
                  <a:srgbClr val="003399"/>
                </a:solidFill>
                <a:latin typeface="Times New Roman" pitchFamily="18" charset="0"/>
                <a:cs typeface="Times New Roman" pitchFamily="18" charset="0"/>
              </a:rPr>
              <a:t> Учебно-игровая ситуация поддается гибкой организации. В ней дошкольник действует совместно со взрослым. </a:t>
            </a:r>
          </a:p>
          <a:p>
            <a:pPr indent="536575" algn="just"/>
            <a:r>
              <a:rPr lang="ru-RU" sz="2000" b="1" dirty="0" smtClean="0">
                <a:solidFill>
                  <a:srgbClr val="003399"/>
                </a:solidFill>
                <a:latin typeface="Times New Roman" pitchFamily="18" charset="0"/>
                <a:cs typeface="Times New Roman" pitchFamily="18" charset="0"/>
              </a:rPr>
              <a:t>3.</a:t>
            </a:r>
            <a:r>
              <a:rPr lang="ru-RU" sz="2000" b="1" i="1" dirty="0" smtClean="0">
                <a:solidFill>
                  <a:srgbClr val="003399"/>
                </a:solidFill>
                <a:latin typeface="Times New Roman" pitchFamily="18" charset="0"/>
                <a:cs typeface="Times New Roman" pitchFamily="18" charset="0"/>
              </a:rPr>
              <a:t> Результаты обучения в спонтанной ситуации</a:t>
            </a:r>
            <a:r>
              <a:rPr lang="ru-RU" sz="2000" b="1" dirty="0" smtClean="0">
                <a:solidFill>
                  <a:srgbClr val="003399"/>
                </a:solidFill>
                <a:latin typeface="Times New Roman" pitchFamily="18" charset="0"/>
                <a:cs typeface="Times New Roman" pitchFamily="18" charset="0"/>
              </a:rPr>
              <a:t>.</a:t>
            </a:r>
            <a:r>
              <a:rPr lang="ru-RU" sz="2000" dirty="0" smtClean="0">
                <a:solidFill>
                  <a:srgbClr val="003399"/>
                </a:solidFill>
                <a:latin typeface="Times New Roman" pitchFamily="18" charset="0"/>
                <a:cs typeface="Times New Roman" pitchFamily="18" charset="0"/>
              </a:rPr>
              <a:t> Этот тип проверки дает изредка интересные, но чаще слабые результаты. Поскольку спонтанная ситуация обычно нова для ребенка, она является для него своеобразным шоком, так что первичная реакция осуществляется на родном языке. </a:t>
            </a:r>
            <a:endParaRPr lang="ru-RU" sz="2000" dirty="0">
              <a:solidFill>
                <a:srgbClr val="003399"/>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ВВЕДЕНИЕ</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7" name="Прямоугольник 6"/>
          <p:cNvSpPr/>
          <p:nvPr/>
        </p:nvSpPr>
        <p:spPr>
          <a:xfrm>
            <a:off x="214282" y="1142984"/>
            <a:ext cx="8715436" cy="2862322"/>
          </a:xfrm>
          <a:prstGeom prst="rect">
            <a:avLst/>
          </a:prstGeom>
        </p:spPr>
        <p:txBody>
          <a:bodyPr wrap="square">
            <a:spAutoFit/>
          </a:bodyPr>
          <a:lstStyle/>
          <a:p>
            <a:pPr indent="623888" algn="just"/>
            <a:r>
              <a:rPr lang="ru-RU" sz="3600" b="1" i="1" dirty="0" smtClean="0">
                <a:solidFill>
                  <a:srgbClr val="003399"/>
                </a:solidFill>
                <a:latin typeface="Times New Roman" pitchFamily="18" charset="0"/>
                <a:cs typeface="Times New Roman" pitchFamily="18" charset="0"/>
              </a:rPr>
              <a:t>Научно обоснованный подход к решению проблемы предполагает взаимосвязь обучения второму языку на специальных занятиях с повседневным общением на новом языке</a:t>
            </a:r>
            <a:r>
              <a:rPr lang="ru-RU" sz="3600" i="1" dirty="0" smtClean="0">
                <a:solidFill>
                  <a:srgbClr val="003399"/>
                </a:solidFill>
                <a:latin typeface="Times New Roman" pitchFamily="18" charset="0"/>
                <a:cs typeface="Times New Roman" pitchFamily="18" charset="0"/>
              </a:rPr>
              <a:t>.</a:t>
            </a:r>
            <a:endParaRPr lang="ru-RU" sz="3600" dirty="0">
              <a:solidFill>
                <a:srgbClr val="003399"/>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ЗАКЛЮЧЕНИЕ</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45057" name="Rectangle 1"/>
          <p:cNvSpPr>
            <a:spLocks noChangeArrowheads="1"/>
          </p:cNvSpPr>
          <p:nvPr/>
        </p:nvSpPr>
        <p:spPr bwMode="auto">
          <a:xfrm>
            <a:off x="214282" y="928670"/>
            <a:ext cx="8643998"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539750" algn="just" defTabSz="914400" rtl="0" eaLnBrk="1" fontAlgn="base" latinLnBrk="0" hangingPunct="1">
              <a:lnSpc>
                <a:spcPct val="100000"/>
              </a:lnSpc>
              <a:spcBef>
                <a:spcPct val="0"/>
              </a:spcBef>
              <a:spcAft>
                <a:spcPct val="0"/>
              </a:spcAft>
              <a:buClrTx/>
              <a:buSzTx/>
              <a:buFontTx/>
              <a:buNone/>
              <a:tabLst/>
            </a:pPr>
            <a:r>
              <a:rPr lang="ru-RU" sz="2250" dirty="0" smtClean="0">
                <a:solidFill>
                  <a:srgbClr val="003399"/>
                </a:solidFill>
                <a:latin typeface="Times New Roman" pitchFamily="18" charset="0"/>
                <a:ea typeface="Times New Roman" pitchFamily="18" charset="0"/>
                <a:cs typeface="Times New Roman" pitchFamily="18" charset="0"/>
              </a:rPr>
              <a:t>С</a:t>
            </a:r>
            <a:r>
              <a:rPr kumimoji="0" lang="ru-RU" sz="225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ложившийся билингвизм в современной системе российского образования ( национально-русское двуязычие) на наш взгляд, должен рассматриваться  сегодня как определённая социальная ценность. Понятно, что в условиях национально-русского двуязычия в регионах России именно компетентность в русском языке становится условием успешного использования многообразной информации, циркулирующей в общем коммуникативном пространстве. Знания именно русского языка становится сегодня условием успешной социализации ребёнка. Огромное значение приобретает социальный статус языка, а именно- возможность самореализации личности с его помощью, возможность получения дальнейшего образования.</a:t>
            </a:r>
            <a:endParaRPr kumimoji="0" lang="ru-RU" sz="2250" b="0" i="0" u="none" strike="noStrike" cap="none" normalizeH="0" baseline="0" dirty="0" smtClean="0">
              <a:ln>
                <a:noFill/>
              </a:ln>
              <a:solidFill>
                <a:srgbClr val="003399"/>
              </a:solidFill>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ЗАКЛЮЧЕНИЕ</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45057" name="Rectangle 1"/>
          <p:cNvSpPr>
            <a:spLocks noChangeArrowheads="1"/>
          </p:cNvSpPr>
          <p:nvPr/>
        </p:nvSpPr>
        <p:spPr bwMode="auto">
          <a:xfrm>
            <a:off x="214282" y="928670"/>
            <a:ext cx="8643998" cy="25160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36575" algn="just"/>
            <a:r>
              <a:rPr lang="ru-RU" sz="2250" dirty="0" smtClean="0">
                <a:solidFill>
                  <a:srgbClr val="003399"/>
                </a:solidFill>
                <a:latin typeface="Times New Roman" pitchFamily="18" charset="0"/>
                <a:cs typeface="Times New Roman" pitchFamily="18" charset="0"/>
              </a:rPr>
              <a:t>В условиях сегодняшнего дня на территории России образуется новый тип билингвизма, который можно определить как социально-обусловленный, коммуникативно-прагматический билингвизм. При обучении детей мигрантов, педагоги не должны делать акцент на изучение только своей культуры и языка, но и учитывать особенности той культуры и речевой среды к которой относится сам ребёнок.</a:t>
            </a:r>
            <a:endParaRPr lang="ru-RU" sz="2250" dirty="0">
              <a:solidFill>
                <a:srgbClr val="003399"/>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14422"/>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СПАСИБО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ЗА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ВНИМАНИЕ</a:t>
            </a:r>
            <a:endParaRPr kumimoji="0" lang="ru-RU" sz="6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ВВЕДЕНИЕ</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4" name="Прямоугольник 3"/>
          <p:cNvSpPr/>
          <p:nvPr/>
        </p:nvSpPr>
        <p:spPr>
          <a:xfrm>
            <a:off x="214282" y="1000108"/>
            <a:ext cx="8643998" cy="4016484"/>
          </a:xfrm>
          <a:prstGeom prst="rect">
            <a:avLst/>
          </a:prstGeom>
        </p:spPr>
        <p:txBody>
          <a:bodyPr wrap="square">
            <a:spAutoFit/>
          </a:bodyPr>
          <a:lstStyle/>
          <a:p>
            <a:pPr indent="623888" algn="just"/>
            <a:r>
              <a:rPr lang="ru-RU" sz="2400" b="1" i="1" dirty="0" err="1" smtClean="0">
                <a:solidFill>
                  <a:srgbClr val="003399"/>
                </a:solidFill>
                <a:latin typeface="Times New Roman" pitchFamily="18" charset="0"/>
                <a:cs typeface="Times New Roman" pitchFamily="18" charset="0"/>
              </a:rPr>
              <a:t>Л.С.Выготский</a:t>
            </a:r>
            <a:r>
              <a:rPr lang="ru-RU" sz="2400" b="1" i="1" dirty="0" smtClean="0">
                <a:solidFill>
                  <a:srgbClr val="003399"/>
                </a:solidFill>
                <a:latin typeface="Times New Roman" pitchFamily="18" charset="0"/>
                <a:cs typeface="Times New Roman" pitchFamily="18" charset="0"/>
              </a:rPr>
              <a:t> в работе "К вопросу о </a:t>
            </a:r>
            <a:r>
              <a:rPr lang="ru-RU" sz="2400" b="1" i="1" dirty="0" err="1" smtClean="0">
                <a:solidFill>
                  <a:srgbClr val="003399"/>
                </a:solidFill>
                <a:latin typeface="Times New Roman" pitchFamily="18" charset="0"/>
                <a:cs typeface="Times New Roman" pitchFamily="18" charset="0"/>
              </a:rPr>
              <a:t>многоязычии</a:t>
            </a:r>
            <a:r>
              <a:rPr lang="ru-RU" sz="2400" b="1" i="1" dirty="0" smtClean="0">
                <a:solidFill>
                  <a:srgbClr val="003399"/>
                </a:solidFill>
                <a:latin typeface="Times New Roman" pitchFamily="18" charset="0"/>
                <a:cs typeface="Times New Roman" pitchFamily="18" charset="0"/>
              </a:rPr>
              <a:t> в детском возрасте" писал: </a:t>
            </a:r>
          </a:p>
          <a:p>
            <a:pPr indent="623888" algn="just"/>
            <a:r>
              <a:rPr lang="ru-RU" sz="2300" b="1" i="1" dirty="0" smtClean="0">
                <a:solidFill>
                  <a:srgbClr val="003399"/>
                </a:solidFill>
                <a:latin typeface="Times New Roman" pitchFamily="18" charset="0"/>
                <a:cs typeface="Times New Roman" pitchFamily="18" charset="0"/>
              </a:rPr>
              <a:t>"Нельзя спрашивать, благоприятным или тормозящим фактором является билингвизм всегда, везде, при всяких обстоятельствах, безотносительно к тем конкретным условиям, в которых протекает это развитие и к закономерностям этого развития, изменяющимся на каждой возрастной ступени. /.../ Решение этого вопроса будет чрезвычайно сложное, зависящее от возраста детей, характера встречи одного и другого языка и, наконец, самое главное, от педагогического воздействия на развитие родной и чужой речи" </a:t>
            </a:r>
            <a:endParaRPr lang="ru-RU" sz="2300" dirty="0">
              <a:solidFill>
                <a:srgbClr val="003399"/>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ЦЕЛИ ОБУЧЕНИЯ</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15361" name="Rectangle 1"/>
          <p:cNvSpPr>
            <a:spLocks noChangeArrowheads="1"/>
          </p:cNvSpPr>
          <p:nvPr/>
        </p:nvSpPr>
        <p:spPr bwMode="auto">
          <a:xfrm>
            <a:off x="214282" y="785794"/>
            <a:ext cx="8643998"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35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развитие у дошкольников способности ориентироваться в звучащей речи, понимать и адекватно реагировать на слова воспитателя в различных видах детской деятельности, задавать вопросы, если что-то непонятно, просить повторить или объяснить;</a:t>
            </a:r>
            <a:endParaRPr kumimoji="0" lang="ru-RU" sz="2350" b="0" i="0" u="none" strike="noStrike" cap="none" normalizeH="0" baseline="0" dirty="0" smtClean="0">
              <a:ln>
                <a:noFill/>
              </a:ln>
              <a:solidFill>
                <a:srgbClr val="003399"/>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35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обучение умению формулировать свои мысли и желания на втором языке, гибко пользуясь сформированными языковыми и речевыми умениями в новых, спонтанно возникающих ситуациях коммуникации как с взрослым, так и со сверстником; </a:t>
            </a:r>
            <a:endParaRPr kumimoji="0" lang="ru-RU" sz="2350" b="0" i="0" u="none" strike="noStrike" cap="none" normalizeH="0" baseline="0" dirty="0" smtClean="0">
              <a:ln>
                <a:noFill/>
              </a:ln>
              <a:solidFill>
                <a:srgbClr val="003399"/>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35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привитие навыков перевода, способности соотносить один язык с другим, поощрение металингвистических высказываний и оценок; </a:t>
            </a:r>
            <a:endParaRPr kumimoji="0" lang="ru-RU" sz="2350" b="0" i="0" u="none" strike="noStrike" cap="none" normalizeH="0" baseline="0" dirty="0" smtClean="0">
              <a:ln>
                <a:noFill/>
              </a:ln>
              <a:solidFill>
                <a:srgbClr val="003399"/>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ЦЕЛИ ОБУЧЕНИЯ</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15361" name="Rectangle 1"/>
          <p:cNvSpPr>
            <a:spLocks noChangeArrowheads="1"/>
          </p:cNvSpPr>
          <p:nvPr/>
        </p:nvSpPr>
        <p:spPr bwMode="auto">
          <a:xfrm>
            <a:off x="214282" y="785794"/>
            <a:ext cx="864399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35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развитие у иноязычных дошкольников навыков и умений самостоятельной речи, максимально соответствующих норме развития второго языка у </a:t>
            </a:r>
            <a:r>
              <a:rPr kumimoji="0" lang="ru-RU" sz="2350" b="0" i="0" u="none" strike="noStrike" cap="none" normalizeH="0" baseline="0" dirty="0" err="1" smtClean="0">
                <a:ln>
                  <a:noFill/>
                </a:ln>
                <a:solidFill>
                  <a:srgbClr val="003399"/>
                </a:solidFill>
                <a:effectLst/>
                <a:latin typeface="Times New Roman" pitchFamily="18" charset="0"/>
                <a:ea typeface="Times New Roman" pitchFamily="18" charset="0"/>
                <a:cs typeface="Times New Roman" pitchFamily="18" charset="0"/>
              </a:rPr>
              <a:t>детей-монолингвов</a:t>
            </a:r>
            <a:r>
              <a:rPr kumimoji="0" lang="ru-RU" sz="235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a:t>
            </a:r>
            <a:endParaRPr kumimoji="0" lang="ru-RU" sz="2350" b="0" i="0" u="none" strike="noStrike" cap="none" normalizeH="0" baseline="0" dirty="0" smtClean="0">
              <a:ln>
                <a:noFill/>
              </a:ln>
              <a:solidFill>
                <a:srgbClr val="003399"/>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35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формирование коммуникативной компетенции, умений поддерживать разговор, отвечать собеседнику и получать от него нужную информацию;</a:t>
            </a:r>
            <a:endParaRPr kumimoji="0" lang="ru-RU" sz="2350" b="0" i="0" u="none" strike="noStrike" cap="none" normalizeH="0" baseline="0" dirty="0" smtClean="0">
              <a:ln>
                <a:noFill/>
              </a:ln>
              <a:solidFill>
                <a:srgbClr val="003399"/>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35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формирование личности двуязычного индивида, уверенно чувствующего себя в двух языках и двух культурах, уважающих обе традиции.</a:t>
            </a:r>
            <a:endParaRPr kumimoji="0" lang="ru-RU" sz="2350" b="0" i="0" u="none" strike="noStrike" cap="none" normalizeH="0" baseline="0" dirty="0" smtClean="0">
              <a:ln>
                <a:noFill/>
              </a:ln>
              <a:solidFill>
                <a:srgbClr val="003399"/>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ЗАДАЧИ ОБУЧЕНИЯ</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18433" name="Rectangle 1"/>
          <p:cNvSpPr>
            <a:spLocks noChangeArrowheads="1"/>
          </p:cNvSpPr>
          <p:nvPr/>
        </p:nvSpPr>
        <p:spPr bwMode="auto">
          <a:xfrm>
            <a:off x="214282" y="1000108"/>
            <a:ext cx="8643998"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1200" algn="just" defTabSz="914400" rtl="0" eaLnBrk="1" fontAlgn="base" latinLnBrk="0" hangingPunct="1">
              <a:lnSpc>
                <a:spcPct val="100000"/>
              </a:lnSpc>
              <a:spcBef>
                <a:spcPct val="0"/>
              </a:spcBef>
              <a:spcAft>
                <a:spcPct val="0"/>
              </a:spcAft>
              <a:buClrTx/>
              <a:buSzTx/>
              <a:buFontTx/>
              <a:buNone/>
              <a:tabLst/>
            </a:pPr>
            <a:r>
              <a:rPr kumimoji="0" lang="ru-RU" sz="2700"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Образовательные задачи</a:t>
            </a:r>
            <a:r>
              <a:rPr kumimoji="0" lang="ru-RU" sz="2700" b="0" i="0"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связаны с усвоением конкретного языкового материала, овладением определенными речевыми умениями, приобретением знаний страноведческого характера, получением некоторых лингвистических сведений.</a:t>
            </a:r>
            <a:endParaRPr kumimoji="0" lang="ru-RU" sz="2700" b="0" i="0" u="none" strike="noStrike" cap="none" normalizeH="0" baseline="0" dirty="0" smtClean="0">
              <a:ln>
                <a:noFill/>
              </a:ln>
              <a:solidFill>
                <a:srgbClr val="003399"/>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ЗАДАЧИ ОБУЧЕНИЯ</a:t>
            </a:r>
            <a:endParaRPr kumimoji="0" lang="ru-RU" sz="4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18433" name="Rectangle 1"/>
          <p:cNvSpPr>
            <a:spLocks noChangeArrowheads="1"/>
          </p:cNvSpPr>
          <p:nvPr/>
        </p:nvSpPr>
        <p:spPr bwMode="auto">
          <a:xfrm>
            <a:off x="214282" y="1000108"/>
            <a:ext cx="8643998"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623888" algn="just"/>
            <a:r>
              <a:rPr lang="ru-RU" sz="2700" b="1" i="1" dirty="0" smtClean="0">
                <a:solidFill>
                  <a:srgbClr val="003399"/>
                </a:solidFill>
                <a:latin typeface="Times New Roman" pitchFamily="18" charset="0"/>
                <a:cs typeface="Times New Roman" pitchFamily="18" charset="0"/>
              </a:rPr>
              <a:t>Воспитательно-развивающие задачи</a:t>
            </a:r>
            <a:r>
              <a:rPr lang="ru-RU" sz="2700" dirty="0" smtClean="0">
                <a:solidFill>
                  <a:srgbClr val="003399"/>
                </a:solidFill>
                <a:latin typeface="Times New Roman" pitchFamily="18" charset="0"/>
                <a:cs typeface="Times New Roman" pitchFamily="18" charset="0"/>
              </a:rPr>
              <a:t> обучения второму языку в дошкольном учреждении связаны с развитием </a:t>
            </a:r>
            <a:r>
              <a:rPr lang="ru-RU" sz="2700" dirty="0" err="1" smtClean="0">
                <a:solidFill>
                  <a:srgbClr val="003399"/>
                </a:solidFill>
                <a:latin typeface="Times New Roman" pitchFamily="18" charset="0"/>
                <a:cs typeface="Times New Roman" pitchFamily="18" charset="0"/>
              </a:rPr>
              <a:t>когнитивно-интеллектуальной</a:t>
            </a:r>
            <a:r>
              <a:rPr lang="ru-RU" sz="2700" dirty="0" smtClean="0">
                <a:solidFill>
                  <a:srgbClr val="003399"/>
                </a:solidFill>
                <a:latin typeface="Times New Roman" pitchFamily="18" charset="0"/>
                <a:cs typeface="Times New Roman" pitchFamily="18" charset="0"/>
              </a:rPr>
              <a:t> и эмоциональной сферы, ростом </a:t>
            </a:r>
            <a:r>
              <a:rPr lang="ru-RU" sz="2700" dirty="0" err="1" smtClean="0">
                <a:solidFill>
                  <a:srgbClr val="003399"/>
                </a:solidFill>
                <a:latin typeface="Times New Roman" pitchFamily="18" charset="0"/>
                <a:cs typeface="Times New Roman" pitchFamily="18" charset="0"/>
              </a:rPr>
              <a:t>креативности</a:t>
            </a:r>
            <a:r>
              <a:rPr lang="ru-RU" sz="2700" dirty="0" smtClean="0">
                <a:solidFill>
                  <a:srgbClr val="003399"/>
                </a:solidFill>
                <a:latin typeface="Times New Roman" pitchFamily="18" charset="0"/>
                <a:cs typeface="Times New Roman" pitchFamily="18" charset="0"/>
              </a:rPr>
              <a:t>, толерантности, общей компетентности. Приоритетными задачами являются: воспитание положительного отношения ко второму языку и культуре, к родному языку и культуре, подготовка к обучению в школе, формирование навыков межкультурного взаимодействия.</a:t>
            </a:r>
            <a:endParaRPr lang="ru-RU" sz="2700" dirty="0">
              <a:solidFill>
                <a:srgbClr val="003399"/>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14282" y="214290"/>
            <a:ext cx="864399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539750" algn="just"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Атмосфера занятий по второму языку оставляет тот след в душе ребенка, который превращается в почву для восприятия людей иной культуры. В положительной обстановке воспитываются дружеские чувства к другим национальностям и культурам. С детства привыкнув считаться с тем, что существуют разные языки и традиции, ребенок, став взрослым, легче найдет свое место в </a:t>
            </a:r>
            <a:r>
              <a:rPr kumimoji="0" lang="ru-RU" sz="2800" b="1" i="1" u="none" strike="noStrike" cap="none" normalizeH="0" baseline="0" dirty="0" err="1" smtClean="0">
                <a:ln>
                  <a:noFill/>
                </a:ln>
                <a:solidFill>
                  <a:srgbClr val="003399"/>
                </a:solidFill>
                <a:effectLst/>
                <a:latin typeface="Times New Roman" pitchFamily="18" charset="0"/>
                <a:ea typeface="Times New Roman" pitchFamily="18" charset="0"/>
                <a:cs typeface="Times New Roman" pitchFamily="18" charset="0"/>
              </a:rPr>
              <a:t>мультикультурном</a:t>
            </a:r>
            <a:r>
              <a:rPr kumimoji="0" lang="ru-RU" sz="2800"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 мире. Тот, кто однажды выучил второй язык, овладевает способностью учить другие языки.</a:t>
            </a:r>
            <a:endParaRPr kumimoji="0" lang="ru-RU" sz="2800" b="0" i="0" u="none" strike="noStrike" cap="none" normalizeH="0" baseline="0" dirty="0" smtClean="0">
              <a:ln>
                <a:noFill/>
              </a:ln>
              <a:solidFill>
                <a:srgbClr val="003399"/>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5014</TotalTime>
  <Words>2008</Words>
  <Application>Microsoft Office PowerPoint</Application>
  <PresentationFormat>Экран (4:3)</PresentationFormat>
  <Paragraphs>104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Diseño predeterminado</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Пользователь</cp:lastModifiedBy>
  <cp:revision>760</cp:revision>
  <dcterms:created xsi:type="dcterms:W3CDTF">2010-05-23T14:28:12Z</dcterms:created>
  <dcterms:modified xsi:type="dcterms:W3CDTF">2014-04-05T12:47:54Z</dcterms:modified>
</cp:coreProperties>
</file>