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8" r:id="rId3"/>
    <p:sldId id="259" r:id="rId4"/>
    <p:sldId id="261" r:id="rId5"/>
    <p:sldId id="286" r:id="rId6"/>
    <p:sldId id="262" r:id="rId7"/>
    <p:sldId id="288" r:id="rId8"/>
    <p:sldId id="285" r:id="rId9"/>
    <p:sldId id="264" r:id="rId10"/>
    <p:sldId id="266" r:id="rId11"/>
    <p:sldId id="267" r:id="rId12"/>
    <p:sldId id="284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94686" autoAdjust="0"/>
  </p:normalViewPr>
  <p:slideViewPr>
    <p:cSldViewPr>
      <p:cViewPr varScale="1">
        <p:scale>
          <a:sx n="105" d="100"/>
          <a:sy n="10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0D717E-3CCB-44D5-9160-B3F6883D3AD3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B28C5B-5C03-498D-A500-0AB45DB07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38D5AF-2CF4-4F35-AABE-57CD2095FE3C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0FCCEC-5016-40A7-BD8F-B6015135257E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87F3FF-FC5D-474F-A57A-4342BC25C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93AD-2DCF-4D9F-9539-09DC621DA177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C844-1DC5-4859-85E9-79C21824B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480B-C9AD-4D44-BFFE-AF7446B2E4F1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3BE35-0A16-4FC2-9336-B1BB50410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9AAC-77B0-44C2-AAD4-78D8B3AA06CA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AEA20-C497-40AE-8E21-D7C76000C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A76DDF-69D9-40C1-A53C-8370BA399B21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2DB095-3FF2-4081-87D4-A71B67434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4E706-D4D4-4D14-8386-CD313A229925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48B2-7222-45ED-B479-AD9958F8F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89C419-6CA9-4C0E-8EB7-2FC98F14E9D4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7C2063-9CF7-4EBA-9F22-C5F13841D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5C27-A1BD-4CB3-ABEE-6B06240B0549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96FF-0664-4FC9-A3AD-C60FD6F09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AE6B0B-193C-4A64-9893-DE1AA01667B3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88E77F-CAD5-43C6-AA5B-B610BB2D6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728136-3ED3-49CA-AD2B-B73A90D8A183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8EAA99-35A6-483F-BD4D-B0A168BDE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E262DE-7520-4335-99BE-F56B56786C02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82B8F6-C7CE-455A-A487-C30FF44B3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EE62BF0-4D40-4961-A6FB-12C636BE946A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11A941F-B9F4-465F-854F-03BF97135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3" r:id="rId2"/>
    <p:sldLayoutId id="2147483839" r:id="rId3"/>
    <p:sldLayoutId id="2147483834" r:id="rId4"/>
    <p:sldLayoutId id="2147483840" r:id="rId5"/>
    <p:sldLayoutId id="2147483835" r:id="rId6"/>
    <p:sldLayoutId id="2147483841" r:id="rId7"/>
    <p:sldLayoutId id="2147483842" r:id="rId8"/>
    <p:sldLayoutId id="2147483843" r:id="rId9"/>
    <p:sldLayoutId id="2147483836" r:id="rId10"/>
    <p:sldLayoutId id="21474838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495A7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2143125"/>
            <a:ext cx="7407275" cy="2500313"/>
          </a:xfrm>
        </p:spPr>
        <p:txBody>
          <a:bodyPr/>
          <a:lstStyle/>
          <a:p>
            <a:pPr marL="26988" algn="ctr" eaLnBrk="1" hangingPunct="1">
              <a:lnSpc>
                <a:spcPct val="70000"/>
              </a:lnSpc>
            </a:pPr>
            <a:r>
              <a:rPr lang="ru-RU" sz="2400" b="1" dirty="0" smtClean="0">
                <a:solidFill>
                  <a:srgbClr val="253143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</a:t>
            </a:r>
          </a:p>
          <a:p>
            <a:pPr marL="26988" algn="ctr" eaLnBrk="1" hangingPunct="1">
              <a:lnSpc>
                <a:spcPct val="70000"/>
              </a:lnSpc>
            </a:pPr>
            <a:r>
              <a:rPr lang="ru-RU" sz="2400" b="1" dirty="0" smtClean="0">
                <a:solidFill>
                  <a:srgbClr val="253143"/>
                </a:solidFill>
                <a:latin typeface="Times New Roman" pitchFamily="18" charset="0"/>
                <a:cs typeface="Times New Roman" pitchFamily="18" charset="0"/>
              </a:rPr>
              <a:t>по образовательной области «Речевое развитие» </a:t>
            </a:r>
          </a:p>
          <a:p>
            <a:pPr marL="26988" algn="ctr" eaLnBrk="1" hangingPunct="1">
              <a:lnSpc>
                <a:spcPct val="70000"/>
              </a:lnSpc>
            </a:pPr>
            <a:r>
              <a:rPr lang="ru-RU" sz="2400" b="1" dirty="0" smtClean="0">
                <a:solidFill>
                  <a:srgbClr val="253143"/>
                </a:solidFill>
                <a:latin typeface="Times New Roman" pitchFamily="18" charset="0"/>
                <a:cs typeface="Times New Roman" pitchFamily="18" charset="0"/>
              </a:rPr>
              <a:t>тема: «Зимующие птицы»</a:t>
            </a:r>
          </a:p>
          <a:p>
            <a:pPr marL="26988" algn="ctr" eaLnBrk="1" hangingPunct="1">
              <a:lnSpc>
                <a:spcPct val="70000"/>
              </a:lnSpc>
            </a:pPr>
            <a:r>
              <a:rPr lang="ru-RU" sz="1600" dirty="0" smtClean="0">
                <a:solidFill>
                  <a:srgbClr val="253143"/>
                </a:solidFill>
                <a:latin typeface="Times New Roman" pitchFamily="18" charset="0"/>
                <a:cs typeface="Times New Roman" pitchFamily="18" charset="0"/>
              </a:rPr>
              <a:t>группа общеразвивающей направленности от 5-ти до  6-ти лет </a:t>
            </a:r>
          </a:p>
          <a:p>
            <a:pPr marL="26988" algn="ctr" eaLnBrk="1" hangingPunct="1">
              <a:lnSpc>
                <a:spcPct val="70000"/>
              </a:lnSpc>
            </a:pPr>
            <a:endParaRPr lang="ru-RU" dirty="0" smtClean="0">
              <a:solidFill>
                <a:srgbClr val="25314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70000"/>
              </a:lnSpc>
            </a:pPr>
            <a:endParaRPr lang="ru-RU" dirty="0" smtClean="0">
              <a:solidFill>
                <a:srgbClr val="25314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70000"/>
              </a:lnSpc>
            </a:pPr>
            <a:r>
              <a:rPr lang="ru-RU" sz="2000" dirty="0" smtClean="0">
                <a:solidFill>
                  <a:srgbClr val="253143"/>
                </a:solidFill>
                <a:latin typeface="Times New Roman" pitchFamily="18" charset="0"/>
                <a:cs typeface="Times New Roman" pitchFamily="18" charset="0"/>
              </a:rPr>
              <a:t>Иванова Зоя Николаевна, учитель-логопед</a:t>
            </a:r>
          </a:p>
          <a:p>
            <a:pPr marL="26988" algn="ctr" eaLnBrk="1" hangingPunct="1">
              <a:lnSpc>
                <a:spcPct val="70000"/>
              </a:lnSpc>
            </a:pPr>
            <a:endParaRPr lang="ru-RU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70000"/>
              </a:lnSpc>
            </a:pPr>
            <a:endParaRPr lang="ru-RU" sz="1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70000"/>
              </a:lnSpc>
            </a:pPr>
            <a:endParaRPr lang="ru-RU" sz="1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70000"/>
              </a:lnSpc>
            </a:pPr>
            <a:endParaRPr lang="ru-RU" sz="1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70000"/>
              </a:lnSpc>
            </a:pPr>
            <a:endParaRPr lang="ru-RU" sz="1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70000"/>
              </a:lnSpc>
            </a:pPr>
            <a:endParaRPr lang="ru-RU" sz="1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70000"/>
              </a:lnSpc>
            </a:pPr>
            <a:endParaRPr lang="ru-RU" sz="1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eaLnBrk="1" hangingPunct="1">
              <a:lnSpc>
                <a:spcPct val="80000"/>
              </a:lnSpc>
            </a:pPr>
            <a:endParaRPr lang="ru-RU" sz="1000" dirty="0" smtClean="0">
              <a:solidFill>
                <a:srgbClr val="2531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 noChangeArrowheads="1"/>
          </p:cNvSpPr>
          <p:nvPr>
            <p:ph type="ctrTitle"/>
          </p:nvPr>
        </p:nvSpPr>
        <p:spPr bwMode="auto">
          <a:xfrm>
            <a:off x="1357313" y="142875"/>
            <a:ext cx="7407275" cy="1016000"/>
          </a:xfrm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автономное учреждение «Дошкольное образовательное учреждение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сад общеразвивающего вида с приоритетным осуществлением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физического развития детей №18 «Северяночка»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Ханты-Мансийского автономного округа- Югры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городской округ город Радужный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2571750" y="5715000"/>
            <a:ext cx="4714875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г. Радужный    </a:t>
            </a:r>
          </a:p>
          <a:p>
            <a:pPr algn="ctr">
              <a:lnSpc>
                <a:spcPct val="90000"/>
              </a:lnSpc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357313" y="357188"/>
            <a:ext cx="7215187" cy="714358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непосредственно образовательной деятельности</a:t>
            </a: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285875" y="2214563"/>
            <a:ext cx="1785938" cy="1000125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Вводная часть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7625" y="3286125"/>
            <a:ext cx="1928813" cy="10715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Основная часть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500813" y="4500563"/>
            <a:ext cx="2071687" cy="1000125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Заключительная часть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857375" y="1071563"/>
            <a:ext cx="28575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643438" y="1071563"/>
            <a:ext cx="285750" cy="2214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286625" y="1071563"/>
            <a:ext cx="285750" cy="342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86116" y="214290"/>
            <a:ext cx="2724140" cy="34463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Вводная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часть: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1214438" y="857250"/>
            <a:ext cx="735806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Логопед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Ребята, сегодня к нам в детский сад прилетала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Сорока-Белобока и принесла нам весточку из лесу.</a:t>
            </a:r>
          </a:p>
          <a:p>
            <a:pPr eaLnBrk="0" hangingPunct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Вот послушайте что она мне рассказала:</a:t>
            </a:r>
          </a:p>
          <a:p>
            <a:pPr eaLnBrk="0" hangingPunct="0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Снежная буря и сильный ветер замели все в лесу. Снегом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засыпало зимние запасы.</a:t>
            </a:r>
          </a:p>
          <a:p>
            <a:pPr eaLnBrk="0" hangingPunct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Очень голодно зимующим птицам, им совсем нечего есть. Они обессилили и ждут помощи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если мы им не поможем, они погибнут.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Ребята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 можем помочь зимующим птицам?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Дети: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можем помочь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Логопед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А что нам нужно для этого сделать?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Нам надо отправится в лес и накормить зимующих птиц.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400" dirty="0">
              <a:latin typeface="Times New Roman" pitchFamily="18" charset="0"/>
            </a:endParaRPr>
          </a:p>
          <a:p>
            <a:pPr eaLnBrk="0" hangingPunct="0"/>
            <a:endParaRPr lang="ru-RU" sz="1400" dirty="0">
              <a:latin typeface="Times New Roman" pitchFamily="18" charset="0"/>
            </a:endParaRPr>
          </a:p>
          <a:p>
            <a:pPr eaLnBrk="0" hangingPunct="0"/>
            <a:endParaRPr lang="ru-RU" sz="1400" dirty="0">
              <a:latin typeface="Times New Roman" pitchFamily="18" charset="0"/>
            </a:endParaRPr>
          </a:p>
        </p:txBody>
      </p:sp>
      <p:pic>
        <p:nvPicPr>
          <p:cNvPr id="17414" name="Рисунок 6" descr="749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12088" y="0"/>
            <a:ext cx="93503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0364" y="4071942"/>
            <a:ext cx="4033658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00430" y="285728"/>
            <a:ext cx="2500330" cy="35719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Основная часть</a:t>
            </a:r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1428750" y="857250"/>
            <a:ext cx="7500938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 dirty="0" smtClean="0">
                <a:latin typeface="Times New Roman" pitchFamily="18" charset="0"/>
              </a:rPr>
              <a:t>Логопед: </a:t>
            </a:r>
            <a:r>
              <a:rPr lang="ru-RU" sz="1600" dirty="0" smtClean="0">
                <a:latin typeface="Times New Roman" pitchFamily="18" charset="0"/>
              </a:rPr>
              <a:t>Тогда </a:t>
            </a:r>
            <a:r>
              <a:rPr lang="ru-RU" sz="1600" dirty="0">
                <a:latin typeface="Times New Roman" pitchFamily="18" charset="0"/>
              </a:rPr>
              <a:t>не теряем время и скорее отправляемся на помощь. </a:t>
            </a:r>
            <a:r>
              <a:rPr lang="ru-RU" sz="1600" dirty="0" smtClean="0">
                <a:latin typeface="Times New Roman" pitchFamily="18" charset="0"/>
              </a:rPr>
              <a:t>Чтобы </a:t>
            </a:r>
            <a:r>
              <a:rPr lang="ru-RU" sz="1600" dirty="0">
                <a:latin typeface="Times New Roman" pitchFamily="18" charset="0"/>
              </a:rPr>
              <a:t>попасть в зимний лес, нам нужно отгадать загадки. </a:t>
            </a:r>
            <a:r>
              <a:rPr lang="ru-RU" sz="1200" dirty="0">
                <a:latin typeface="Times New Roman" pitchFamily="18" charset="0"/>
              </a:rPr>
              <a:t>(Проверяем отгадки - слайд изображение птиц</a:t>
            </a:r>
            <a:r>
              <a:rPr lang="ru-RU" sz="1200" dirty="0" smtClean="0">
                <a:latin typeface="Times New Roman" pitchFamily="18" charset="0"/>
              </a:rPr>
              <a:t>.)</a:t>
            </a:r>
          </a:p>
          <a:p>
            <a:pPr eaLnBrk="0" hangingPunct="0"/>
            <a:endParaRPr lang="ru-RU" sz="1200" dirty="0"/>
          </a:p>
          <a:p>
            <a:pPr eaLnBrk="0" hangingPunct="0">
              <a:buFontTx/>
              <a:buChar char="-"/>
            </a:pPr>
            <a:r>
              <a:rPr lang="ru-RU" sz="1600" dirty="0">
                <a:latin typeface="Times New Roman" pitchFamily="18" charset="0"/>
              </a:rPr>
              <a:t>Я по дереву стучу,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Червячка достать хочу,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Хоть и скрылся под корой, 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Все равно он будет мой. (Дятел)</a:t>
            </a:r>
          </a:p>
          <a:p>
            <a:pPr eaLnBrk="0" hangingPunct="0"/>
            <a:endParaRPr lang="ru-RU" sz="1600" dirty="0"/>
          </a:p>
          <a:p>
            <a:pPr eaLnBrk="0" hangingPunct="0">
              <a:buFontTx/>
              <a:buChar char="-"/>
            </a:pPr>
            <a:r>
              <a:rPr lang="ru-RU" sz="1600" dirty="0">
                <a:latin typeface="Times New Roman" pitchFamily="18" charset="0"/>
              </a:rPr>
              <a:t>Ты откуда, ты откуда,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Прилетел к нам, красногрудый,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- Облетел я всю Сибирь.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- Как зовут тебя…? (Снегирь)</a:t>
            </a:r>
          </a:p>
          <a:p>
            <a:pPr eaLnBrk="0" hangingPunct="0">
              <a:buFontTx/>
              <a:buChar char="-"/>
            </a:pPr>
            <a:endParaRPr lang="ru-RU" sz="1600" dirty="0"/>
          </a:p>
          <a:p>
            <a:pPr eaLnBrk="0" hangingPunct="0">
              <a:buFontTx/>
              <a:buChar char="-"/>
            </a:pPr>
            <a:r>
              <a:rPr lang="ru-RU" sz="1600" dirty="0">
                <a:latin typeface="Times New Roman" pitchFamily="18" charset="0"/>
              </a:rPr>
              <a:t>Верещунья – белобока,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А зовут ее… (Сорока)</a:t>
            </a:r>
          </a:p>
          <a:p>
            <a:pPr eaLnBrk="0" hangingPunct="0"/>
            <a:endParaRPr lang="ru-RU" sz="1600" dirty="0"/>
          </a:p>
          <a:p>
            <a:pPr eaLnBrk="0" hangingPunct="0">
              <a:buFontTx/>
              <a:buChar char="-"/>
            </a:pPr>
            <a:r>
              <a:rPr lang="ru-RU" sz="1600" dirty="0">
                <a:latin typeface="Times New Roman" pitchFamily="18" charset="0"/>
              </a:rPr>
              <a:t>Маленький мальчишка,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В сереньком пальтишке,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По дворам шныряет,</a:t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>
                <a:latin typeface="Times New Roman" pitchFamily="18" charset="0"/>
              </a:rPr>
              <a:t>Крошки собирает. (Воробей) </a:t>
            </a:r>
          </a:p>
          <a:p>
            <a:pPr eaLnBrk="0" hangingPunct="0"/>
            <a:endParaRPr lang="ru-RU" sz="1600" dirty="0">
              <a:latin typeface="Times New Roman" pitchFamily="18" charset="0"/>
            </a:endParaRPr>
          </a:p>
        </p:txBody>
      </p:sp>
      <p:pic>
        <p:nvPicPr>
          <p:cNvPr id="4" name="Рисунок 3" descr="06.03.14 07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72066" y="2857496"/>
            <a:ext cx="3458145" cy="22422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143000" y="214313"/>
            <a:ext cx="820288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Молодцы, ребята, правильно отгадали все загадки. </a:t>
            </a:r>
          </a:p>
          <a:p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мы и оказались в зимнем завьюженном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лесу (разбирается понятие завьюженный лес) 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(Слайды: «Зимний лес. Зимующие птицы).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Посмотрите,</a:t>
            </a:r>
          </a:p>
          <a:p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лесу живут все птицы, которых мы с вами назвали.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можно назвать одним словом этих птиц?</a:t>
            </a:r>
          </a:p>
          <a:p>
            <a:pPr eaLnBrk="0" hangingPunct="0"/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Зимующие.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Почему, как вы думаете? 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Потому что они не улетают в теплые края, а остаются зимовать у нас, в Сибири.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Ребята, а как вы считаете, какая была зима? Зима суровая, вьюжная, морозная.</a:t>
            </a:r>
          </a:p>
          <a:p>
            <a:pPr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Легко ли птицам зимой в наших сибирских завьюженных снегом лесах? 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Птицам очень тяжело. Им нечего есть.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Ребята, как вы себе представляете завьюженный лес?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белым-бело, огромные сугробы, деревья засыпанные снегом.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 ребята, все засыпано снегом и птицам очень трудно найти себе пищу. </a:t>
            </a:r>
          </a:p>
          <a:p>
            <a:pPr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Поэтому люди делают кормушки и подкармливают птиц.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4286256"/>
            <a:ext cx="3492726" cy="23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86512" y="928670"/>
            <a:ext cx="1428760" cy="10144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06.03.14 15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143504" y="4286256"/>
            <a:ext cx="3686770" cy="23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 txBox="1">
            <a:spLocks noChangeArrowheads="1"/>
          </p:cNvSpPr>
          <p:nvPr/>
        </p:nvSpPr>
        <p:spPr bwMode="auto">
          <a:xfrm>
            <a:off x="1142976" y="0"/>
            <a:ext cx="7407275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Дыхательная гимнастика. </a:t>
            </a: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вокруг белым-бело, много снега намело.</a:t>
            </a:r>
          </a:p>
          <a:p>
            <a:pPr eaLnBrk="0" hangingPunct="0"/>
            <a:r>
              <a:rPr lang="ru-RU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Раз-два-три-четыре-пять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же корм нам поискать?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Может, справа под кустом? (Вдох носом 2–3 раза, поворачивая голову направо.)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Может, слева под бревном? (Вдох носом 2–3 раза, поворачивая голову налево.)</a:t>
            </a:r>
          </a:p>
          <a:p>
            <a:pPr algn="just"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Посмотрите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даже кормушку снегом засыпало.</a:t>
            </a:r>
          </a:p>
          <a:p>
            <a:pPr algn="just" eaLnBrk="0" hangingPunct="0"/>
            <a:r>
              <a:rPr lang="ru-RU" sz="16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ротового выдоха.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уровне роста детей расположена кормушка, на ней</a:t>
            </a:r>
          </a:p>
          <a:p>
            <a:pPr algn="just"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бумажными снежинками лежат семена, семечки, сало.   Необходимо подуть на</a:t>
            </a:r>
          </a:p>
          <a:p>
            <a:pPr algn="just"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«сугроб» так, чтобы от выдоха снежинки улетели, и дети смогли увидеть что там спрятано.</a:t>
            </a: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Давайте подуем на снежинки может под ними спрятан корм?</a:t>
            </a:r>
          </a:p>
          <a:p>
            <a:pPr algn="just"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 следит за правильностью ротового выдоха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 спрятаны: семена, сало, семечки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Ребята, посмотрите как Каркуша радуется и открывает рот от счастья, так что у нее получаются артикуляционные упражнения. Давайте вместе с ней выполним эти упражнения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выполняют артикуляционные упражнения). </a:t>
            </a: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Молодцы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вы не только умные, но и сильные дети. Вы справились с этим заданием. Теперь мы знаем чем накормить птиц. Птицам очень голодно, они совсем обессилили. У них даже нет сил долететь до кормушки. Давайте поможем обессиленным птицам пообедать.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4714884"/>
            <a:ext cx="2286016" cy="195266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571736" y="5000636"/>
            <a:ext cx="1424339" cy="17144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428728" y="500042"/>
            <a:ext cx="707231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6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«Посади птицу в кормушку» составление предложений с предлогом «В</a:t>
            </a:r>
            <a:r>
              <a:rPr lang="ru-RU" sz="16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</a:p>
          <a:p>
            <a:pPr algn="just"/>
            <a:endParaRPr lang="ru-RU" sz="1600" b="1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Птички с нетерпением ждут когда вы их накормите, давайте по очереди будем сажать их в кормушку. (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берут по одной плоскостной птичке стоящей на подставке и сажают в кормушку.)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-Я посадил воробья в кормушку.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-Я посадил голубя в кормушку.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-Я посадил снегиря в кормушку.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-Я посадил ворону в кормушку.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-Я посадил сороку в кормушку.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-Я посадил синицу в кормушку.</a:t>
            </a:r>
          </a:p>
          <a:p>
            <a:pPr algn="just" eaLnBrk="0" hangingPunct="0"/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Л.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Птицы благодарны вам за то, что вы помогли им найти корм. И накормили их. От прибавления сил у них поднялось настроение. И от радости поют вам песни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0" y="4143380"/>
            <a:ext cx="3873790" cy="23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4214818"/>
            <a:ext cx="2851198" cy="23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8" y="1714488"/>
            <a:ext cx="2143108" cy="12858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2928934"/>
          <a:ext cx="7786742" cy="1472184"/>
        </p:xfrm>
        <a:graphic>
          <a:graphicData uri="http://schemas.openxmlformats.org/drawingml/2006/table">
            <a:tbl>
              <a:tblPr/>
              <a:tblGrid>
                <a:gridCol w="2862944"/>
                <a:gridCol w="4923798"/>
              </a:tblGrid>
              <a:tr h="135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Среди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белых голубей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Скачет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шустрый воробей.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Воробушек-пташка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Серая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рубашка.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Откликайся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воробей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Вылетай-ка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не робей.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Идут по кругу, заложив руки за спину.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 центре скачет на корточках один ребенок.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Встают лицом в круг, берутся за руки, идут приставным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шагом.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Воробей» пытается «вылететь», а «голуби» его не пускают.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4500570"/>
            <a:ext cx="2018974" cy="226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4500570"/>
            <a:ext cx="1880603" cy="226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3702" y="214290"/>
            <a:ext cx="2357454" cy="19811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42" name="Рисунок 6" descr="0007-004-Vorobej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2" y="5214950"/>
            <a:ext cx="1690687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42976" y="0"/>
            <a:ext cx="728667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16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«Отгадай по голосу».</a:t>
            </a: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Послушаем, как зимующие птицы свой голос подают.</a:t>
            </a:r>
          </a:p>
          <a:p>
            <a:pPr algn="just" eaLnBrk="0" hangingPunct="0"/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Включается магнитофонная аудиозапись с голосами зимующих птиц.</a:t>
            </a:r>
          </a:p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отгадывают птиц по голосу (воробья, ворону, сову.)</a:t>
            </a:r>
          </a:p>
          <a:p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Игра: "Тихо-громко"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сейчас мы с вами превратимся в птичек.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Изобразите, как громко кричат вороны? А тихо? 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громко ухает сова, а тихо?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как чирикает воробей?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Правильно, и воробей приглашает отдохнуть.</a:t>
            </a:r>
          </a:p>
          <a:p>
            <a:pPr eaLnBrk="0" hangingPunct="0"/>
            <a:r>
              <a:rPr lang="ru-RU" sz="16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Динамическая пауза: «Воробей»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(звучит музыка)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 приглашает детей и предлагает встать лицом в круг.</a:t>
            </a:r>
          </a:p>
          <a:p>
            <a:pPr eaLnBrk="0" hangingPunct="0"/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C:\Users\User\Pictures\2014-03-06 06.03.14\06.03.14 2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30" y="142852"/>
            <a:ext cx="1905013" cy="14287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1142976" y="642918"/>
            <a:ext cx="757237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Закрепление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знаний о зимующих птицах.</a:t>
            </a:r>
          </a:p>
          <a:p>
            <a:pPr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садятся за столы, у каждого лежат разрезные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картинки с изображением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зимующих птиц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(собирают картинку).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соберет картинку - проверяет правильно ли у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него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получилось,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верный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 лежит у вас  на краю стола. 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(Целое изображение рисунка)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(шепотом)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вы знаете что зимующие птицы очень любят играть? Давайте поиграем в </a:t>
            </a:r>
            <a:r>
              <a:rPr lang="ru-RU" sz="16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игру "Сосчитай птиц».</a:t>
            </a:r>
          </a:p>
          <a:p>
            <a:pPr eaLnBrk="0" hangingPunct="0"/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по очереди выходят к доске и соотносят изображение с цифрой. (1,3,5)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Молодцы! все правильно получилось. Интересно, а не трудно вам будет справиться с следующим заданием?</a:t>
            </a:r>
          </a:p>
          <a:p>
            <a:pPr eaLnBrk="0" hangingPunct="0"/>
            <a:r>
              <a:rPr lang="ru-RU" sz="16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«Запоминайка»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речевого слуха, памяти.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надеюсь, что вы будете внимательными. </a:t>
            </a:r>
          </a:p>
          <a:p>
            <a:pPr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Дятел, ворона, сорока.</a:t>
            </a:r>
          </a:p>
          <a:p>
            <a:pPr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Повтори за мной Вова, Аня и т.д..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Воробей, снегирь, синица. Повтори за мной,....</a:t>
            </a:r>
          </a:p>
          <a:p>
            <a:pPr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Аналогично игра проводится с каждым ребенком.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28" y="4714884"/>
            <a:ext cx="2643206" cy="19824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0826" y="3429000"/>
            <a:ext cx="2214578" cy="32015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142976" y="0"/>
            <a:ext cx="7358062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рассказа по серии сюжетных картин.</a:t>
            </a:r>
            <a:endParaRPr lang="ru-RU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знаете (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 произносит таинственным голосом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Сорока-Белобока принесла не только весточку, она оставила нам еще и вот эти картины. Давайте их внимательно рассмотрим и составим предложения. И тогда мы узнаем, что произошло завьюженной зимой и о ком эта история.</a:t>
            </a:r>
          </a:p>
          <a:p>
            <a:pPr algn="just"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 магнитную доску по очереди выставляются сюжетные картины. Логопед предлагает</a:t>
            </a:r>
          </a:p>
          <a:p>
            <a:pPr algn="just"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внимательно рассмотреть их и составить по одному предложению.)</a:t>
            </a:r>
          </a:p>
          <a:p>
            <a:pPr algn="just"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Однажды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Маша и Витя увидели замерзшего воробушка.</a:t>
            </a:r>
          </a:p>
          <a:p>
            <a:pPr algn="just"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Маша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взяла воробушка в руки.</a:t>
            </a:r>
          </a:p>
          <a:p>
            <a:pPr algn="just"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понесли воробушка домой. </a:t>
            </a:r>
          </a:p>
          <a:p>
            <a:pPr algn="just"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Дома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Маша и Витя накормили воробушка.</a:t>
            </a:r>
          </a:p>
          <a:p>
            <a:pPr algn="just"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Когда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морозы спали дети отнесли воробушка в 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парк и показали где кормушка.</a:t>
            </a: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Молодцы хорошие получились предложения. 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как вы думаете, кто главный герой этих изображений?</a:t>
            </a: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Воробушек.</a:t>
            </a: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Правильно. А какая это птица? </a:t>
            </a: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Воробей,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зимующая птица.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повторим все предложения, чтоб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получился		рассказ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Ребенок: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Составляет рассказ по серии сюжетных картин.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Интересный получился рассказ. 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 пора возвращаться обратно в детский сад.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Закрыли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глазки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зажмуриваются) </a:t>
            </a:r>
          </a:p>
          <a:p>
            <a:pPr algn="just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- вот мы и оказались в детском саду.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12" y="2071678"/>
            <a:ext cx="2709149" cy="20717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4572008"/>
            <a:ext cx="2786082" cy="21305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357290" y="500042"/>
            <a:ext cx="6643687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Ребята,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мы сегодня с вами побывали? </a:t>
            </a:r>
          </a:p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 лесу.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помогали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Зимующим птицам.     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Вам понравилась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заботиться о птицах?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(Да,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понравилось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</a:t>
            </a:r>
          </a:p>
          <a:p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что нового и интересного вы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узнали?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Узнали что лес бывает завьюженным. Чем питаются птицы. Мы услышали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голоса зимующих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птиц.)  </a:t>
            </a:r>
          </a:p>
          <a:p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вам понравилось больше всего? </a:t>
            </a:r>
          </a:p>
          <a:p>
            <a:pPr>
              <a:buFontTx/>
              <a:buChar char="-"/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Собирать картинку из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частей. Помогать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птицам. </a:t>
            </a:r>
          </a:p>
          <a:p>
            <a:pPr>
              <a:buFontTx/>
              <a:buChar char="-"/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Играть в игру «Какая птица подает голос». </a:t>
            </a:r>
          </a:p>
          <a:p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 делает дифференцированную оценку знаний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воспитанников.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благодарность от меня и от Сороки-Белобоки  дарю вам раскраски птиц. В группе вы сможете их раскрасить, а вечером рассказать родителям, как можно помочь зимующим птицам.</a:t>
            </a:r>
          </a:p>
          <a:p>
            <a:pPr eaLnBrk="0" hangingPunct="0"/>
            <a:endParaRPr lang="ru-RU" dirty="0">
              <a:latin typeface="Corbe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85" y="150338"/>
            <a:ext cx="3224175" cy="34463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Заключительная часть.</a:t>
            </a:r>
          </a:p>
        </p:txBody>
      </p:sp>
      <p:pic>
        <p:nvPicPr>
          <p:cNvPr id="6" name="Рисунок 5"/>
          <p:cNvPicPr preferRelativeResize="0"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4429132"/>
            <a:ext cx="2357454" cy="23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/>
          <p:cNvPicPr preferRelativeResize="0"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4429132"/>
            <a:ext cx="2714644" cy="23056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1258888" y="765175"/>
            <a:ext cx="735806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Коррекционно-образовательные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Расширять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представления детей о зимующих птицах.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Учить составлять предложения с предлогом «В».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Учить согласовывать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числительные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существительными.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Учить отвечать на вопросы полными предложениями.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Коррекционно-развивающие: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Развивать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просодическую сторону речи (тембр, речевое дыхание), речевой слух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Развивать артикуляционную моторику.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Развивать психические процессы: память, внимание, логическое мышление.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Развивать связную речь, фонематический слух через неречевые звуки.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Коррекционно-воспитательные: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Воспитывать бережное отношение и любовь к живой природе.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Воспитывать умение слушать товарища.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Воспитывать умение соблюдать правила во время игры.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28" y="214290"/>
            <a:ext cx="7143800" cy="8572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расширение и закрепление представлений о зимующих птицах.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285860"/>
            <a:ext cx="7143800" cy="57150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1214414" y="142853"/>
            <a:ext cx="7777162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ctr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Самоанализ непосредственно образовательной деятельности </a:t>
            </a:r>
          </a:p>
          <a:p>
            <a:pPr indent="449263" algn="ctr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образовательной области «Речевое развитие» тема«Зимующие птицы»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группа общеразвивающей направленности от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лет.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соответствует возрастным и индивидуальным особенностям детей старшего дошкольного возраста. Продолжительность образовательной деятельности - 25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минут (водная часть – 2 минуты, основная – 20 минут, заключительная – 3 минуты).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детей в образовательной деятельности – подгрупповая. 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В программном содержании были учтены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коррекционно-образовательные, коррекционно-развивающие, коррекционно-воспитательные задачи. </a:t>
            </a:r>
          </a:p>
          <a:p>
            <a:pPr indent="449263" algn="just" eaLnBrk="0" hangingPunct="0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 реализовывались в процессе интеграции образовательных областей в соответствии с федеральным государственным образовательным стандартом дошкольного образования: социально-коммуникативное, познавательное,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физическое развитие. </a:t>
            </a:r>
          </a:p>
          <a:p>
            <a:pPr indent="449263" algn="just" eaLnBrk="0" hangingPunct="0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Предварительная работа с детьми проводилась во взаимосвязи с воспитателями в полном объеме: дидактические игры, наблюдение за зимними явлениями на прогулке, слушание звуков зимней  природы, голосов птиц, рассматривание наглядно-иллюстративного материала, чтение произведений о зиме, заучивание стихотворений, отгадывание загадок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Так же предварительная работа проводилась на индивидуальных и подгрупповых логопедических занятиях:</a:t>
            </a:r>
            <a:r>
              <a:rPr lang="ru-RU" sz="1600" kern="800" dirty="0" smtClean="0">
                <a:latin typeface="Times New Roman" pitchFamily="18" charset="0"/>
                <a:cs typeface="Times New Roman" pitchFamily="18" charset="0"/>
              </a:rPr>
              <a:t> дидактические игры, развитие мелкой, артикуляционной моторики, пополнение словарного запаса новыми словами, развитие слухового внимания, восприятия и фонематического слуха.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построена методически правильно, учтены педагогические, эстетические и гигиенические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требования;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состоит из трех частей: вводная, основная и заключительная.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071538" y="357166"/>
            <a:ext cx="792956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just" eaLnBrk="0" hangingPunct="0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вводной части был использован игровой момент, который способствовал привлечению и сосредоточению внимания, интереса детей в непосредственно образовательной деятельности. </a:t>
            </a:r>
          </a:p>
          <a:p>
            <a:pPr indent="449263" algn="just" eaLnBrk="0" hangingPunct="0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основной части использовались разнообразные формы и приемы активации самостоятельного мышления, развитие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артикуляционной моторки, фонематического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слуха через использование дидактических игр: «Отгадай по голосу?», «Тихо-громко», «Сосчитай птиц», «Запоминайка», составление рассказа по серии сюжетных картин.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49263" algn="just" eaLnBrk="0" hangingPunct="0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заключительной части был проведен анализ непосредственно образовательной деятельности детьми и дифференцированная оценка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воспитанников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педагогом; сюрпризный момент – раскраски с изображением Сороки.</a:t>
            </a:r>
          </a:p>
          <a:p>
            <a:pPr indent="449263" algn="just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Этапы непосредственно образовательной деятельности были взаимосвязаны и взаимообусловлены, подчинены единой теме «Зимующие птицы». </a:t>
            </a:r>
          </a:p>
          <a:p>
            <a:pPr indent="449263" algn="just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всех этапах активизировалась познавательная, речевая, двигательная деятельность воспитанников.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Смена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видов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деятельности на каждом этапе позволила предотвратить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утомляемость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перенасыщенность.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Педагогом соблюдался баланс между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всеми видами деятельности. Интерес и активность детей  поддерживались в процессе выполнения дидактических игр, заданий это позволило сохранить положительный эмоциональный настрой, заинтересованность, внимательность, организованность.</a:t>
            </a:r>
          </a:p>
          <a:p>
            <a:pPr indent="449263" algn="just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показали знания в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соответствии с возрастными и индивидуальными особенностями,  программными требованиями. </a:t>
            </a:r>
          </a:p>
          <a:p>
            <a:pPr indent="449263" algn="just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Считаю, что поставленная цель достигнута, задачи реализованы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полном объеме.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 flipH="1">
            <a:off x="928662" y="285728"/>
            <a:ext cx="1214446" cy="614366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cap="rnd">
                  <a:solidFill>
                    <a:schemeClr val="tx1"/>
                  </a:solidFill>
                  <a:miter lim="800000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Интеграция образовательных областей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0298" y="571480"/>
            <a:ext cx="6429420" cy="100013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«Познавательное развитие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закреплять знания детей о времени года зима;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расширять знания детей 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зимующих птицах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0298" y="2143116"/>
            <a:ext cx="6429420" cy="107157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«Физическое развитие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обеспечение 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общей и мелкой моторики.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0298" y="3786190"/>
            <a:ext cx="6429420" cy="107157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«Социально-коммуникативное </a:t>
            </a: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соблюдение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элементарных общепринятых норм и правил поведения;</a:t>
            </a:r>
          </a:p>
          <a:p>
            <a:pPr>
              <a:buFontTx/>
              <a:buChar char="-"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закрепление умения соблюдать правила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игр.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143108" y="1214422"/>
            <a:ext cx="357158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500298" y="5357826"/>
            <a:ext cx="6429420" cy="107157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«Художественно-эстетическое развитие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способствовать развитию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предпосылок ценностно-смыслового восприятия фольклора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стимулировать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сопереживание объектам живой природы;</a:t>
            </a:r>
          </a:p>
          <a:p>
            <a:pPr>
              <a:buFontTx/>
              <a:buChar char="-"/>
              <a:defRPr/>
            </a:pPr>
            <a:r>
              <a:rPr lang="ru-RU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способствовать</a:t>
            </a:r>
            <a:r>
              <a:rPr lang="ru-RU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созданию эмоционально-положительного настроения.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2143108" y="2714620"/>
            <a:ext cx="357158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143108" y="4429132"/>
            <a:ext cx="357158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143108" y="5786454"/>
            <a:ext cx="357158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214438" y="214313"/>
            <a:ext cx="750093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Словарная работа: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Обессилили,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завьюженная, завьюженный.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Методическое обеспечение: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Демонстрационный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Мультимедийное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оборудование.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Электронная презентация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«Птицы».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Магнитофон.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Аудиозапись «Голоса птиц».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Искусственная елка, кормушка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Плоскостные изображения птиц.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Кукла Би-Ба-Бо Каркуша.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Раздаточный материал: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разрезные картинки,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картинки с изображением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птиц, раскраски.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2D-EWdsxLIU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28992" y="4429132"/>
            <a:ext cx="3083487" cy="23128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gHVvk0gsCmc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>
          <a:xfrm rot="16405735">
            <a:off x="6596736" y="993099"/>
            <a:ext cx="1902215" cy="12681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57290" y="928670"/>
            <a:ext cx="7358063" cy="71437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приемы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3143248"/>
            <a:ext cx="2071702" cy="100012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Наглядный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1934" y="3143248"/>
            <a:ext cx="2000250" cy="100012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Словесный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86578" y="3143248"/>
            <a:ext cx="2071687" cy="100012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rot="5400000">
            <a:off x="1589465" y="2303853"/>
            <a:ext cx="1500196" cy="178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 rot="5400000">
            <a:off x="4321964" y="2393146"/>
            <a:ext cx="1500198" cy="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 rot="16200000" flipH="1">
            <a:off x="6947310" y="2268136"/>
            <a:ext cx="1500198" cy="2500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00166" y="142852"/>
            <a:ext cx="7143800" cy="78581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Предварительная работа</a:t>
            </a:r>
          </a:p>
        </p:txBody>
      </p:sp>
      <p:pic>
        <p:nvPicPr>
          <p:cNvPr id="6" name="Рисунок 5" descr="IKTJfSRoLX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57290" y="1785926"/>
            <a:ext cx="2786082" cy="20895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Овальная выноска 7"/>
          <p:cNvSpPr/>
          <p:nvPr/>
        </p:nvSpPr>
        <p:spPr>
          <a:xfrm>
            <a:off x="3429000" y="1000125"/>
            <a:ext cx="2714625" cy="107156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Компьютерная программа «Игры для Тигры» для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речевого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дыхания.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ZQGHkI4TQc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86446" y="1714488"/>
            <a:ext cx="2857520" cy="21431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Psv-uplDAR8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357290" y="4357694"/>
            <a:ext cx="2857502" cy="22860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297" name="Овальная выноска 11"/>
          <p:cNvSpPr>
            <a:spLocks noChangeArrowheads="1"/>
          </p:cNvSpPr>
          <p:nvPr/>
        </p:nvSpPr>
        <p:spPr bwMode="auto">
          <a:xfrm>
            <a:off x="3357563" y="3714750"/>
            <a:ext cx="2943225" cy="1009650"/>
          </a:xfrm>
          <a:prstGeom prst="wedgeEllipseCallout">
            <a:avLst>
              <a:gd name="adj1" fmla="val -23787"/>
              <a:gd name="adj2" fmla="val 61477"/>
            </a:avLst>
          </a:prstGeom>
          <a:solidFill>
            <a:schemeClr val="bg1"/>
          </a:solidFill>
          <a:ln w="25400" algn="ctr">
            <a:solidFill>
              <a:srgbClr val="1AB39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Артикуляционная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гимнастика.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Muw1iLyX-j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15008" y="4429132"/>
            <a:ext cx="2952770" cy="22145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00232" y="142852"/>
            <a:ext cx="6129374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Игры на развитие мелкой моторики</a:t>
            </a:r>
          </a:p>
        </p:txBody>
      </p:sp>
      <p:pic>
        <p:nvPicPr>
          <p:cNvPr id="3" name="Рисунок 2" descr="AvZ4f5LrsDE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71538" y="1142984"/>
            <a:ext cx="2500312" cy="25003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H54P0UQRD5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72066" y="1142984"/>
            <a:ext cx="2876178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RImHxkykos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71538" y="4286256"/>
            <a:ext cx="2857520" cy="21431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6929454" y="928670"/>
            <a:ext cx="2071687" cy="135731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«Засели соседей» развитие мелкой моторики, фонематического слуха, психических процессов.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000375" y="928688"/>
            <a:ext cx="2000250" cy="107156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«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Дорисуй картинку» развитие мелкой моторики, психических процессов.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357563" y="3429000"/>
            <a:ext cx="2000250" cy="142875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Пальчиковая гимнастика: «Сосчитай птиц» развитие мелкой моторики, тактильных ощущений.</a:t>
            </a:r>
          </a:p>
        </p:txBody>
      </p:sp>
      <p:pic>
        <p:nvPicPr>
          <p:cNvPr id="9" name="Рисунок 8" descr="tutybKKBuRk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286380" y="4143380"/>
            <a:ext cx="2571768" cy="22860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7215188" y="3500438"/>
            <a:ext cx="1714500" cy="107156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 развитие мелкой моторики, психических процессов.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00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214942" y="4143380"/>
            <a:ext cx="3261798" cy="23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0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85852" y="4071942"/>
            <a:ext cx="3120000" cy="23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A_Xx6sVWxiw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86380" y="571480"/>
            <a:ext cx="3119999" cy="23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rs25vXb-wvY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285852" y="428604"/>
            <a:ext cx="3144375" cy="234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Овальная выноска 7"/>
          <p:cNvSpPr/>
          <p:nvPr/>
        </p:nvSpPr>
        <p:spPr>
          <a:xfrm>
            <a:off x="2714625" y="285750"/>
            <a:ext cx="2286000" cy="85725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предложений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сюжетной картине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7072330" y="1785926"/>
            <a:ext cx="1928812" cy="9287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частями тела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птиц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3214678" y="3143248"/>
            <a:ext cx="2071702" cy="85725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Дидактическая игра: «Кто лишний?».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6572250" y="3429000"/>
            <a:ext cx="2428875" cy="928688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числительного с существительным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403350" y="333375"/>
            <a:ext cx="7215188" cy="64293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Взаимодействие с воспитателями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357313" y="2857500"/>
            <a:ext cx="7215187" cy="642938"/>
          </a:xfrm>
          <a:prstGeom prst="flowChartAlternateProcess">
            <a:avLst/>
          </a:prstGeom>
          <a:solidFill>
            <a:srgbClr val="CCFFFF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Рассматривание иллюстраций с изображением зимующих птиц.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357313" y="5143500"/>
            <a:ext cx="7215187" cy="642938"/>
          </a:xfrm>
          <a:prstGeom prst="flowChartAlternateProcess">
            <a:avLst/>
          </a:prstGeom>
          <a:solidFill>
            <a:srgbClr val="CCFFFF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 Разучивание физкультминутки «Воробей».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357313" y="4000500"/>
            <a:ext cx="7215187" cy="642938"/>
          </a:xfrm>
          <a:prstGeom prst="flowChartAlternateProcess">
            <a:avLst/>
          </a:prstGeom>
          <a:solidFill>
            <a:srgbClr val="CCFFFF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3. Прослушивание аудиозаписей с голосами зимующих птиц.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357313" y="1643063"/>
            <a:ext cx="7215187" cy="642937"/>
          </a:xfrm>
          <a:prstGeom prst="flowChartAlternateProcess">
            <a:avLst/>
          </a:prstGeom>
          <a:solidFill>
            <a:srgbClr val="CCFFFF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1. Беседы, чтение произведений и заучивание стихотворений о зимующих птицах.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2332</TotalTime>
  <Words>1574</Words>
  <Application>Microsoft Office PowerPoint</Application>
  <PresentationFormat>Экран (4:3)</PresentationFormat>
  <Paragraphs>253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автономное учреждение «Дошкольное образовательное учреждение      детский сад общеразвивающего вида с приоритетным осуществлением  физического развития детей №18 «Северяночка»  муниципального образования Ханты-Мансийского автономного округа- Югры  городской округ город Радужный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автономное учреждение «Дошкольное образовательное учреждение      детский сад общеразвивающего вида с приоритетным осуществлением  физического развития детей №18 «Северяночка»  муниципального образования Ханты-Мансийского автономного округа- Югры  городской округ город Радужный</dc:title>
  <dc:creator>Пользователь</dc:creator>
  <cp:lastModifiedBy>Пользователь</cp:lastModifiedBy>
  <cp:revision>244</cp:revision>
  <dcterms:created xsi:type="dcterms:W3CDTF">2014-03-09T08:19:22Z</dcterms:created>
  <dcterms:modified xsi:type="dcterms:W3CDTF">2014-03-29T10:37:28Z</dcterms:modified>
</cp:coreProperties>
</file>