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7" r:id="rId5"/>
    <p:sldId id="262" r:id="rId6"/>
    <p:sldId id="263" r:id="rId7"/>
    <p:sldId id="264" r:id="rId8"/>
    <p:sldId id="265" r:id="rId9"/>
    <p:sldId id="258" r:id="rId10"/>
    <p:sldId id="259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25.03.2014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25.03.2014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25.03.2014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25.03.2014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25.03.2014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25.03.2014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25.03.2014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25.03.2014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25.03.2014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25.03.2014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25.03.2014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25.03.2014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6.jpeg"/><Relationship Id="rId16" Type="http://schemas.openxmlformats.org/officeDocument/2006/relationships/image" Target="../media/image33.png"/><Relationship Id="rId20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gif"/><Relationship Id="rId5" Type="http://schemas.openxmlformats.org/officeDocument/2006/relationships/image" Target="../media/image22.png"/><Relationship Id="rId15" Type="http://schemas.openxmlformats.org/officeDocument/2006/relationships/image" Target="../media/image32.gif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10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07704" y="2197767"/>
            <a:ext cx="58700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Буква С и звук </a:t>
            </a:r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[</a:t>
            </a:r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</a:t>
            </a:r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]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7524328" y="5805264"/>
            <a:ext cx="1440160" cy="936104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95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960" y="0"/>
            <a:ext cx="918096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14" t="10620" r="20133" b="15044"/>
          <a:stretch/>
        </p:blipFill>
        <p:spPr>
          <a:xfrm>
            <a:off x="6372200" y="3645024"/>
            <a:ext cx="868680" cy="864096"/>
          </a:xfrm>
          <a:prstGeom prst="rect">
            <a:avLst/>
          </a:prstGeom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311548">
            <a:off x="7760658" y="1511947"/>
            <a:ext cx="1131355" cy="10527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7032" y="5694235"/>
            <a:ext cx="1547663" cy="12733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363" y="2996952"/>
            <a:ext cx="1595669" cy="134076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2130" y="2038315"/>
            <a:ext cx="1883701" cy="14127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5212810"/>
            <a:ext cx="2339752" cy="175481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5323520"/>
            <a:ext cx="1424990" cy="106874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539" y="4162772"/>
            <a:ext cx="1547664" cy="116074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39692" y="93322"/>
            <a:ext cx="3512346" cy="14634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3225" y="3897255"/>
            <a:ext cx="2459765" cy="18448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4695" y="4183139"/>
            <a:ext cx="1697408" cy="127305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586" y="4509120"/>
            <a:ext cx="1358888" cy="101916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142" y="1687117"/>
            <a:ext cx="2611044" cy="223224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3814" y="3731909"/>
            <a:ext cx="134143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9618" y="3520628"/>
            <a:ext cx="1884363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Улыбающееся лицо 22"/>
          <p:cNvSpPr/>
          <p:nvPr/>
        </p:nvSpPr>
        <p:spPr>
          <a:xfrm>
            <a:off x="2038691" y="64186"/>
            <a:ext cx="576065" cy="527366"/>
          </a:xfrm>
          <a:prstGeom prst="smileyFac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Улыбающееся лицо 23"/>
          <p:cNvSpPr/>
          <p:nvPr/>
        </p:nvSpPr>
        <p:spPr>
          <a:xfrm>
            <a:off x="2684654" y="60214"/>
            <a:ext cx="576000" cy="527366"/>
          </a:xfrm>
          <a:prstGeom prst="smileyFac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Улыбающееся лицо 24"/>
          <p:cNvSpPr/>
          <p:nvPr/>
        </p:nvSpPr>
        <p:spPr>
          <a:xfrm>
            <a:off x="3390124" y="66531"/>
            <a:ext cx="576064" cy="527366"/>
          </a:xfrm>
          <a:prstGeom prst="smileyFac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Улыбающееся лицо 25"/>
          <p:cNvSpPr/>
          <p:nvPr/>
        </p:nvSpPr>
        <p:spPr>
          <a:xfrm>
            <a:off x="4053371" y="39274"/>
            <a:ext cx="576000" cy="529200"/>
          </a:xfrm>
          <a:prstGeom prst="smileyFac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Улыбающееся лицо 26"/>
          <p:cNvSpPr/>
          <p:nvPr/>
        </p:nvSpPr>
        <p:spPr>
          <a:xfrm>
            <a:off x="4716016" y="39274"/>
            <a:ext cx="576064" cy="540000"/>
          </a:xfrm>
          <a:prstGeom prst="smileyFac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Улыбающееся лицо 27"/>
          <p:cNvSpPr/>
          <p:nvPr/>
        </p:nvSpPr>
        <p:spPr>
          <a:xfrm>
            <a:off x="5369197" y="39274"/>
            <a:ext cx="576000" cy="540000"/>
          </a:xfrm>
          <a:prstGeom prst="smileyFac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Улыбающееся лицо 28"/>
          <p:cNvSpPr/>
          <p:nvPr/>
        </p:nvSpPr>
        <p:spPr>
          <a:xfrm>
            <a:off x="6033107" y="15745"/>
            <a:ext cx="576064" cy="540000"/>
          </a:xfrm>
          <a:prstGeom prst="smileyFac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Улыбающееся лицо 30"/>
          <p:cNvSpPr/>
          <p:nvPr/>
        </p:nvSpPr>
        <p:spPr>
          <a:xfrm>
            <a:off x="6686990" y="20765"/>
            <a:ext cx="576000" cy="540000"/>
          </a:xfrm>
          <a:prstGeom prst="smileyFac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72" name="Улыбающееся лицо 3071"/>
          <p:cNvSpPr/>
          <p:nvPr/>
        </p:nvSpPr>
        <p:spPr>
          <a:xfrm>
            <a:off x="7325028" y="39274"/>
            <a:ext cx="576000" cy="540000"/>
          </a:xfrm>
          <a:prstGeom prst="smileyFac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90" name="Овал 3089"/>
          <p:cNvSpPr/>
          <p:nvPr/>
        </p:nvSpPr>
        <p:spPr>
          <a:xfrm>
            <a:off x="-36960" y="3867427"/>
            <a:ext cx="1043608" cy="8458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91" name="Овал 3090"/>
          <p:cNvSpPr/>
          <p:nvPr/>
        </p:nvSpPr>
        <p:spPr>
          <a:xfrm>
            <a:off x="1789068" y="5420524"/>
            <a:ext cx="942181" cy="8747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92" name="Овал 3091"/>
          <p:cNvSpPr/>
          <p:nvPr/>
        </p:nvSpPr>
        <p:spPr>
          <a:xfrm>
            <a:off x="3765307" y="4170322"/>
            <a:ext cx="1152128" cy="10859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93" name="Овал 3092"/>
          <p:cNvSpPr/>
          <p:nvPr/>
        </p:nvSpPr>
        <p:spPr>
          <a:xfrm>
            <a:off x="3443345" y="5646391"/>
            <a:ext cx="1037860" cy="10471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94" name="Овал 3093"/>
          <p:cNvSpPr/>
          <p:nvPr/>
        </p:nvSpPr>
        <p:spPr>
          <a:xfrm>
            <a:off x="6300192" y="5694235"/>
            <a:ext cx="1080120" cy="999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95" name="Овал 3094"/>
          <p:cNvSpPr/>
          <p:nvPr/>
        </p:nvSpPr>
        <p:spPr>
          <a:xfrm>
            <a:off x="6472811" y="3648049"/>
            <a:ext cx="936104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96" name="Овал 3095"/>
          <p:cNvSpPr/>
          <p:nvPr/>
        </p:nvSpPr>
        <p:spPr>
          <a:xfrm>
            <a:off x="7635790" y="1628800"/>
            <a:ext cx="961761" cy="9584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97" name="Овал 3096"/>
          <p:cNvSpPr/>
          <p:nvPr/>
        </p:nvSpPr>
        <p:spPr>
          <a:xfrm>
            <a:off x="5004048" y="3182254"/>
            <a:ext cx="941149" cy="9701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98" name="Овал 3097"/>
          <p:cNvSpPr/>
          <p:nvPr/>
        </p:nvSpPr>
        <p:spPr>
          <a:xfrm>
            <a:off x="755631" y="303874"/>
            <a:ext cx="993102" cy="1082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04" name="Улыбающееся лицо 3103"/>
          <p:cNvSpPr/>
          <p:nvPr/>
        </p:nvSpPr>
        <p:spPr>
          <a:xfrm>
            <a:off x="2916152" y="692434"/>
            <a:ext cx="599537" cy="561379"/>
          </a:xfrm>
          <a:prstGeom prst="smileyFace">
            <a:avLst>
              <a:gd name="adj" fmla="val -4653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105" name="Picture 16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9500" y="668026"/>
            <a:ext cx="6223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6" name="Picture 17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0164" y="680231"/>
            <a:ext cx="6223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7" name="Picture 18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0526" y="687601"/>
            <a:ext cx="6223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08" name="Прямоугольник 3107"/>
          <p:cNvSpPr/>
          <p:nvPr/>
        </p:nvSpPr>
        <p:spPr>
          <a:xfrm>
            <a:off x="1061056" y="4819667"/>
            <a:ext cx="777947" cy="7428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09" name="Прямоугольник 3108"/>
          <p:cNvSpPr/>
          <p:nvPr/>
        </p:nvSpPr>
        <p:spPr>
          <a:xfrm>
            <a:off x="2505384" y="3631483"/>
            <a:ext cx="755270" cy="10306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10" name="Прямоугольник 3109"/>
          <p:cNvSpPr/>
          <p:nvPr/>
        </p:nvSpPr>
        <p:spPr>
          <a:xfrm>
            <a:off x="5657197" y="4337720"/>
            <a:ext cx="951974" cy="10828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11" name="Прямоугольник 3110"/>
          <p:cNvSpPr/>
          <p:nvPr/>
        </p:nvSpPr>
        <p:spPr>
          <a:xfrm>
            <a:off x="8113679" y="4237527"/>
            <a:ext cx="967745" cy="12186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2916152" y="2204864"/>
            <a:ext cx="1425219" cy="12462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7885" y="40919"/>
            <a:ext cx="596900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87221" y="6150244"/>
            <a:ext cx="1366729" cy="603307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0" action="ppaction://hlinksldjump"/>
              </a:rPr>
              <a:t>Меню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7901028" y="6090217"/>
            <a:ext cx="1180396" cy="767783"/>
          </a:xfrm>
          <a:prstGeom prst="rightArrow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69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6" dur="indefinite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9" dur="indefinite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2" dur="indefinite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5" dur="indefinite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8" dur="indefinite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1" dur="indefinite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4" dur="indefinite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7" dur="indefinite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8" dur="indefinite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1" dur="indefinite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4" dur="indefinite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0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0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0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4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30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5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0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6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0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7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8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8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9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0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1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072" grpId="0" animBg="1"/>
      <p:bldP spid="3090" grpId="0" animBg="1"/>
      <p:bldP spid="3090" grpId="1" animBg="1"/>
      <p:bldP spid="3091" grpId="0" animBg="1"/>
      <p:bldP spid="3091" grpId="1" animBg="1"/>
      <p:bldP spid="3092" grpId="0" animBg="1"/>
      <p:bldP spid="3092" grpId="1" animBg="1"/>
      <p:bldP spid="3093" grpId="0" animBg="1"/>
      <p:bldP spid="3093" grpId="1" animBg="1"/>
      <p:bldP spid="3094" grpId="0" animBg="1"/>
      <p:bldP spid="3094" grpId="1" animBg="1"/>
      <p:bldP spid="3095" grpId="0" animBg="1"/>
      <p:bldP spid="3095" grpId="1" animBg="1"/>
      <p:bldP spid="3096" grpId="0" animBg="1"/>
      <p:bldP spid="3096" grpId="1" animBg="1"/>
      <p:bldP spid="3097" grpId="0" animBg="1"/>
      <p:bldP spid="3097" grpId="1" animBg="1"/>
      <p:bldP spid="3098" grpId="0" animBg="1"/>
      <p:bldP spid="3104" grpId="0" animBg="1"/>
      <p:bldP spid="3108" grpId="0" animBg="1"/>
      <p:bldP spid="3108" grpId="1" animBg="1"/>
      <p:bldP spid="3109" grpId="0" animBg="1"/>
      <p:bldP spid="3109" grpId="1" animBg="1"/>
      <p:bldP spid="3110" grpId="0" animBg="1"/>
      <p:bldP spid="3110" grpId="1" animBg="1"/>
      <p:bldP spid="3111" grpId="0" animBg="1"/>
      <p:bldP spid="3111" grpId="1" animBg="1"/>
      <p:bldP spid="5" grpId="0" animBg="1"/>
      <p:bldP spid="5" grpId="1" animBg="1"/>
      <p:bldP spid="5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949579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58418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00B050"/>
                </a:solidFill>
              </a:rPr>
              <a:t/>
            </a:r>
            <a:br>
              <a:rPr lang="ru-RU" sz="6600" dirty="0" smtClean="0">
                <a:solidFill>
                  <a:srgbClr val="00B050"/>
                </a:solidFill>
              </a:rPr>
            </a:br>
            <a:r>
              <a:rPr lang="ru-RU" sz="6600" dirty="0" smtClean="0">
                <a:solidFill>
                  <a:srgbClr val="00B050"/>
                </a:solidFill>
              </a:rPr>
              <a:t>Конец!</a:t>
            </a:r>
            <a:endParaRPr lang="ru-RU" sz="6600" dirty="0">
              <a:solidFill>
                <a:srgbClr val="00B050"/>
              </a:solidFill>
            </a:endParaRP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395536" y="6093296"/>
            <a:ext cx="1450475" cy="56819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меню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452320" y="6093296"/>
            <a:ext cx="1368152" cy="56819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" action="ppaction://hlinkshowjump?jump=endshow"/>
              </a:rPr>
              <a:t>выход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663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374441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Жили в сказочной стране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Маленькие  люди.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Звали их и ЭС и  С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С вами  знать их  будем!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К ним мы  в гости заглянем, 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С ними  поиграем…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Что же делать  с ними нам,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Там мы и  узнаем. 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Догадались ли друзья,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Что это за  люди?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Я открою вам секрет…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Это – буквы, звуки! 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31640" y="3933056"/>
            <a:ext cx="6400800" cy="936104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Если хочешь поиграть,  то  жми на бантик. Если же  нет,  то  на велосипед. 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5521251"/>
            <a:ext cx="1446659" cy="1334045"/>
          </a:xfrm>
          <a:prstGeom prst="rect">
            <a:avLst/>
          </a:prstGeom>
        </p:spPr>
      </p:pic>
      <p:pic>
        <p:nvPicPr>
          <p:cNvPr id="7" name="Рисунок 6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5475890"/>
            <a:ext cx="1728192" cy="1379406"/>
          </a:xfrm>
          <a:prstGeom prst="rect">
            <a:avLst/>
          </a:prstGeom>
        </p:spPr>
      </p:pic>
      <p:sp>
        <p:nvSpPr>
          <p:cNvPr id="8" name="Вертикальный свиток 7"/>
          <p:cNvSpPr/>
          <p:nvPr/>
        </p:nvSpPr>
        <p:spPr>
          <a:xfrm>
            <a:off x="6732241" y="273494"/>
            <a:ext cx="2238746" cy="2075386"/>
          </a:xfrm>
          <a:prstGeom prst="verticalScroll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hlinkClick r:id="rId5" action="ppaction://hlinksldjump"/>
              </a:rPr>
              <a:t>«Домик для звука С»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Вертикальный свиток 8"/>
          <p:cNvSpPr/>
          <p:nvPr/>
        </p:nvSpPr>
        <p:spPr>
          <a:xfrm>
            <a:off x="323528" y="255712"/>
            <a:ext cx="2304256" cy="2093168"/>
          </a:xfrm>
          <a:prstGeom prst="verticalScroll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hlinkClick r:id="rId6" action="ppaction://hlinksldjump"/>
              </a:rPr>
              <a:t>«Перевернутые буквы»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Вертикальный свиток 9"/>
          <p:cNvSpPr/>
          <p:nvPr/>
        </p:nvSpPr>
        <p:spPr>
          <a:xfrm>
            <a:off x="3799182" y="5013176"/>
            <a:ext cx="2160240" cy="1842120"/>
          </a:xfrm>
          <a:prstGeom prst="verticalScroll">
            <a:avLst/>
          </a:prstGeom>
          <a:solidFill>
            <a:srgbClr val="00B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" action="ppaction://noaction"/>
              </a:rPr>
              <a:t>«Комнаты для звука С»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943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83264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600" dirty="0" smtClean="0"/>
              <a:t>Знакомься, это город </a:t>
            </a:r>
            <a:r>
              <a:rPr lang="ru-RU" sz="3600" dirty="0" err="1" smtClean="0"/>
              <a:t>Буквоград</a:t>
            </a:r>
            <a:r>
              <a:rPr lang="ru-RU" sz="3600" dirty="0" smtClean="0"/>
              <a:t>.  В нем живёт  много  волшебных существ, в том числе буквы и их  звуки, а также различные слова. Король  этого волшебного  города как  может  охраняет своих  жителей.  Но  на город часто покушается вредный </a:t>
            </a:r>
            <a:r>
              <a:rPr lang="ru-RU" sz="3600" dirty="0" err="1" smtClean="0"/>
              <a:t>Звукоед</a:t>
            </a:r>
            <a:r>
              <a:rPr lang="ru-RU" sz="3600" dirty="0" smtClean="0"/>
              <a:t> и наводит в нем беспорядки. Вот  и сегодняшний день не исключение. </a:t>
            </a:r>
            <a:r>
              <a:rPr lang="ru-RU" sz="3600" dirty="0" err="1" smtClean="0"/>
              <a:t>Звукоед</a:t>
            </a:r>
            <a:r>
              <a:rPr lang="ru-RU" sz="3600" dirty="0" smtClean="0"/>
              <a:t>  налетел  как ураган  и перевернул букву С. Бедные буквы теперь  перевёрнуты,  давай поможем найти,  только  правильно написанную  букву С. За это ты получишь 5,  как в школе.</a:t>
            </a:r>
            <a:endParaRPr lang="ru-RU" sz="2400" dirty="0"/>
          </a:p>
        </p:txBody>
      </p:sp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7812360" y="5946847"/>
            <a:ext cx="1152128" cy="722513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90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6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6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993" y="0"/>
            <a:ext cx="9202993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13" y="68016"/>
            <a:ext cx="108012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8800" b="1" u="sng" dirty="0" smtClean="0">
                <a:ln/>
                <a:solidFill>
                  <a:srgbClr val="FF0000"/>
                </a:solidFill>
              </a:rPr>
              <a:t>С</a:t>
            </a:r>
            <a:endParaRPr lang="ru-RU" sz="9600" b="1" u="sng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5400000">
            <a:off x="5458071" y="3137773"/>
            <a:ext cx="9705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8800" b="1" u="sng" dirty="0">
                <a:ln/>
                <a:solidFill>
                  <a:srgbClr val="FFFF00"/>
                </a:solidFill>
              </a:rPr>
              <a:t>С</a:t>
            </a:r>
            <a:endParaRPr lang="ru-RU" sz="9600" b="1" u="sng" dirty="0">
              <a:ln/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>
            <a:off x="3770410" y="117677"/>
            <a:ext cx="92340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8800" b="1" dirty="0" smtClean="0">
                <a:ln/>
                <a:solidFill>
                  <a:srgbClr val="92D050"/>
                </a:solidFill>
              </a:rPr>
              <a:t>С</a:t>
            </a:r>
            <a:endParaRPr lang="ru-RU" sz="9600" b="1" dirty="0">
              <a:ln/>
              <a:solidFill>
                <a:srgbClr val="92D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462917">
            <a:off x="1474423" y="920099"/>
            <a:ext cx="78258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800" b="1" u="sng" dirty="0">
                <a:ln/>
                <a:solidFill>
                  <a:srgbClr val="00B050"/>
                </a:solidFill>
              </a:rPr>
              <a:t>С</a:t>
            </a:r>
            <a:endParaRPr lang="ru-RU" sz="9600" b="1" u="sng" dirty="0">
              <a:ln/>
              <a:solidFill>
                <a:srgbClr val="00B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7136230" y="-214305"/>
            <a:ext cx="78258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800" b="1" u="sng" dirty="0">
                <a:ln/>
                <a:solidFill>
                  <a:srgbClr val="7030A0"/>
                </a:solidFill>
              </a:rPr>
              <a:t>С</a:t>
            </a:r>
            <a:endParaRPr lang="ru-RU" sz="9600" b="1" u="sng" dirty="0">
              <a:ln/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8223784">
            <a:off x="704353" y="3281788"/>
            <a:ext cx="78258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800" b="1" u="sng" dirty="0">
                <a:ln/>
                <a:solidFill>
                  <a:srgbClr val="00B0F0"/>
                </a:solidFill>
              </a:rPr>
              <a:t>С</a:t>
            </a:r>
            <a:endParaRPr lang="ru-RU" sz="9600" b="1" u="sng" dirty="0">
              <a:ln/>
              <a:solidFill>
                <a:srgbClr val="00B0F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100392" y="2554745"/>
            <a:ext cx="78258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800" b="1" u="sng" dirty="0">
                <a:ln/>
                <a:solidFill>
                  <a:srgbClr val="0070C0"/>
                </a:solidFill>
              </a:rPr>
              <a:t>С</a:t>
            </a:r>
            <a:endParaRPr lang="ru-RU" sz="9600" b="1" u="sng" dirty="0">
              <a:ln/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87824" y="2089852"/>
            <a:ext cx="78258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800" b="1" u="sng" dirty="0">
                <a:ln/>
                <a:solidFill>
                  <a:srgbClr val="002060"/>
                </a:solidFill>
              </a:rPr>
              <a:t>С</a:t>
            </a:r>
            <a:endParaRPr lang="ru-RU" sz="9600" b="1" u="sng" dirty="0">
              <a:ln/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43808" y="3861048"/>
            <a:ext cx="78258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800" b="1" u="sng" dirty="0">
                <a:ln/>
              </a:rPr>
              <a:t>С</a:t>
            </a:r>
            <a:endParaRPr lang="ru-RU" sz="9600" b="1" u="sng" dirty="0">
              <a:ln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49074" y="1108195"/>
            <a:ext cx="78258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800" b="1" u="sng" dirty="0">
                <a:ln/>
                <a:solidFill>
                  <a:schemeClr val="accent5">
                    <a:lumMod val="75000"/>
                  </a:schemeClr>
                </a:solidFill>
              </a:rPr>
              <a:t>С</a:t>
            </a:r>
            <a:endParaRPr lang="ru-RU" sz="9600" b="1" u="sng" dirty="0">
              <a:ln/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Минус 13"/>
          <p:cNvSpPr/>
          <p:nvPr/>
        </p:nvSpPr>
        <p:spPr>
          <a:xfrm>
            <a:off x="3922825" y="1295049"/>
            <a:ext cx="618575" cy="219517"/>
          </a:xfrm>
          <a:prstGeom prst="mathMinus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2024" y="5661248"/>
            <a:ext cx="1057608" cy="110799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66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987824" y="5639752"/>
            <a:ext cx="62068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66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70410" y="5639752"/>
            <a:ext cx="62068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66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164036" y="5639752"/>
            <a:ext cx="59629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66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93761" y="5647538"/>
            <a:ext cx="62068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66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20485" y="5632939"/>
            <a:ext cx="62068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6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293762" y="5626126"/>
            <a:ext cx="62068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6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151840" y="5632939"/>
            <a:ext cx="62068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6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987824" y="5647538"/>
            <a:ext cx="62068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6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777310" y="5639752"/>
            <a:ext cx="62068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6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0410" y="4137248"/>
            <a:ext cx="152400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вал 4"/>
          <p:cNvSpPr/>
          <p:nvPr/>
        </p:nvSpPr>
        <p:spPr>
          <a:xfrm>
            <a:off x="147469" y="391630"/>
            <a:ext cx="933664" cy="11229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259633" y="1244950"/>
            <a:ext cx="1108754" cy="98182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724126" y="458871"/>
            <a:ext cx="1135906" cy="105569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730826" y="3278020"/>
            <a:ext cx="1032862" cy="11224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2966053" y="2226773"/>
            <a:ext cx="1114699" cy="12578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2702846" y="4223159"/>
            <a:ext cx="1074464" cy="10178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5666601" y="1336268"/>
            <a:ext cx="917548" cy="11507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7155314" y="52489"/>
            <a:ext cx="1161102" cy="105570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8028384" y="2754059"/>
            <a:ext cx="1030425" cy="10479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5440886" y="3428998"/>
            <a:ext cx="1090773" cy="11553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лыбающееся лицо 34"/>
          <p:cNvSpPr/>
          <p:nvPr/>
        </p:nvSpPr>
        <p:spPr>
          <a:xfrm>
            <a:off x="5079250" y="5819202"/>
            <a:ext cx="723275" cy="792088"/>
          </a:xfrm>
          <a:prstGeom prst="smileyFace">
            <a:avLst>
              <a:gd name="adj" fmla="val -4653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0745" y="5824329"/>
            <a:ext cx="749300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4149" y="5824331"/>
            <a:ext cx="749300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3317" y="5824331"/>
            <a:ext cx="749300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8155" y="5819202"/>
            <a:ext cx="749300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Скругленный прямоугольник 35">
            <a:hlinkClick r:id="rId5" action="ppaction://hlinksldjump"/>
          </p:cNvPr>
          <p:cNvSpPr/>
          <p:nvPr/>
        </p:nvSpPr>
        <p:spPr>
          <a:xfrm>
            <a:off x="1309853" y="52490"/>
            <a:ext cx="1450475" cy="56819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меню</a:t>
            </a:r>
            <a:endParaRPr lang="ru-RU" dirty="0"/>
          </a:p>
        </p:txBody>
      </p:sp>
      <p:sp>
        <p:nvSpPr>
          <p:cNvPr id="37" name="Стрелка вправо 36">
            <a:hlinkClick r:id="" action="ppaction://hlinkshowjump?jump=nextslide"/>
          </p:cNvPr>
          <p:cNvSpPr/>
          <p:nvPr/>
        </p:nvSpPr>
        <p:spPr>
          <a:xfrm>
            <a:off x="7884368" y="4899249"/>
            <a:ext cx="1174441" cy="72687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31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4 0.00185 C 0.26198 -0.1368 0.16407 -0.25717 0.03316 -0.26551 C -0.09201 -0.27569 -0.20885 -0.18241 -0.21666 -0.04815 C -0.22638 0.07662 -0.14444 0.19213 -0.02708 0.20093 C 0.08004 0.20718 0.18178 0.13033 0.18959 0.01435 C 0.1974 -0.0912 0.12882 -0.19097 0.02952 -0.19907 C -0.06232 -0.20555 -0.14843 -0.1412 -0.15451 -0.04398 C -0.16007 0.04306 -0.10538 0.12847 -0.02343 0.13241 C 0.05087 0.13843 0.12101 0.08843 0.12726 0.00996 C 0.13091 -0.06065 0.08993 -0.1287 0.02535 -0.1331 C -0.03125 -0.1368 -0.08784 -0.1 -0.09201 -0.03935 C -0.09566 0.0125 -0.06649 0.06181 -0.01927 0.06621 C 0.01962 0.07037 0.06059 0.04722 0.06268 0.00602 C 0.06632 -0.02685 0.05087 -0.0625 0.02171 -0.06667 C -0.00191 -0.06667 -0.02552 -0.0581 -0.02916 -0.03542 C -0.03125 -0.02129 -0.02708 -0.00625 -0.01562 -1.48148E-6 C -0.00989 0.00185 -0.0059 0.00185 -4.16667E-6 -1.48148E-6 " pathEditMode="relative" rAng="0" ptsTypes="fffffffffffffffff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28" y="-361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6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1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6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2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5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8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3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6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5" grpId="0" animBg="1"/>
      <p:bldP spid="5" grpId="1" animBg="1"/>
      <p:bldP spid="16" grpId="0" animBg="1"/>
      <p:bldP spid="16" grpId="2" animBg="1"/>
      <p:bldP spid="17" grpId="0" animBg="1"/>
      <p:bldP spid="17" grpId="2" animBg="1"/>
      <p:bldP spid="28" grpId="0" animBg="1"/>
      <p:bldP spid="28" grpId="2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2" animBg="1"/>
      <p:bldP spid="33" grpId="0" animBg="1"/>
      <p:bldP spid="33" grpId="1" animBg="1"/>
      <p:bldP spid="34" grpId="0" animBg="1"/>
      <p:bldP spid="34" grpId="2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Всё на планете  имеет свой  звук. И буква С тоже. И прежде  чем мы его  вспомним, давай  выполним упражнения для губ и языка.</a:t>
            </a:r>
            <a:endParaRPr lang="ru-RU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32" y="-243408"/>
            <a:ext cx="2425700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13" descr="29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092280" y="2162746"/>
            <a:ext cx="1512168" cy="2404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66628" y="692696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«Улыбка»</a:t>
            </a:r>
          </a:p>
          <a:p>
            <a:pPr lvl="0" algn="just">
              <a:defRPr/>
            </a:pPr>
            <a:r>
              <a:rPr lang="ru-RU" sz="2400" dirty="0" smtClean="0">
                <a:solidFill>
                  <a:prstClr val="black"/>
                </a:solidFill>
              </a:rPr>
              <a:t>Взял </a:t>
            </a:r>
            <a:r>
              <a:rPr lang="ru-RU" sz="2400" dirty="0">
                <a:solidFill>
                  <a:prstClr val="black"/>
                </a:solidFill>
              </a:rPr>
              <a:t>с </a:t>
            </a:r>
            <a:r>
              <a:rPr lang="ru-RU" sz="2400" dirty="0" smtClean="0">
                <a:solidFill>
                  <a:prstClr val="black"/>
                </a:solidFill>
              </a:rPr>
              <a:t>утра кузнечик скрипку</a:t>
            </a:r>
            <a:r>
              <a:rPr lang="ru-RU" sz="2400" dirty="0">
                <a:solidFill>
                  <a:prstClr val="black"/>
                </a:solidFill>
              </a:rPr>
              <a:t>, </a:t>
            </a:r>
          </a:p>
          <a:p>
            <a:pPr lvl="0" algn="just">
              <a:defRPr/>
            </a:pPr>
            <a:r>
              <a:rPr lang="ru-RU" sz="2400" dirty="0" smtClean="0">
                <a:solidFill>
                  <a:prstClr val="black"/>
                </a:solidFill>
              </a:rPr>
              <a:t>Льётся песня на </a:t>
            </a:r>
            <a:r>
              <a:rPr lang="ru-RU" sz="2400" dirty="0">
                <a:solidFill>
                  <a:prstClr val="black"/>
                </a:solidFill>
              </a:rPr>
              <a:t>лужок,</a:t>
            </a:r>
          </a:p>
          <a:p>
            <a:pPr lvl="0" algn="just">
              <a:defRPr/>
            </a:pPr>
            <a:r>
              <a:rPr lang="ru-RU" sz="2400" dirty="0" smtClean="0">
                <a:solidFill>
                  <a:prstClr val="black"/>
                </a:solidFill>
              </a:rPr>
              <a:t>Ну-ка, солнечной </a:t>
            </a:r>
            <a:r>
              <a:rPr lang="ru-RU" sz="2400" dirty="0">
                <a:solidFill>
                  <a:prstClr val="black"/>
                </a:solidFill>
              </a:rPr>
              <a:t>улыбкой</a:t>
            </a:r>
          </a:p>
          <a:p>
            <a:pPr lvl="0" algn="just">
              <a:defRPr/>
            </a:pPr>
            <a:r>
              <a:rPr lang="ru-RU" sz="2400" dirty="0" smtClean="0">
                <a:solidFill>
                  <a:prstClr val="black"/>
                </a:solidFill>
              </a:rPr>
              <a:t>Поделись </a:t>
            </a:r>
            <a:r>
              <a:rPr lang="ru-RU" sz="2400" dirty="0">
                <a:solidFill>
                  <a:prstClr val="black"/>
                </a:solidFill>
              </a:rPr>
              <a:t>и ты, </a:t>
            </a:r>
            <a:r>
              <a:rPr lang="ru-RU" sz="2400" dirty="0" smtClean="0">
                <a:solidFill>
                  <a:prstClr val="black"/>
                </a:solidFill>
              </a:rPr>
              <a:t>дружок</a:t>
            </a:r>
            <a:r>
              <a:rPr lang="ru-RU" sz="2400" dirty="0">
                <a:solidFill>
                  <a:prstClr val="black"/>
                </a:solidFill>
              </a:rPr>
              <a:t>!</a:t>
            </a:r>
          </a:p>
        </p:txBody>
      </p:sp>
      <p:sp>
        <p:nvSpPr>
          <p:cNvPr id="10" name="Вертикальный свиток 9"/>
          <p:cNvSpPr/>
          <p:nvPr/>
        </p:nvSpPr>
        <p:spPr>
          <a:xfrm>
            <a:off x="251520" y="2471237"/>
            <a:ext cx="2952328" cy="4229248"/>
          </a:xfrm>
          <a:prstGeom prst="vertic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65881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C00000"/>
              </a:solidFill>
            </a:endParaRPr>
          </a:p>
          <a:p>
            <a:pPr algn="just" defTabSz="658813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b="1" dirty="0">
                <a:solidFill>
                  <a:srgbClr val="C00000"/>
                </a:solidFill>
              </a:rPr>
              <a:t>Улыбнись, </a:t>
            </a:r>
          </a:p>
          <a:p>
            <a:pPr defTabSz="6588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растягивая губы как можно шире.</a:t>
            </a:r>
          </a:p>
          <a:p>
            <a:pPr algn="just" defTabSz="658813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b="1" dirty="0">
                <a:solidFill>
                  <a:srgbClr val="C00000"/>
                </a:solidFill>
              </a:rPr>
              <a:t>Следи, </a:t>
            </a:r>
          </a:p>
          <a:p>
            <a:pPr defTabSz="6588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чтобы зубы были сомкнутыми.</a:t>
            </a:r>
          </a:p>
          <a:p>
            <a:pPr algn="just" defTabSz="65881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C00000"/>
                </a:solidFill>
              </a:rPr>
              <a:t>Задержи </a:t>
            </a:r>
          </a:p>
          <a:p>
            <a:pPr algn="just" defTabSz="6588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улыбку </a:t>
            </a:r>
          </a:p>
          <a:p>
            <a:pPr defTabSz="6588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(</a:t>
            </a:r>
            <a:r>
              <a:rPr lang="ru-RU" b="1" dirty="0" smtClean="0">
                <a:solidFill>
                  <a:schemeClr val="tx1"/>
                </a:solidFill>
              </a:rPr>
              <a:t>просчитать про </a:t>
            </a:r>
            <a:r>
              <a:rPr lang="ru-RU" b="1" dirty="0">
                <a:solidFill>
                  <a:schemeClr val="tx1"/>
                </a:solidFill>
              </a:rPr>
              <a:t>себя </a:t>
            </a:r>
            <a:r>
              <a:rPr lang="ru-RU" b="1" dirty="0" smtClean="0">
                <a:solidFill>
                  <a:schemeClr val="tx1"/>
                </a:solidFill>
              </a:rPr>
              <a:t>до </a:t>
            </a:r>
            <a:r>
              <a:rPr lang="ru-RU" b="1" dirty="0">
                <a:solidFill>
                  <a:schemeClr val="tx1"/>
                </a:solidFill>
              </a:rPr>
              <a:t>5; до 10).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1" name="Рисунок 10" descr="Photo 628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5542875"/>
            <a:ext cx="11017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0" descr="Photo 628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5517232"/>
            <a:ext cx="11017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7668344" y="5954848"/>
            <a:ext cx="1224136" cy="764704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32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5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9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5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15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7775"/>
            <a:ext cx="3756025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21820" y="1556792"/>
            <a:ext cx="4032448" cy="2304256"/>
          </a:xfrm>
        </p:spPr>
        <p:txBody>
          <a:bodyPr>
            <a:noAutofit/>
          </a:bodyPr>
          <a:lstStyle/>
          <a:p>
            <a:r>
              <a:rPr lang="ru-RU" sz="2400" dirty="0" smtClean="0"/>
              <a:t>Зубки ровно мы смыкаем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И заборчик получаем,</a:t>
            </a:r>
            <a:br>
              <a:rPr lang="ru-RU" sz="2400" dirty="0" smtClean="0"/>
            </a:br>
            <a:r>
              <a:rPr lang="ru-RU" sz="2400" dirty="0" smtClean="0"/>
              <a:t>А теперь раздвинем губы,</a:t>
            </a:r>
            <a:br>
              <a:rPr lang="ru-RU" sz="2400" dirty="0" smtClean="0"/>
            </a:br>
            <a:r>
              <a:rPr lang="ru-RU" sz="2400" dirty="0" smtClean="0"/>
              <a:t>Посчитаем наши зубы</a:t>
            </a:r>
            <a:endParaRPr lang="ru-RU" sz="2400" dirty="0"/>
          </a:p>
        </p:txBody>
      </p:sp>
      <p:sp>
        <p:nvSpPr>
          <p:cNvPr id="9" name="Вертикальный свиток 8"/>
          <p:cNvSpPr/>
          <p:nvPr/>
        </p:nvSpPr>
        <p:spPr>
          <a:xfrm>
            <a:off x="971600" y="1276205"/>
            <a:ext cx="3066678" cy="4882852"/>
          </a:xfrm>
          <a:prstGeom prst="vertic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/>
            </a:pPr>
            <a:endParaRPr lang="ru-RU" sz="20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rgbClr val="C00000"/>
                </a:solidFill>
              </a:rPr>
              <a:t>Закрой </a:t>
            </a:r>
            <a:r>
              <a:rPr lang="ru-RU" sz="2000" b="1" dirty="0">
                <a:solidFill>
                  <a:schemeClr val="tx1"/>
                </a:solidFill>
              </a:rPr>
              <a:t> рот.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rgbClr val="C00000"/>
                </a:solidFill>
              </a:rPr>
              <a:t>Крепко </a:t>
            </a:r>
            <a:r>
              <a:rPr lang="ru-RU" sz="2000" b="1" dirty="0">
                <a:solidFill>
                  <a:schemeClr val="tx1"/>
                </a:solidFill>
              </a:rPr>
              <a:t>сомкни зубы.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rgbClr val="C00000"/>
                </a:solidFill>
              </a:rPr>
              <a:t>Улыбнись,  </a:t>
            </a:r>
            <a:r>
              <a:rPr lang="ru-RU" sz="2000" b="1" dirty="0">
                <a:solidFill>
                  <a:schemeClr val="tx1"/>
                </a:solidFill>
              </a:rPr>
              <a:t> показывая «заборчик» (крепко стиснутые зубы)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ru-RU" sz="20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ru-RU" sz="20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10" name="Рисунок 13" descr="LucioleLampe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6356" y="980728"/>
            <a:ext cx="16383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8" descr="Photo 154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8153" y="5229200"/>
            <a:ext cx="10001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7" descr="забор1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4891880"/>
            <a:ext cx="1951037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7812360" y="5987803"/>
            <a:ext cx="1224136" cy="698943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62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Вертикальный свиток 2"/>
          <p:cNvSpPr/>
          <p:nvPr/>
        </p:nvSpPr>
        <p:spPr>
          <a:xfrm>
            <a:off x="395536" y="2492895"/>
            <a:ext cx="2880320" cy="4176464"/>
          </a:xfrm>
          <a:prstGeom prst="verticalScroll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prstClr val="black"/>
              </a:buClr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C00000"/>
                </a:solidFill>
              </a:rPr>
              <a:t>Улыбнись</a:t>
            </a:r>
            <a:r>
              <a:rPr lang="ru-RU" b="1" dirty="0">
                <a:solidFill>
                  <a:prstClr val="black"/>
                </a:solidFill>
              </a:rPr>
              <a:t>.</a:t>
            </a:r>
          </a:p>
          <a:p>
            <a:pPr lvl="0">
              <a:buClr>
                <a:prstClr val="black"/>
              </a:buClr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C00000"/>
                </a:solidFill>
              </a:rPr>
              <a:t>Приоткрой </a:t>
            </a:r>
            <a:r>
              <a:rPr lang="ru-RU" b="1" dirty="0">
                <a:solidFill>
                  <a:prstClr val="black"/>
                </a:solidFill>
              </a:rPr>
              <a:t>рот.</a:t>
            </a:r>
          </a:p>
          <a:p>
            <a:pPr lvl="0">
              <a:buClr>
                <a:prstClr val="black"/>
              </a:buClr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C00000"/>
                </a:solidFill>
              </a:rPr>
              <a:t>Положи</a:t>
            </a:r>
            <a:r>
              <a:rPr lang="ru-RU" b="1" dirty="0">
                <a:solidFill>
                  <a:prstClr val="black"/>
                </a:solidFill>
              </a:rPr>
              <a:t>  широкий язык на нижнюю губу. </a:t>
            </a:r>
          </a:p>
          <a:p>
            <a:pPr lvl="0">
              <a:buClr>
                <a:prstClr val="black"/>
              </a:buClr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C00000"/>
                </a:solidFill>
              </a:rPr>
              <a:t>Подержи</a:t>
            </a:r>
            <a:r>
              <a:rPr lang="ru-RU" b="1" dirty="0">
                <a:solidFill>
                  <a:prstClr val="black"/>
                </a:solidFill>
              </a:rPr>
              <a:t> его.</a:t>
            </a:r>
          </a:p>
          <a:p>
            <a:pPr lvl="0">
              <a:buClr>
                <a:prstClr val="black"/>
              </a:buClr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C00000"/>
                </a:solidFill>
              </a:rPr>
              <a:t>Занеси  </a:t>
            </a:r>
            <a:r>
              <a:rPr lang="ru-RU" b="1" dirty="0">
                <a:solidFill>
                  <a:prstClr val="black"/>
                </a:solidFill>
              </a:rPr>
              <a:t> лопаточку в дом</a:t>
            </a:r>
            <a:r>
              <a:rPr lang="ru-RU" sz="2000" b="1" dirty="0">
                <a:solidFill>
                  <a:prstClr val="black"/>
                </a:solidFill>
              </a:rPr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1916832"/>
            <a:ext cx="44644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Посадить хотели сад -</a:t>
            </a:r>
          </a:p>
          <a:p>
            <a:r>
              <a:rPr lang="ru-RU" dirty="0"/>
              <a:t>Не смогли найти лопат!</a:t>
            </a:r>
          </a:p>
          <a:p>
            <a:r>
              <a:rPr lang="ru-RU" dirty="0"/>
              <a:t>А какой же без лопат</a:t>
            </a:r>
          </a:p>
          <a:p>
            <a:r>
              <a:rPr lang="ru-RU" dirty="0"/>
              <a:t>Сад? </a:t>
            </a:r>
            <a:endParaRPr lang="ru-RU" dirty="0" smtClean="0"/>
          </a:p>
          <a:p>
            <a:r>
              <a:rPr lang="ru-RU" dirty="0" smtClean="0"/>
              <a:t>…</a:t>
            </a:r>
            <a:r>
              <a:rPr lang="ru-RU" dirty="0"/>
              <a:t>А без сада, а  без сада </a:t>
            </a:r>
          </a:p>
          <a:p>
            <a:r>
              <a:rPr lang="ru-RU" dirty="0" smtClean="0"/>
              <a:t>Тут </a:t>
            </a:r>
            <a:r>
              <a:rPr lang="ru-RU" dirty="0"/>
              <a:t>и там через  ограды </a:t>
            </a:r>
          </a:p>
          <a:p>
            <a:r>
              <a:rPr lang="ru-RU" dirty="0" smtClean="0"/>
              <a:t>Ветры </a:t>
            </a:r>
            <a:r>
              <a:rPr lang="ru-RU" dirty="0"/>
              <a:t>скачут круглый год!</a:t>
            </a:r>
          </a:p>
          <a:p>
            <a:r>
              <a:rPr lang="ru-RU" dirty="0"/>
              <a:t> </a:t>
            </a:r>
            <a:r>
              <a:rPr lang="ru-RU" dirty="0" smtClean="0"/>
              <a:t>Вот!</a:t>
            </a:r>
          </a:p>
          <a:p>
            <a:r>
              <a:rPr lang="ru-RU" dirty="0"/>
              <a:t>Помогите-ка, ребятки,</a:t>
            </a:r>
          </a:p>
          <a:p>
            <a:r>
              <a:rPr lang="ru-RU" dirty="0" smtClean="0"/>
              <a:t>Принесите </a:t>
            </a:r>
            <a:r>
              <a:rPr lang="ru-RU" dirty="0"/>
              <a:t>нам лопатки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6" name="Рисунок 18" descr="gardener_plant_saplings_hc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6393" y="4523401"/>
            <a:ext cx="2323679" cy="233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87485" y="688706"/>
            <a:ext cx="30970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«Лопатка»</a:t>
            </a: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7452320" y="6021288"/>
            <a:ext cx="1296144" cy="72008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59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903" y="0"/>
            <a:ext cx="9144000" cy="6858000"/>
          </a:xfrm>
          <a:prstGeom prst="rect">
            <a:avLst/>
          </a:prstGeom>
        </p:spPr>
      </p:pic>
      <p:sp>
        <p:nvSpPr>
          <p:cNvPr id="3" name="Вертикальный свиток 2"/>
          <p:cNvSpPr/>
          <p:nvPr/>
        </p:nvSpPr>
        <p:spPr>
          <a:xfrm>
            <a:off x="251520" y="1653749"/>
            <a:ext cx="3066678" cy="4882852"/>
          </a:xfrm>
          <a:prstGeom prst="vertic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/>
            </a:pPr>
            <a:endParaRPr lang="ru-RU" sz="20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Приоткрой  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рот.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Улыбнись</a:t>
            </a:r>
            <a:r>
              <a:rPr lang="ru-RU" sz="2000" b="1" dirty="0">
                <a:solidFill>
                  <a:srgbClr val="C00000"/>
                </a:solidFill>
              </a:rPr>
              <a:t>,  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показывая зубы.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К</a:t>
            </a:r>
            <a:r>
              <a:rPr lang="ru-RU" sz="2000" b="1" dirty="0" smtClean="0">
                <a:solidFill>
                  <a:srgbClr val="FF0000"/>
                </a:solidFill>
              </a:rPr>
              <a:t>ончик</a:t>
            </a:r>
            <a:r>
              <a:rPr lang="ru-RU" sz="2000" b="1" dirty="0" smtClean="0">
                <a:solidFill>
                  <a:schemeClr val="tx1"/>
                </a:solidFill>
              </a:rPr>
              <a:t>  языка поставь за нижние зубы.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Широкий</a:t>
            </a:r>
            <a:r>
              <a:rPr lang="ru-RU" sz="2000" b="1" dirty="0" smtClean="0">
                <a:solidFill>
                  <a:schemeClr val="tx1"/>
                </a:solidFill>
              </a:rPr>
              <a:t> язык установи горкой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Держи</a:t>
            </a:r>
            <a:r>
              <a:rPr lang="ru-RU" sz="2000" b="1" dirty="0" smtClean="0">
                <a:solidFill>
                  <a:schemeClr val="tx1"/>
                </a:solidFill>
              </a:rPr>
              <a:t> под  счёт до 10.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Можно</a:t>
            </a:r>
            <a:r>
              <a:rPr lang="ru-RU" sz="2000" b="1" dirty="0" smtClean="0">
                <a:solidFill>
                  <a:schemeClr val="tx1"/>
                </a:solidFill>
              </a:rPr>
              <a:t>  подуть на язык</a:t>
            </a:r>
            <a:endParaRPr lang="ru-RU" sz="20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ru-RU" sz="20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11960" y="274638"/>
            <a:ext cx="396044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«Горка»</a:t>
            </a:r>
            <a:br>
              <a:rPr lang="ru-RU" sz="4000" dirty="0" smtClean="0">
                <a:solidFill>
                  <a:srgbClr val="FF0000"/>
                </a:solidFill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908720"/>
            <a:ext cx="2119066" cy="1628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3212976"/>
            <a:ext cx="3368774" cy="252028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579607" y="161818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Горка</a:t>
            </a:r>
            <a:r>
              <a:rPr lang="ru-RU" dirty="0"/>
              <a:t>. Санки. Ну, пора</a:t>
            </a:r>
            <a:br>
              <a:rPr lang="ru-RU" dirty="0"/>
            </a:br>
            <a:r>
              <a:rPr lang="ru-RU" dirty="0"/>
              <a:t>Мчаться вниз. Ура! Ура!</a:t>
            </a:r>
            <a:br>
              <a:rPr lang="ru-RU" dirty="0"/>
            </a:br>
            <a:r>
              <a:rPr lang="ru-RU" dirty="0"/>
              <a:t>С горки вниз, в ушах свистит,</a:t>
            </a:r>
            <a:br>
              <a:rPr lang="ru-RU" dirty="0"/>
            </a:br>
            <a:r>
              <a:rPr lang="ru-RU" dirty="0"/>
              <a:t>Только снег в лицо летит.</a:t>
            </a: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7539539" y="5949280"/>
            <a:ext cx="1224136" cy="764704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85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9046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200" dirty="0" smtClean="0"/>
              <a:t>В </a:t>
            </a:r>
            <a:r>
              <a:rPr lang="ru-RU" sz="3200" dirty="0" err="1"/>
              <a:t>Б</a:t>
            </a:r>
            <a:r>
              <a:rPr lang="ru-RU" sz="3200" dirty="0" err="1" smtClean="0"/>
              <a:t>уквограде</a:t>
            </a:r>
            <a:r>
              <a:rPr lang="ru-RU" sz="3200" dirty="0" smtClean="0"/>
              <a:t>  есть много домиков. И в каждом из  этих домиков живут  слова на заданный звук. Вот например,  в следующем задании в домик, в котором живут  слова со  звуком </a:t>
            </a:r>
            <a:r>
              <a:rPr lang="en-US" sz="3200" dirty="0" smtClean="0"/>
              <a:t>[C]</a:t>
            </a:r>
            <a:r>
              <a:rPr lang="ru-RU" sz="3200" dirty="0"/>
              <a:t> </a:t>
            </a:r>
            <a:r>
              <a:rPr lang="ru-RU" sz="3200" dirty="0" smtClean="0"/>
              <a:t>попали слова, в которых этого звука нет. </a:t>
            </a:r>
            <a:br>
              <a:rPr lang="ru-RU" sz="3200" dirty="0" smtClean="0"/>
            </a:br>
            <a:r>
              <a:rPr lang="ru-RU" sz="3200" dirty="0" smtClean="0"/>
              <a:t>Давайте найдем только те  слова, в которых есть звук </a:t>
            </a:r>
            <a:r>
              <a:rPr lang="en-US" sz="3200" dirty="0">
                <a:solidFill>
                  <a:prstClr val="black"/>
                </a:solidFill>
              </a:rPr>
              <a:t>[C</a:t>
            </a:r>
            <a:r>
              <a:rPr lang="en-US" sz="3200" dirty="0" smtClean="0">
                <a:solidFill>
                  <a:prstClr val="black"/>
                </a:solidFill>
              </a:rPr>
              <a:t>]</a:t>
            </a:r>
            <a:r>
              <a:rPr lang="ru-RU" sz="3200" dirty="0" smtClean="0">
                <a:solidFill>
                  <a:prstClr val="black"/>
                </a:solidFill>
              </a:rPr>
              <a:t>. За правильный ответ ты получишь красный смайлик, за  неверный ответ  - жёлтый.</a:t>
            </a:r>
            <a:endParaRPr lang="ru-RU" sz="3200" dirty="0"/>
          </a:p>
        </p:txBody>
      </p:sp>
      <p:sp>
        <p:nvSpPr>
          <p:cNvPr id="3" name="Стрелка вправо 2">
            <a:hlinkClick r:id="" action="ppaction://hlinkshowjump?jump=nextslide"/>
          </p:cNvPr>
          <p:cNvSpPr/>
          <p:nvPr/>
        </p:nvSpPr>
        <p:spPr>
          <a:xfrm>
            <a:off x="7737581" y="6021288"/>
            <a:ext cx="1224136" cy="692696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73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Буква С и звук 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Буква С и звук С</Template>
  <TotalTime>7</TotalTime>
  <Words>411</Words>
  <Application>Microsoft Office PowerPoint</Application>
  <PresentationFormat>Экран (4:3)</PresentationFormat>
  <Paragraphs>78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Буква С и звук С</vt:lpstr>
      <vt:lpstr>Презентация PowerPoint</vt:lpstr>
      <vt:lpstr>Жили в сказочной стране Маленькие  люди. Звали их и ЭС и  С С вами  знать их  будем! К ним мы  в гости заглянем,  С ними  поиграем… Что же делать  с ними нам, Там мы и  узнаем.  Догадались ли друзья, Что это за  люди? Я открою вам секрет… Это – буквы, звуки! </vt:lpstr>
      <vt:lpstr>Знакомься, это город Буквоград.  В нем живёт  много  волшебных существ, в том числе буквы и их  звуки, а также различные слова. Король  этого волшебного  города как  может  охраняет своих  жителей.  Но  на город часто покушается вредный Звукоед и наводит в нем беспорядки. Вот  и сегодняшний день не исключение. Звукоед  налетел  как ураган  и перевернул букву С. Бедные буквы теперь  перевёрнуты,  давай поможем найти,  только  правильно написанную  букву С. За это ты получишь 5,  как в школе.</vt:lpstr>
      <vt:lpstr>Презентация PowerPoint</vt:lpstr>
      <vt:lpstr>Всё на планете  имеет свой  звук. И буква С тоже. И прежде  чем мы его  вспомним, давай  выполним упражнения для губ и языка.</vt:lpstr>
      <vt:lpstr>Зубки ровно мы смыкаем  И заборчик получаем, А теперь раздвинем губы, Посчитаем наши зубы</vt:lpstr>
      <vt:lpstr>Презентация PowerPoint</vt:lpstr>
      <vt:lpstr>«Горка» </vt:lpstr>
      <vt:lpstr>В Буквограде  есть много домиков. И в каждом из  этих домиков живут  слова на заданный звук. Вот например,  в следующем задании в домик, в котором живут  слова со  звуком [C] попали слова, в которых этого звука нет.  Давайте найдем только те  слова, в которых есть звук [C]. За правильный ответ ты получишь красный смайлик, за  неверный ответ  - жёлтый.</vt:lpstr>
      <vt:lpstr>Презентация PowerPoint</vt:lpstr>
      <vt:lpstr> Конец!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2</cp:revision>
  <dcterms:created xsi:type="dcterms:W3CDTF">2014-03-25T10:46:41Z</dcterms:created>
  <dcterms:modified xsi:type="dcterms:W3CDTF">2014-03-25T10:54:18Z</dcterms:modified>
</cp:coreProperties>
</file>