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2" r:id="rId3"/>
    <p:sldId id="266" r:id="rId4"/>
    <p:sldId id="265" r:id="rId5"/>
    <p:sldId id="257" r:id="rId6"/>
    <p:sldId id="258" r:id="rId7"/>
    <p:sldId id="260" r:id="rId8"/>
    <p:sldId id="267" r:id="rId9"/>
    <p:sldId id="268" r:id="rId10"/>
    <p:sldId id="269" r:id="rId11"/>
    <p:sldId id="270" r:id="rId12"/>
    <p:sldId id="271" r:id="rId13"/>
    <p:sldId id="272" r:id="rId14"/>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5" d="100"/>
          <a:sy n="105" d="100"/>
        </p:scale>
        <p:origin x="-144" y="-7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B4C71EC6-210F-42DE-9C53-41977AD35B3D}" type="datetimeFigureOut">
              <a:rPr lang="ru-RU" smtClean="0"/>
              <a:t>22.12.2014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B4C71EC6-210F-42DE-9C53-41977AD35B3D}" type="datetimeFigureOut">
              <a:rPr lang="ru-RU" smtClean="0"/>
              <a:t>22.12.2014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B4C71EC6-210F-42DE-9C53-41977AD35B3D}" type="datetimeFigureOut">
              <a:rPr lang="ru-RU" smtClean="0"/>
              <a:t>22.12.2014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B4C71EC6-210F-42DE-9C53-41977AD35B3D}" type="datetimeFigureOut">
              <a:rPr lang="ru-RU" smtClean="0"/>
              <a:t>22.12.2014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B4C71EC6-210F-42DE-9C53-41977AD35B3D}" type="datetimeFigureOut">
              <a:rPr lang="ru-RU" smtClean="0"/>
              <a:t>22.12.2014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B4C71EC6-210F-42DE-9C53-41977AD35B3D}" type="datetimeFigureOut">
              <a:rPr lang="ru-RU" smtClean="0"/>
              <a:t>22.12.2014</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B4C71EC6-210F-42DE-9C53-41977AD35B3D}" type="datetimeFigureOut">
              <a:rPr lang="ru-RU" smtClean="0"/>
              <a:t>22.12.2014</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B4C71EC6-210F-42DE-9C53-41977AD35B3D}" type="datetimeFigureOut">
              <a:rPr lang="ru-RU" smtClean="0"/>
              <a:t>22.12.2014</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B4C71EC6-210F-42DE-9C53-41977AD35B3D}" type="datetimeFigureOut">
              <a:rPr lang="ru-RU" smtClean="0"/>
              <a:t>22.12.2014</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B4C71EC6-210F-42DE-9C53-41977AD35B3D}" type="datetimeFigureOut">
              <a:rPr lang="ru-RU" smtClean="0"/>
              <a:t>22.12.2014</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B4C71EC6-210F-42DE-9C53-41977AD35B3D}" type="datetimeFigureOut">
              <a:rPr lang="ru-RU" smtClean="0"/>
              <a:t>22.12.2014</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4C71EC6-210F-42DE-9C53-41977AD35B3D}" type="datetimeFigureOut">
              <a:rPr lang="ru-RU" smtClean="0"/>
              <a:t>22.12.2014</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9B0651-EE4F-4900-A07F-96A6BFA9D0F0}" type="slidenum">
              <a:rPr lang="ru-RU" smtClean="0"/>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3802434"/>
          </a:xfrm>
        </p:spPr>
        <p:txBody>
          <a:bodyPr>
            <a:normAutofit/>
          </a:bodyPr>
          <a:lstStyle/>
          <a:p>
            <a:r>
              <a:rPr lang="ru-RU" dirty="0" smtClean="0"/>
              <a:t/>
            </a:r>
            <a:br>
              <a:rPr lang="ru-RU" dirty="0" smtClean="0"/>
            </a:br>
            <a:r>
              <a:rPr lang="ru-RU" dirty="0" smtClean="0"/>
              <a:t>Условия созданий единого образовательного пространства</a:t>
            </a:r>
            <a:br>
              <a:rPr lang="ru-RU" dirty="0" smtClean="0"/>
            </a:br>
            <a:r>
              <a:rPr lang="ru-RU" dirty="0"/>
              <a:t>д</a:t>
            </a:r>
            <a:r>
              <a:rPr lang="ru-RU" dirty="0" smtClean="0"/>
              <a:t>ошкольного </a:t>
            </a:r>
            <a:r>
              <a:rPr lang="ru-RU" dirty="0"/>
              <a:t>о</a:t>
            </a:r>
            <a:r>
              <a:rPr lang="ru-RU" dirty="0" smtClean="0"/>
              <a:t>бразовательного </a:t>
            </a:r>
            <a:r>
              <a:rPr lang="ru-RU" dirty="0"/>
              <a:t>у</a:t>
            </a:r>
            <a:r>
              <a:rPr lang="ru-RU" dirty="0" smtClean="0"/>
              <a:t>чреждения - семьи</a:t>
            </a:r>
            <a:endParaRPr lang="ru-RU" dirty="0"/>
          </a:p>
        </p:txBody>
      </p:sp>
    </p:spTree>
    <p:extLst>
      <p:ext uri="{BB962C8B-B14F-4D97-AF65-F5344CB8AC3E}">
        <p14:creationId xmlns:p14="http://schemas.microsoft.com/office/powerpoint/2010/main" val="126351777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188640"/>
            <a:ext cx="8229600" cy="792088"/>
          </a:xfrm>
        </p:spPr>
        <p:txBody>
          <a:bodyPr>
            <a:noAutofit/>
          </a:bodyPr>
          <a:lstStyle/>
          <a:p>
            <a:r>
              <a:rPr lang="ru-RU" sz="2800" b="1" dirty="0" smtClean="0"/>
              <a:t/>
            </a:r>
            <a:br>
              <a:rPr lang="ru-RU" sz="2800" b="1" dirty="0" smtClean="0"/>
            </a:br>
            <a:r>
              <a:rPr lang="ru-RU" sz="2800" b="1" dirty="0"/>
              <a:t/>
            </a:r>
            <a:br>
              <a:rPr lang="ru-RU" sz="2800" b="1" dirty="0"/>
            </a:br>
            <a:r>
              <a:rPr lang="ru-RU" sz="2400" b="1" dirty="0" smtClean="0"/>
              <a:t>3</a:t>
            </a:r>
            <a:r>
              <a:rPr lang="ru-RU" sz="2400" b="1" dirty="0"/>
              <a:t>. Обязанности и права родителя (законного представителя) </a:t>
            </a:r>
            <a:r>
              <a:rPr lang="ru-RU" sz="2400" dirty="0"/>
              <a:t/>
            </a:r>
            <a:br>
              <a:rPr lang="ru-RU" sz="2400" dirty="0"/>
            </a:br>
            <a:r>
              <a:rPr lang="ru-RU" sz="2800" b="1" dirty="0"/>
              <a:t> </a:t>
            </a:r>
            <a:r>
              <a:rPr lang="ru-RU" sz="2800" dirty="0"/>
              <a:t/>
            </a:r>
            <a:br>
              <a:rPr lang="ru-RU" sz="2800" dirty="0"/>
            </a:br>
            <a:endParaRPr lang="ru-RU" sz="2800" dirty="0"/>
          </a:p>
        </p:txBody>
      </p:sp>
      <p:sp>
        <p:nvSpPr>
          <p:cNvPr id="3" name="Объект 2"/>
          <p:cNvSpPr>
            <a:spLocks noGrp="1"/>
          </p:cNvSpPr>
          <p:nvPr>
            <p:ph idx="1"/>
          </p:nvPr>
        </p:nvSpPr>
        <p:spPr>
          <a:xfrm>
            <a:off x="467544" y="1052736"/>
            <a:ext cx="8229600" cy="4968552"/>
          </a:xfrm>
        </p:spPr>
        <p:txBody>
          <a:bodyPr>
            <a:noAutofit/>
          </a:bodyPr>
          <a:lstStyle/>
          <a:p>
            <a:r>
              <a:rPr lang="ru-RU" sz="1800" b="1" dirty="0" smtClean="0"/>
              <a:t>3.1</a:t>
            </a:r>
            <a:r>
              <a:rPr lang="ru-RU" sz="1800" b="1" dirty="0"/>
              <a:t>.  Родитель (законный представитель) обязуется:</a:t>
            </a:r>
            <a:endParaRPr lang="ru-RU" sz="1800" dirty="0"/>
          </a:p>
          <a:p>
            <a:r>
              <a:rPr lang="ru-RU" sz="1800" b="1" dirty="0"/>
              <a:t>3.1.1. Соблюдать устав и локальные нормативные акты Учреждения, условия настоящего договора.</a:t>
            </a:r>
          </a:p>
          <a:p>
            <a:r>
              <a:rPr lang="ru-RU" sz="1800" b="1" dirty="0"/>
              <a:t>3.1.2. Взаимодействовать с Учреждением по всем направлениям</a:t>
            </a:r>
            <a:r>
              <a:rPr lang="ru-RU" sz="1800" dirty="0"/>
              <a:t> воспитания и обучения воспитанника.            </a:t>
            </a:r>
          </a:p>
          <a:p>
            <a:r>
              <a:rPr lang="ru-RU" sz="1800" dirty="0"/>
              <a:t>3.1.4. </a:t>
            </a:r>
            <a:r>
              <a:rPr lang="ru-RU" sz="1800" b="1" dirty="0"/>
              <a:t>Соблюдать график посещения Учреждения воспитанником </a:t>
            </a:r>
            <a:r>
              <a:rPr lang="ru-RU" sz="1800" dirty="0"/>
              <a:t>согласно подпункту 2.1.2 настоящего договора. </a:t>
            </a:r>
          </a:p>
          <a:p>
            <a:r>
              <a:rPr lang="ru-RU" sz="1800" dirty="0"/>
              <a:t>3.1.5. </a:t>
            </a:r>
            <a:r>
              <a:rPr lang="ru-RU" sz="1800" b="1" dirty="0"/>
              <a:t>Соблюдать режим дня Учреждения. Приводить воспитанника в Учреждение: с 07 часов 00 минут до 08 часов 00 минут; без признаков болезни и недомогания (без признаков простудных или инфекционных заболеваний для предотвращения их распространения среди других воспитанников); в опрятном виде, чистой одежде и обуви, с учетом погодных условий</a:t>
            </a:r>
            <a:r>
              <a:rPr lang="ru-RU" sz="1800" dirty="0"/>
              <a:t>; а также предоставить запасной комплект одежды, сменную обувь и одежду для занятий физической культурой.</a:t>
            </a:r>
          </a:p>
          <a:p>
            <a:r>
              <a:rPr lang="ru-RU" sz="1800" dirty="0"/>
              <a:t>3.1.6. </a:t>
            </a:r>
            <a:r>
              <a:rPr lang="ru-RU" sz="1800" b="1" dirty="0"/>
              <a:t>Лично передавать и забирать воспитанника у воспитателя, не передоверяя лицам, не достигшим 16-летнего возраста. </a:t>
            </a:r>
            <a:r>
              <a:rPr lang="ru-RU" sz="1800" dirty="0"/>
              <a:t>Передавать и забирать воспитанника у воспитателя имеет право третье лицо, при наличии согласия родителя (законного представителя), выраженного в письменной форме и оформленное в присутствии заведующего Учреждением и согласованное им, либо оформленное нотариально.</a:t>
            </a:r>
          </a:p>
          <a:p>
            <a:endParaRPr lang="ru-RU" sz="1600" dirty="0"/>
          </a:p>
        </p:txBody>
      </p:sp>
    </p:spTree>
    <p:extLst>
      <p:ext uri="{BB962C8B-B14F-4D97-AF65-F5344CB8AC3E}">
        <p14:creationId xmlns:p14="http://schemas.microsoft.com/office/powerpoint/2010/main" val="322031876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sz="2400" b="1" dirty="0"/>
              <a:t>3.1.7. Информировать Учреждение</a:t>
            </a:r>
          </a:p>
        </p:txBody>
      </p:sp>
      <p:sp>
        <p:nvSpPr>
          <p:cNvPr id="3" name="Объект 2"/>
          <p:cNvSpPr>
            <a:spLocks noGrp="1"/>
          </p:cNvSpPr>
          <p:nvPr>
            <p:ph idx="1"/>
          </p:nvPr>
        </p:nvSpPr>
        <p:spPr>
          <a:xfrm>
            <a:off x="457200" y="1268760"/>
            <a:ext cx="8229600" cy="4857403"/>
          </a:xfrm>
        </p:spPr>
        <p:txBody>
          <a:bodyPr>
            <a:normAutofit fontScale="25000" lnSpcReduction="20000"/>
          </a:bodyPr>
          <a:lstStyle/>
          <a:p>
            <a:pPr marL="0" indent="0">
              <a:buNone/>
            </a:pPr>
            <a:endParaRPr lang="ru-RU" dirty="0"/>
          </a:p>
          <a:p>
            <a:pPr algn="just"/>
            <a:r>
              <a:rPr lang="ru-RU" sz="8000" dirty="0" smtClean="0"/>
              <a:t>- </a:t>
            </a:r>
            <a:r>
              <a:rPr lang="ru-RU" sz="8000" dirty="0"/>
              <a:t>в случае болезни воспитанника - утром до 08 часов 00 минут в </a:t>
            </a:r>
            <a:r>
              <a:rPr lang="ru-RU" sz="8000" dirty="0" smtClean="0"/>
              <a:t>  </a:t>
            </a:r>
          </a:p>
          <a:p>
            <a:pPr algn="just"/>
            <a:r>
              <a:rPr lang="ru-RU" sz="8000" dirty="0"/>
              <a:t> </a:t>
            </a:r>
            <a:r>
              <a:rPr lang="ru-RU" sz="8000" dirty="0" smtClean="0"/>
              <a:t> первый </a:t>
            </a:r>
            <a:r>
              <a:rPr lang="ru-RU" sz="8000" dirty="0"/>
              <a:t>день отсутствия; </a:t>
            </a:r>
          </a:p>
          <a:p>
            <a:pPr algn="just"/>
            <a:r>
              <a:rPr lang="ru-RU" sz="8000" dirty="0"/>
              <a:t>- о предстоящем отсутствии воспитанника по другим причинам - за 5 календарных дней;</a:t>
            </a:r>
          </a:p>
          <a:p>
            <a:pPr algn="just"/>
            <a:r>
              <a:rPr lang="ru-RU" sz="8000" dirty="0"/>
              <a:t>- о выходе воспитанника после отсутствия по уважительным причинам, указанным в подпункте 2.1.5 настоящего договора, для обеспечения его питанием по телефону </a:t>
            </a:r>
            <a:r>
              <a:rPr lang="ru-RU" sz="8000" dirty="0" smtClean="0"/>
              <a:t>__</a:t>
            </a:r>
            <a:r>
              <a:rPr lang="ru-RU" sz="8000" u="sng" dirty="0" smtClean="0"/>
              <a:t> </a:t>
            </a:r>
            <a:r>
              <a:rPr lang="ru-RU" sz="8000" u="sng" dirty="0" smtClean="0"/>
              <a:t>или </a:t>
            </a:r>
            <a:r>
              <a:rPr lang="en-US" sz="8000" u="sng" dirty="0"/>
              <a:t> </a:t>
            </a:r>
            <a:r>
              <a:rPr lang="ru-RU" sz="8000" dirty="0" smtClean="0"/>
              <a:t>- </a:t>
            </a:r>
            <a:r>
              <a:rPr lang="ru-RU" sz="8000" dirty="0"/>
              <a:t>за 1 рабочий день. </a:t>
            </a:r>
          </a:p>
          <a:p>
            <a:pPr algn="just"/>
            <a:r>
              <a:rPr lang="ru-RU" sz="8000" dirty="0"/>
              <a:t>3.1.8. Предоставлять письменное заявление о сохранении места в Учреждении на время отсутствия воспитанника по уважительным причинам, указанным в подпункте 2.1.5 настоящего договора, с приложением в случае необходимости и подтверждающих документов. </a:t>
            </a:r>
          </a:p>
          <a:p>
            <a:pPr algn="just"/>
            <a:r>
              <a:rPr lang="ru-RU" sz="8000" dirty="0"/>
              <a:t>3.1.9. Предоставлять после перенесенного заболевания, а также в случае отсутствия воспитанника в Учреждении более 5 (пяти) дней (за исключением выходных и нерабочих праздничных дней), справку из лечебно-профилактической медицинской организации с указанием диагноза, длительности заболевания</a:t>
            </a:r>
          </a:p>
        </p:txBody>
      </p:sp>
    </p:spTree>
    <p:extLst>
      <p:ext uri="{BB962C8B-B14F-4D97-AF65-F5344CB8AC3E}">
        <p14:creationId xmlns:p14="http://schemas.microsoft.com/office/powerpoint/2010/main" val="123675255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67544" y="332656"/>
            <a:ext cx="8229600" cy="1143000"/>
          </a:xfrm>
        </p:spPr>
        <p:txBody>
          <a:bodyPr>
            <a:normAutofit fontScale="90000"/>
          </a:bodyPr>
          <a:lstStyle/>
          <a:p>
            <a:r>
              <a:rPr lang="ru-RU" sz="3100" b="1" dirty="0" smtClean="0"/>
              <a:t/>
            </a:r>
            <a:br>
              <a:rPr lang="ru-RU" sz="3100" b="1" dirty="0" smtClean="0"/>
            </a:br>
            <a:r>
              <a:rPr lang="ru-RU" sz="3100" b="1" dirty="0" smtClean="0"/>
              <a:t>3</a:t>
            </a:r>
            <a:r>
              <a:rPr lang="ru-RU" sz="3100" b="1" dirty="0"/>
              <a:t>. Обязанности и права родителя (законного представителя) </a:t>
            </a:r>
            <a:r>
              <a:rPr lang="ru-RU" dirty="0"/>
              <a:t/>
            </a:r>
            <a:br>
              <a:rPr lang="ru-RU" dirty="0"/>
            </a:br>
            <a:endParaRPr lang="ru-RU" dirty="0"/>
          </a:p>
        </p:txBody>
      </p:sp>
      <p:sp>
        <p:nvSpPr>
          <p:cNvPr id="3" name="Объект 2"/>
          <p:cNvSpPr>
            <a:spLocks noGrp="1"/>
          </p:cNvSpPr>
          <p:nvPr>
            <p:ph idx="1"/>
          </p:nvPr>
        </p:nvSpPr>
        <p:spPr/>
        <p:txBody>
          <a:bodyPr>
            <a:normAutofit/>
          </a:bodyPr>
          <a:lstStyle/>
          <a:p>
            <a:r>
              <a:rPr lang="ru-RU" sz="2000" dirty="0"/>
              <a:t>3.1.10. Своевременно вносить родительскую плату в размере, установленном приказом департамента образования Администрации города и муниципальным правовым актом Администрации города.</a:t>
            </a:r>
          </a:p>
          <a:p>
            <a:r>
              <a:rPr lang="ru-RU" sz="2000" dirty="0"/>
              <a:t>3.1.11. Уважать честь и достоинство работников Учреждения. Не допускать физического и психического насилия, оскорбительных заявлений относительно своего ребенка, других воспитанников и их родителей (законных представителей). </a:t>
            </a:r>
          </a:p>
          <a:p>
            <a:r>
              <a:rPr lang="ru-RU" sz="2000" dirty="0"/>
              <a:t>3.1.12. Не нарушать основные режимные моменты деятельности Учреждения (сон, прогулка, питание, непосредственно образовательная деятельность).</a:t>
            </a:r>
          </a:p>
          <a:p>
            <a:r>
              <a:rPr lang="ru-RU" sz="2000" dirty="0"/>
              <a:t>3.1.13. Нести иные обязанности, предусмотренные законодательством Российской Федерации и другими нормативными правовыми актами.        </a:t>
            </a:r>
          </a:p>
          <a:p>
            <a:endParaRPr lang="ru-RU" sz="2000" dirty="0"/>
          </a:p>
        </p:txBody>
      </p:sp>
    </p:spTree>
    <p:extLst>
      <p:ext uri="{BB962C8B-B14F-4D97-AF65-F5344CB8AC3E}">
        <p14:creationId xmlns:p14="http://schemas.microsoft.com/office/powerpoint/2010/main" val="151226750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r>
              <a:rPr lang="ru-RU" sz="2800" b="1" dirty="0" smtClean="0"/>
              <a:t/>
            </a:r>
            <a:br>
              <a:rPr lang="ru-RU" sz="2800" b="1" dirty="0" smtClean="0"/>
            </a:br>
            <a:r>
              <a:rPr lang="ru-RU" sz="2800" b="1" dirty="0" smtClean="0"/>
              <a:t>3.2</a:t>
            </a:r>
            <a:r>
              <a:rPr lang="ru-RU" sz="2800" b="1" dirty="0"/>
              <a:t>. Родитель (законный представитель) имеет право:</a:t>
            </a:r>
            <a:r>
              <a:rPr lang="ru-RU" sz="2800" dirty="0"/>
              <a:t/>
            </a:r>
            <a:br>
              <a:rPr lang="ru-RU" sz="2800" dirty="0"/>
            </a:br>
            <a:endParaRPr lang="ru-RU" sz="2800" dirty="0"/>
          </a:p>
        </p:txBody>
      </p:sp>
      <p:sp>
        <p:nvSpPr>
          <p:cNvPr id="3" name="Объект 2"/>
          <p:cNvSpPr>
            <a:spLocks noGrp="1"/>
          </p:cNvSpPr>
          <p:nvPr>
            <p:ph idx="1"/>
          </p:nvPr>
        </p:nvSpPr>
        <p:spPr/>
        <p:txBody>
          <a:bodyPr>
            <a:normAutofit/>
          </a:bodyPr>
          <a:lstStyle/>
          <a:p>
            <a:pPr algn="just"/>
            <a:r>
              <a:rPr lang="ru-RU" sz="2400" dirty="0"/>
              <a:t>3.2.7. </a:t>
            </a:r>
            <a:r>
              <a:rPr lang="ru-RU" sz="2400" b="1" dirty="0"/>
              <a:t>Получать информацию о всех видах планируемых обследований </a:t>
            </a:r>
            <a:r>
              <a:rPr lang="ru-RU" sz="2400" dirty="0"/>
              <a:t>(психологических, психолого-педагогических) воспитанника, давать согласие на проведение таких обследований или участие в таких </a:t>
            </a:r>
            <a:r>
              <a:rPr lang="ru-RU" sz="2400" dirty="0" smtClean="0"/>
              <a:t>обследованиях.</a:t>
            </a:r>
          </a:p>
          <a:p>
            <a:pPr algn="just"/>
            <a:r>
              <a:rPr lang="ru-RU" sz="2400" dirty="0" smtClean="0"/>
              <a:t>3.2.8</a:t>
            </a:r>
            <a:r>
              <a:rPr lang="ru-RU" sz="2400" dirty="0"/>
              <a:t>. </a:t>
            </a:r>
            <a:r>
              <a:rPr lang="ru-RU" sz="2400" b="1" dirty="0"/>
              <a:t>Выполнять рекомендации специалистов</a:t>
            </a:r>
            <a:r>
              <a:rPr lang="ru-RU" sz="2400" dirty="0"/>
              <a:t>, работающих с воспитанником (медицинского персонала, воспитателей, учителя-логопеда, педагога-психолога, инструкторов по физической культуре, музыкальных руководителей и др.).</a:t>
            </a:r>
          </a:p>
          <a:p>
            <a:endParaRPr lang="ru-RU" sz="2400" dirty="0"/>
          </a:p>
        </p:txBody>
      </p:sp>
    </p:spTree>
    <p:extLst>
      <p:ext uri="{BB962C8B-B14F-4D97-AF65-F5344CB8AC3E}">
        <p14:creationId xmlns:p14="http://schemas.microsoft.com/office/powerpoint/2010/main" val="399910404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3874442"/>
          </a:xfrm>
        </p:spPr>
        <p:txBody>
          <a:bodyPr/>
          <a:lstStyle/>
          <a:p>
            <a:r>
              <a:rPr lang="ru-RU" dirty="0" smtClean="0"/>
              <a:t>Гр.№17</a:t>
            </a:r>
            <a:br>
              <a:rPr lang="ru-RU" dirty="0" smtClean="0"/>
            </a:br>
            <a:r>
              <a:rPr lang="ru-RU" dirty="0" smtClean="0"/>
              <a:t>Списочный состав:  26человек</a:t>
            </a:r>
            <a:br>
              <a:rPr lang="ru-RU" dirty="0" smtClean="0"/>
            </a:br>
            <a:r>
              <a:rPr lang="ru-RU" dirty="0" smtClean="0"/>
              <a:t>Девочек:                    10человек</a:t>
            </a:r>
            <a:br>
              <a:rPr lang="ru-RU" dirty="0" smtClean="0"/>
            </a:br>
            <a:r>
              <a:rPr lang="ru-RU" dirty="0" smtClean="0"/>
              <a:t>Мальчиков:               16человек</a:t>
            </a:r>
            <a:endParaRPr lang="ru-RU" dirty="0"/>
          </a:p>
        </p:txBody>
      </p:sp>
    </p:spTree>
    <p:extLst>
      <p:ext uri="{BB962C8B-B14F-4D97-AF65-F5344CB8AC3E}">
        <p14:creationId xmlns:p14="http://schemas.microsoft.com/office/powerpoint/2010/main" val="75559315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5890666"/>
          </a:xfrm>
        </p:spPr>
        <p:txBody>
          <a:bodyPr>
            <a:noAutofit/>
          </a:bodyPr>
          <a:lstStyle/>
          <a:p>
            <a:r>
              <a:rPr lang="ru-RU" sz="2400" b="1" dirty="0" smtClean="0"/>
              <a:t>Возрастные особенности детей.</a:t>
            </a:r>
            <a:br>
              <a:rPr lang="ru-RU" sz="2400" b="1" dirty="0" smtClean="0"/>
            </a:br>
            <a:r>
              <a:rPr lang="ru-RU" sz="2400" b="1" dirty="0" smtClean="0"/>
              <a:t> Подготовительная к школе группа 6-7лет</a:t>
            </a:r>
            <a:r>
              <a:rPr lang="ru-RU" sz="2400" dirty="0" smtClean="0"/>
              <a:t/>
            </a:r>
            <a:br>
              <a:rPr lang="ru-RU" sz="2400" dirty="0" smtClean="0"/>
            </a:br>
            <a:r>
              <a:rPr lang="ru-RU" sz="2400" dirty="0"/>
              <a:t/>
            </a:r>
            <a:br>
              <a:rPr lang="ru-RU" sz="2400" dirty="0"/>
            </a:br>
            <a:r>
              <a:rPr lang="ru-RU" sz="2000" dirty="0" smtClean="0"/>
              <a:t>В </a:t>
            </a:r>
            <a:r>
              <a:rPr lang="ru-RU" sz="2000" dirty="0"/>
              <a:t>сюжетно-ролевых играх дети подготовительной к школе группы </a:t>
            </a:r>
            <a:r>
              <a:rPr lang="ru-RU" sz="2000" b="1" dirty="0"/>
              <a:t>начинают осваивать сложные взаимодействия людей</a:t>
            </a:r>
            <a:br>
              <a:rPr lang="ru-RU" sz="2000" b="1" dirty="0"/>
            </a:br>
            <a:r>
              <a:rPr lang="ru-RU" sz="2000" b="1" dirty="0"/>
              <a:t>     Игровые действия детей становятся более сложными, </a:t>
            </a:r>
            <a:r>
              <a:rPr lang="ru-RU" sz="2000" dirty="0"/>
              <a:t>обретают особый смысл, который не всегда открывается взрослому. </a:t>
            </a:r>
            <a:br>
              <a:rPr lang="ru-RU" sz="2000" dirty="0"/>
            </a:br>
            <a:r>
              <a:rPr lang="ru-RU" sz="2000" b="1" dirty="0"/>
              <a:t>    Рисунки приобретают более детализированный характер,</a:t>
            </a:r>
            <a:r>
              <a:rPr lang="ru-RU" sz="2000" dirty="0"/>
              <a:t> </a:t>
            </a:r>
            <a:r>
              <a:rPr lang="ru-RU" sz="2000" b="1" dirty="0"/>
              <a:t>обогащается их цветовая гамма. Изображение человека становится ещё более детализированным</a:t>
            </a:r>
            <a:r>
              <a:rPr lang="ru-RU" sz="2000" dirty="0"/>
              <a:t> и пропорциональным.</a:t>
            </a:r>
            <a:br>
              <a:rPr lang="ru-RU" sz="2000" dirty="0"/>
            </a:br>
            <a:r>
              <a:rPr lang="ru-RU" sz="2000" dirty="0"/>
              <a:t>   Дети подготовительной к школе группы в значительной степени освоили конструирование из строительного материала. </a:t>
            </a:r>
            <a:r>
              <a:rPr lang="ru-RU" sz="2000" b="1" dirty="0"/>
              <a:t>Способны выполнять различные по степени сложности постройки как по собственному замыслу, так и по условиям. Данный вид деятельности</a:t>
            </a:r>
            <a:r>
              <a:rPr lang="ru-RU" sz="2000" dirty="0"/>
              <a:t> не просто доступен детям – </a:t>
            </a:r>
            <a:r>
              <a:rPr lang="ru-RU" sz="2000" b="1" dirty="0"/>
              <a:t>он важен для углубления их пространственных представлений.</a:t>
            </a:r>
            <a:r>
              <a:rPr lang="ru-RU" sz="2000" dirty="0"/>
              <a:t/>
            </a:r>
            <a:br>
              <a:rPr lang="ru-RU" sz="2000" dirty="0"/>
            </a:br>
            <a:r>
              <a:rPr lang="ru-RU" sz="2000" b="1" dirty="0"/>
              <a:t>Продолжают развиваться навыки обобщения и рассуждения. Продолжает развиваться внимание дошкольников</a:t>
            </a:r>
            <a:r>
              <a:rPr lang="ru-RU" sz="2000" dirty="0"/>
              <a:t>, оно становится </a:t>
            </a:r>
            <a:r>
              <a:rPr lang="ru-RU" sz="2000" dirty="0" smtClean="0"/>
              <a:t>произвольным.</a:t>
            </a:r>
            <a:endParaRPr lang="ru-RU" sz="2000" dirty="0"/>
          </a:p>
        </p:txBody>
      </p:sp>
    </p:spTree>
    <p:extLst>
      <p:ext uri="{BB962C8B-B14F-4D97-AF65-F5344CB8AC3E}">
        <p14:creationId xmlns:p14="http://schemas.microsoft.com/office/powerpoint/2010/main" val="308952814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6106690"/>
          </a:xfrm>
        </p:spPr>
        <p:txBody>
          <a:bodyPr>
            <a:normAutofit/>
          </a:bodyPr>
          <a:lstStyle/>
          <a:p>
            <a:r>
              <a:rPr lang="ru-RU" sz="2400" dirty="0"/>
              <a:t> У дошкольников продолжает развиваться речь: её звуковая </a:t>
            </a:r>
            <a:r>
              <a:rPr lang="ru-RU" sz="2400" dirty="0" smtClean="0"/>
              <a:t>сторона, </a:t>
            </a:r>
            <a:r>
              <a:rPr lang="ru-RU" sz="2400" dirty="0"/>
              <a:t>грамматический строй, лексика. Развивается связная речь. В высказываниях детей отражаются как расширяющийся словарь, так и характер обобщений, формирующихся в этом возрасте. Дети начинают активно употреблять обобщающие существительные, синонимы, антонимы, прилагательные и т.д</a:t>
            </a:r>
            <a:r>
              <a:rPr lang="ru-RU" sz="2400" dirty="0" smtClean="0"/>
              <a:t>.</a:t>
            </a:r>
            <a:r>
              <a:rPr lang="ru-RU" sz="2400" dirty="0"/>
              <a:t> В подготовительной к школе группе завершается дошкольный возраст. Его основные достижения связаны с освоением мира вещей как предметов человеческой культуры; освоением форм позитивного общения с людьми; развитием половой идентификации, формированием позиции школьника.</a:t>
            </a:r>
            <a:br>
              <a:rPr lang="ru-RU" sz="2400" dirty="0"/>
            </a:br>
            <a:r>
              <a:rPr lang="ru-RU" sz="2400" dirty="0"/>
              <a:t> К концу дошкольного возраста ребёнок обладает высоким уровнем познавательного и личностного развития, что позволяет ему в дальнейшем успешно учиться в школе.</a:t>
            </a:r>
            <a:br>
              <a:rPr lang="ru-RU" sz="2400" dirty="0"/>
            </a:br>
            <a:endParaRPr lang="ru-RU" sz="2400" dirty="0"/>
          </a:p>
        </p:txBody>
      </p:sp>
    </p:spTree>
    <p:extLst>
      <p:ext uri="{BB962C8B-B14F-4D97-AF65-F5344CB8AC3E}">
        <p14:creationId xmlns:p14="http://schemas.microsoft.com/office/powerpoint/2010/main" val="190721517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sz="2700" dirty="0"/>
              <a:t/>
            </a:r>
            <a:br>
              <a:rPr lang="ru-RU" sz="2700" dirty="0"/>
            </a:br>
            <a:r>
              <a:rPr lang="ru-RU" sz="2700" dirty="0" smtClean="0"/>
              <a:t/>
            </a:r>
            <a:br>
              <a:rPr lang="ru-RU" sz="2700" dirty="0" smtClean="0"/>
            </a:br>
            <a:r>
              <a:rPr lang="ru-RU" sz="2700" dirty="0"/>
              <a:t/>
            </a:r>
            <a:br>
              <a:rPr lang="ru-RU" sz="2700" dirty="0"/>
            </a:br>
            <a:r>
              <a:rPr lang="ru-RU" sz="2700" b="1" dirty="0" smtClean="0"/>
              <a:t>Федеральный </a:t>
            </a:r>
            <a:r>
              <a:rPr lang="ru-RU" sz="2700" b="1" dirty="0"/>
              <a:t>закон от 29 декабря 2012 г. N 273-ФЗ</a:t>
            </a:r>
            <a:br>
              <a:rPr lang="ru-RU" sz="2700" b="1" dirty="0"/>
            </a:br>
            <a:r>
              <a:rPr lang="ru-RU" sz="2700" b="1" dirty="0"/>
              <a:t>"Об образовании в Российской Федерации" </a:t>
            </a:r>
            <a:br>
              <a:rPr lang="ru-RU" sz="2700" b="1" dirty="0"/>
            </a:br>
            <a:r>
              <a:rPr lang="ru-RU" sz="2700" dirty="0"/>
              <a:t/>
            </a:r>
            <a:br>
              <a:rPr lang="ru-RU" sz="2700" dirty="0"/>
            </a:br>
            <a:endParaRPr lang="ru-RU" sz="2700" dirty="0"/>
          </a:p>
        </p:txBody>
      </p:sp>
      <p:sp>
        <p:nvSpPr>
          <p:cNvPr id="3" name="Объект 2"/>
          <p:cNvSpPr>
            <a:spLocks noGrp="1"/>
          </p:cNvSpPr>
          <p:nvPr>
            <p:ph idx="1"/>
          </p:nvPr>
        </p:nvSpPr>
        <p:spPr/>
        <p:txBody>
          <a:bodyPr>
            <a:normAutofit/>
          </a:bodyPr>
          <a:lstStyle/>
          <a:p>
            <a:r>
              <a:rPr lang="ru-RU" sz="2800" b="1" dirty="0"/>
              <a:t>Статья 9. Образовательные программы</a:t>
            </a:r>
            <a:endParaRPr lang="ru-RU" sz="2800" dirty="0"/>
          </a:p>
          <a:p>
            <a:r>
              <a:rPr lang="ru-RU" sz="2400" dirty="0"/>
              <a:t>3. </a:t>
            </a:r>
            <a:r>
              <a:rPr lang="ru-RU" sz="2400" u="sng" dirty="0"/>
              <a:t>К основным общеобразовательным</a:t>
            </a:r>
            <a:r>
              <a:rPr lang="ru-RU" sz="2400" dirty="0"/>
              <a:t> относятся программы:</a:t>
            </a:r>
          </a:p>
          <a:p>
            <a:r>
              <a:rPr lang="ru-RU" sz="2400" dirty="0"/>
              <a:t>(в ред. Федерального закона от 01.12.2007 N 309-ФЗ)</a:t>
            </a:r>
          </a:p>
          <a:p>
            <a:r>
              <a:rPr lang="ru-RU" sz="2400" dirty="0"/>
              <a:t>1) дошкольного образования;</a:t>
            </a:r>
          </a:p>
          <a:p>
            <a:r>
              <a:rPr lang="ru-RU" sz="2400" dirty="0"/>
              <a:t>2) начального общего образования;</a:t>
            </a:r>
          </a:p>
          <a:p>
            <a:r>
              <a:rPr lang="ru-RU" sz="2400" dirty="0"/>
              <a:t>3) основного общего образования;</a:t>
            </a:r>
          </a:p>
          <a:p>
            <a:r>
              <a:rPr lang="ru-RU" sz="2400" dirty="0"/>
              <a:t>4) среднего (полного) общего образования.</a:t>
            </a:r>
          </a:p>
        </p:txBody>
      </p:sp>
    </p:spTree>
    <p:extLst>
      <p:ext uri="{BB962C8B-B14F-4D97-AF65-F5344CB8AC3E}">
        <p14:creationId xmlns:p14="http://schemas.microsoft.com/office/powerpoint/2010/main" val="58110839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836713"/>
            <a:ext cx="7772400" cy="1080119"/>
          </a:xfrm>
        </p:spPr>
        <p:txBody>
          <a:bodyPr>
            <a:normAutofit/>
          </a:bodyPr>
          <a:lstStyle/>
          <a:p>
            <a:r>
              <a:rPr lang="ru-RU" sz="3200" b="1" dirty="0"/>
              <a:t>Статья 18. Дошкольное образование</a:t>
            </a:r>
            <a:r>
              <a:rPr lang="ru-RU" sz="3200" dirty="0"/>
              <a:t/>
            </a:r>
            <a:br>
              <a:rPr lang="ru-RU" sz="3200" dirty="0"/>
            </a:br>
            <a:endParaRPr lang="ru-RU" sz="3200" dirty="0"/>
          </a:p>
        </p:txBody>
      </p:sp>
      <p:sp>
        <p:nvSpPr>
          <p:cNvPr id="3" name="Подзаголовок 2"/>
          <p:cNvSpPr>
            <a:spLocks noGrp="1"/>
          </p:cNvSpPr>
          <p:nvPr>
            <p:ph type="subTitle" idx="1"/>
          </p:nvPr>
        </p:nvSpPr>
        <p:spPr>
          <a:xfrm>
            <a:off x="755576" y="1556792"/>
            <a:ext cx="7560840" cy="4536504"/>
          </a:xfrm>
        </p:spPr>
        <p:txBody>
          <a:bodyPr>
            <a:normAutofit fontScale="92500" lnSpcReduction="10000"/>
          </a:bodyPr>
          <a:lstStyle/>
          <a:p>
            <a:r>
              <a:rPr lang="ru-RU" sz="3000" dirty="0">
                <a:solidFill>
                  <a:schemeClr val="tx1"/>
                </a:solidFill>
              </a:rPr>
              <a:t>1. Родители являются первыми педагогами. Они обязаны заложить основы физического, нравственного и интеллектуального развития личности ребенка в раннем детском возрасте.</a:t>
            </a:r>
          </a:p>
          <a:p>
            <a:r>
              <a:rPr lang="ru-RU" sz="3000" u="sng" dirty="0">
                <a:solidFill>
                  <a:schemeClr val="tx1"/>
                </a:solidFill>
              </a:rPr>
              <a:t>В</a:t>
            </a:r>
            <a:r>
              <a:rPr lang="ru-RU" sz="3000" u="sng" dirty="0" smtClean="0">
                <a:solidFill>
                  <a:schemeClr val="tx1"/>
                </a:solidFill>
              </a:rPr>
              <a:t> </a:t>
            </a:r>
            <a:r>
              <a:rPr lang="ru-RU" sz="3000" u="sng" dirty="0">
                <a:solidFill>
                  <a:schemeClr val="tx1"/>
                </a:solidFill>
              </a:rPr>
              <a:t>помощь семье действует сеть дошкольных образовательных учреждений</a:t>
            </a:r>
            <a:r>
              <a:rPr lang="ru-RU" sz="3000" u="sng" dirty="0" smtClean="0">
                <a:solidFill>
                  <a:schemeClr val="tx1"/>
                </a:solidFill>
              </a:rPr>
              <a:t>.</a:t>
            </a:r>
          </a:p>
          <a:p>
            <a:endParaRPr lang="ru-RU" sz="3000" u="sng" dirty="0" smtClean="0">
              <a:solidFill>
                <a:schemeClr val="tx1"/>
              </a:solidFill>
            </a:endParaRPr>
          </a:p>
          <a:p>
            <a:r>
              <a:rPr lang="ru-RU" sz="3000" dirty="0">
                <a:solidFill>
                  <a:schemeClr val="tx1"/>
                </a:solidFill>
              </a:rPr>
              <a:t>4. Отношения между дошкольным образовательным учреждением и родителями </a:t>
            </a:r>
            <a:r>
              <a:rPr lang="ru-RU" sz="3000" u="sng" dirty="0">
                <a:solidFill>
                  <a:schemeClr val="tx1"/>
                </a:solidFill>
              </a:rPr>
              <a:t>регулируются  договором</a:t>
            </a:r>
            <a:r>
              <a:rPr lang="ru-RU" sz="3000" dirty="0">
                <a:solidFill>
                  <a:schemeClr val="tx1"/>
                </a:solidFill>
              </a:rPr>
              <a:t> </a:t>
            </a:r>
          </a:p>
          <a:p>
            <a:endParaRPr lang="ru-RU" dirty="0">
              <a:solidFill>
                <a:schemeClr val="tx1"/>
              </a:solidFill>
            </a:endParaRPr>
          </a:p>
          <a:p>
            <a:endParaRPr lang="ru-RU" dirty="0">
              <a:solidFill>
                <a:schemeClr val="tx1"/>
              </a:solidFill>
            </a:endParaRPr>
          </a:p>
        </p:txBody>
      </p:sp>
    </p:spTree>
    <p:extLst>
      <p:ext uri="{BB962C8B-B14F-4D97-AF65-F5344CB8AC3E}">
        <p14:creationId xmlns:p14="http://schemas.microsoft.com/office/powerpoint/2010/main" val="177686290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sz="3100" b="1" dirty="0" smtClean="0"/>
              <a:t/>
            </a:r>
            <a:br>
              <a:rPr lang="ru-RU" sz="3100" b="1" dirty="0" smtClean="0"/>
            </a:br>
            <a:r>
              <a:rPr lang="ru-RU" sz="3100" b="1" dirty="0"/>
              <a:t/>
            </a:r>
            <a:br>
              <a:rPr lang="ru-RU" sz="3100" b="1" dirty="0"/>
            </a:br>
            <a:r>
              <a:rPr lang="ru-RU" sz="2700" b="1" dirty="0" smtClean="0"/>
              <a:t>Статья </a:t>
            </a:r>
            <a:r>
              <a:rPr lang="ru-RU" sz="2700" b="1" dirty="0"/>
              <a:t>52. Права и обязанности родителей (законных представителей)</a:t>
            </a:r>
            <a:r>
              <a:rPr lang="ru-RU" sz="2700" dirty="0"/>
              <a:t/>
            </a:r>
            <a:br>
              <a:rPr lang="ru-RU" sz="2700" dirty="0"/>
            </a:br>
            <a:endParaRPr lang="ru-RU" sz="2700" dirty="0"/>
          </a:p>
        </p:txBody>
      </p:sp>
      <p:sp>
        <p:nvSpPr>
          <p:cNvPr id="3" name="Объект 2"/>
          <p:cNvSpPr>
            <a:spLocks noGrp="1"/>
          </p:cNvSpPr>
          <p:nvPr>
            <p:ph idx="1"/>
          </p:nvPr>
        </p:nvSpPr>
        <p:spPr/>
        <p:txBody>
          <a:bodyPr>
            <a:normAutofit fontScale="92500"/>
          </a:bodyPr>
          <a:lstStyle/>
          <a:p>
            <a:pPr marL="0" indent="0">
              <a:buNone/>
            </a:pPr>
            <a:r>
              <a:rPr lang="ru-RU" sz="2800" dirty="0" smtClean="0"/>
              <a:t>       2</a:t>
            </a:r>
            <a:r>
              <a:rPr lang="ru-RU" sz="2800" dirty="0"/>
              <a:t>. Родители (законные представители) обучающихся, воспитанников </a:t>
            </a:r>
            <a:r>
              <a:rPr lang="ru-RU" sz="2800" u="sng" dirty="0"/>
              <a:t>обязаны обеспечить получение детьми основного общего образования</a:t>
            </a:r>
            <a:r>
              <a:rPr lang="ru-RU" sz="2800" dirty="0"/>
              <a:t> и создать условия для получения ими среднего (полного) общего образования.</a:t>
            </a:r>
          </a:p>
          <a:p>
            <a:r>
              <a:rPr lang="ru-RU" sz="3000" dirty="0"/>
              <a:t>обязаны выполнять устав образовательного учреждения.</a:t>
            </a:r>
          </a:p>
          <a:p>
            <a:r>
              <a:rPr lang="ru-RU" sz="3000" dirty="0"/>
              <a:t>5.Родители (законные представители) обучающихся, воспитанников несут ответственность за их воспитание, получение ими общего образования</a:t>
            </a:r>
            <a:r>
              <a:rPr lang="ru-RU" dirty="0"/>
              <a:t>.</a:t>
            </a:r>
          </a:p>
          <a:p>
            <a:endParaRPr lang="ru-RU" dirty="0"/>
          </a:p>
        </p:txBody>
      </p:sp>
    </p:spTree>
    <p:extLst>
      <p:ext uri="{BB962C8B-B14F-4D97-AF65-F5344CB8AC3E}">
        <p14:creationId xmlns:p14="http://schemas.microsoft.com/office/powerpoint/2010/main" val="246311951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sz="3200" b="1" dirty="0"/>
              <a:t>1. Предмет договора </a:t>
            </a:r>
            <a:r>
              <a:rPr lang="ru-RU" sz="3200" dirty="0"/>
              <a:t/>
            </a:r>
            <a:br>
              <a:rPr lang="ru-RU" sz="3200" dirty="0"/>
            </a:br>
            <a:endParaRPr lang="ru-RU" sz="3200" dirty="0"/>
          </a:p>
        </p:txBody>
      </p:sp>
      <p:sp>
        <p:nvSpPr>
          <p:cNvPr id="3" name="Объект 2"/>
          <p:cNvSpPr>
            <a:spLocks noGrp="1"/>
          </p:cNvSpPr>
          <p:nvPr>
            <p:ph idx="1"/>
          </p:nvPr>
        </p:nvSpPr>
        <p:spPr/>
        <p:txBody>
          <a:bodyPr>
            <a:normAutofit/>
          </a:bodyPr>
          <a:lstStyle/>
          <a:p>
            <a:r>
              <a:rPr lang="ru-RU" sz="2400" b="1" dirty="0"/>
              <a:t>1.1. Предметом договора является разграничение прав и обязанностей Сторон </a:t>
            </a:r>
            <a:r>
              <a:rPr lang="ru-RU" sz="2400" dirty="0"/>
              <a:t>при совместной деятельности по реализации права ребенка на получение общедоступного дошкольного образования. </a:t>
            </a:r>
          </a:p>
          <a:p>
            <a:r>
              <a:rPr lang="ru-RU" sz="2400" dirty="0"/>
              <a:t>1.2. По настоящему договору Учреждение предоставляет услуги дошкольного образования, присмотра и ухода     </a:t>
            </a:r>
            <a:endParaRPr lang="ru-RU" sz="2400" dirty="0" smtClean="0"/>
          </a:p>
          <a:p>
            <a:r>
              <a:rPr lang="ru-RU" sz="2400" dirty="0"/>
              <a:t>принятому на обучение в Учреждение (далее – воспитаннику), в соответствии с его возрастом и реализуемой в Учреждении основной образовательной программой дошкольного образования.</a:t>
            </a:r>
          </a:p>
          <a:p>
            <a:endParaRPr lang="ru-RU" sz="2400" dirty="0"/>
          </a:p>
          <a:p>
            <a:endParaRPr lang="ru-RU" dirty="0"/>
          </a:p>
        </p:txBody>
      </p:sp>
    </p:spTree>
    <p:extLst>
      <p:ext uri="{BB962C8B-B14F-4D97-AF65-F5344CB8AC3E}">
        <p14:creationId xmlns:p14="http://schemas.microsoft.com/office/powerpoint/2010/main" val="374972798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r>
              <a:rPr lang="ru-RU" sz="2800" b="1" dirty="0"/>
              <a:t>2.2. Учреждение вправе:</a:t>
            </a:r>
            <a:r>
              <a:rPr lang="ru-RU" sz="2800" dirty="0"/>
              <a:t/>
            </a:r>
            <a:br>
              <a:rPr lang="ru-RU" sz="2800" dirty="0"/>
            </a:br>
            <a:endParaRPr lang="ru-RU" sz="2800" dirty="0"/>
          </a:p>
        </p:txBody>
      </p:sp>
      <p:sp>
        <p:nvSpPr>
          <p:cNvPr id="3" name="Объект 2"/>
          <p:cNvSpPr>
            <a:spLocks noGrp="1"/>
          </p:cNvSpPr>
          <p:nvPr>
            <p:ph idx="1"/>
          </p:nvPr>
        </p:nvSpPr>
        <p:spPr>
          <a:xfrm>
            <a:off x="395536" y="980728"/>
            <a:ext cx="8229600" cy="5174035"/>
          </a:xfrm>
        </p:spPr>
        <p:txBody>
          <a:bodyPr>
            <a:normAutofit fontScale="62500" lnSpcReduction="20000"/>
          </a:bodyPr>
          <a:lstStyle/>
          <a:p>
            <a:endParaRPr lang="ru-RU" dirty="0" smtClean="0"/>
          </a:p>
          <a:p>
            <a:r>
              <a:rPr lang="ru-RU" dirty="0" smtClean="0"/>
              <a:t>2.2.1</a:t>
            </a:r>
            <a:r>
              <a:rPr lang="ru-RU" dirty="0"/>
              <a:t>. </a:t>
            </a:r>
            <a:r>
              <a:rPr lang="ru-RU" b="1" dirty="0"/>
              <a:t>Самостоятельно разрабатывать и утверждать основную образовательную </a:t>
            </a:r>
            <a:r>
              <a:rPr lang="ru-RU" dirty="0"/>
              <a:t>программу дошкольного образования.</a:t>
            </a:r>
          </a:p>
          <a:p>
            <a:r>
              <a:rPr lang="ru-RU" b="1" dirty="0"/>
              <a:t>2.2.2. Устанавливать режим работы Учреждения. </a:t>
            </a:r>
          </a:p>
          <a:p>
            <a:r>
              <a:rPr lang="ru-RU" b="1" dirty="0"/>
              <a:t>2.2.3. Комплектовать группы </a:t>
            </a:r>
            <a:r>
              <a:rPr lang="ru-RU" dirty="0"/>
              <a:t>по одновозрастному, разновозрастному принципу.</a:t>
            </a:r>
          </a:p>
          <a:p>
            <a:r>
              <a:rPr lang="ru-RU" b="1" dirty="0"/>
              <a:t>2.2.4. Отказать в передаче воспитанника родителям (законным представителям), находящимся в состоянии алкогольного, токсического или наркотического опьянения.</a:t>
            </a:r>
          </a:p>
          <a:p>
            <a:r>
              <a:rPr lang="ru-RU" b="1" dirty="0"/>
              <a:t>2.2.5. Объединять возрастные группы </a:t>
            </a:r>
            <a:r>
              <a:rPr lang="ru-RU" dirty="0"/>
              <a:t>(в случае необходимости) </a:t>
            </a:r>
            <a:r>
              <a:rPr lang="ru-RU" b="1" dirty="0"/>
              <a:t>в связи с низкой наполняемостью групп, отпусками воспитателей, на период ремонта, карантина в Учреждении.</a:t>
            </a:r>
          </a:p>
          <a:p>
            <a:r>
              <a:rPr lang="ru-RU" b="1" dirty="0"/>
              <a:t>2.2.7. Требовать от родителя </a:t>
            </a:r>
            <a:r>
              <a:rPr lang="ru-RU" dirty="0"/>
              <a:t>(законного представителя) выполнения условий настоящего договора, в том числе своевременного внесения родительской платы за присмотр и уход за ребенком в Учреждении </a:t>
            </a:r>
            <a:r>
              <a:rPr lang="ru-RU" b="1" dirty="0"/>
              <a:t>(далее – родительская плата).</a:t>
            </a:r>
          </a:p>
          <a:p>
            <a:r>
              <a:rPr lang="ru-RU" b="1" dirty="0"/>
              <a:t>2.2.8. Расторгнуть настоящий договор (отчислить воспитанника из Учреждения) досрочно по основаниям</a:t>
            </a:r>
            <a:r>
              <a:rPr lang="ru-RU" dirty="0"/>
              <a:t>, указанным в пункте 6.3.3 настоящего договора.</a:t>
            </a:r>
          </a:p>
          <a:p>
            <a:endParaRPr lang="ru-RU" b="1" dirty="0"/>
          </a:p>
        </p:txBody>
      </p:sp>
    </p:spTree>
    <p:extLst>
      <p:ext uri="{BB962C8B-B14F-4D97-AF65-F5344CB8AC3E}">
        <p14:creationId xmlns:p14="http://schemas.microsoft.com/office/powerpoint/2010/main" val="2580608060"/>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108</TotalTime>
  <Words>925</Words>
  <Application>Microsoft Office PowerPoint</Application>
  <PresentationFormat>Экран (4:3)</PresentationFormat>
  <Paragraphs>57</Paragraphs>
  <Slides>13</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13</vt:i4>
      </vt:variant>
    </vt:vector>
  </HeadingPairs>
  <TitlesOfParts>
    <vt:vector size="14" baseType="lpstr">
      <vt:lpstr>Тема Office</vt:lpstr>
      <vt:lpstr> Условия созданий единого образовательного пространства дошкольного образовательного учреждения - семьи</vt:lpstr>
      <vt:lpstr>Гр.№17 Списочный состав:  26человек Девочек:                    10человек Мальчиков:               16человек</vt:lpstr>
      <vt:lpstr>Возрастные особенности детей.  Подготовительная к школе группа 6-7лет  В сюжетно-ролевых играх дети подготовительной к школе группы начинают осваивать сложные взаимодействия людей      Игровые действия детей становятся более сложными, обретают особый смысл, который не всегда открывается взрослому.      Рисунки приобретают более детализированный характер, обогащается их цветовая гамма. Изображение человека становится ещё более детализированным и пропорциональным.    Дети подготовительной к школе группы в значительной степени освоили конструирование из строительного материала. Способны выполнять различные по степени сложности постройки как по собственному замыслу, так и по условиям. Данный вид деятельности не просто доступен детям – он важен для углубления их пространственных представлений. Продолжают развиваться навыки обобщения и рассуждения. Продолжает развиваться внимание дошкольников, оно становится произвольным.</vt:lpstr>
      <vt:lpstr> У дошкольников продолжает развиваться речь: её звуковая сторона, грамматический строй, лексика. Развивается связная речь. В высказываниях детей отражаются как расширяющийся словарь, так и характер обобщений, формирующихся в этом возрасте. Дети начинают активно употреблять обобщающие существительные, синонимы, антонимы, прилагательные и т.д. В подготовительной к школе группе завершается дошкольный возраст. Его основные достижения связаны с освоением мира вещей как предметов человеческой культуры; освоением форм позитивного общения с людьми; развитием половой идентификации, формированием позиции школьника.  К концу дошкольного возраста ребёнок обладает высоким уровнем познавательного и личностного развития, что позволяет ему в дальнейшем успешно учиться в школе. </vt:lpstr>
      <vt:lpstr>   Федеральный закон от 29 декабря 2012 г. N 273-ФЗ "Об образовании в Российской Федерации"   </vt:lpstr>
      <vt:lpstr>Статья 18. Дошкольное образование </vt:lpstr>
      <vt:lpstr>  Статья 52. Права и обязанности родителей (законных представителей) </vt:lpstr>
      <vt:lpstr>1. Предмет договора  </vt:lpstr>
      <vt:lpstr>2.2. Учреждение вправе: </vt:lpstr>
      <vt:lpstr>  3. Обязанности и права родителя (законного представителя)    </vt:lpstr>
      <vt:lpstr>3.1.7. Информировать Учреждение</vt:lpstr>
      <vt:lpstr> 3. Обязанности и права родителя (законного представителя)  </vt:lpstr>
      <vt:lpstr> 3.2. Родитель (законный представитель) имеет право: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Условия созданий единого образовательного пространства Дошкольное Образовательное Учреждение - семья</dc:title>
  <dc:creator>Сергей</dc:creator>
  <cp:lastModifiedBy>Вероника</cp:lastModifiedBy>
  <cp:revision>13</cp:revision>
  <dcterms:created xsi:type="dcterms:W3CDTF">2014-09-23T17:29:36Z</dcterms:created>
  <dcterms:modified xsi:type="dcterms:W3CDTF">2014-12-22T16:24:10Z</dcterms:modified>
</cp:coreProperties>
</file>