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59" r:id="rId6"/>
    <p:sldId id="274" r:id="rId7"/>
    <p:sldId id="276" r:id="rId8"/>
    <p:sldId id="266" r:id="rId9"/>
    <p:sldId id="267" r:id="rId10"/>
    <p:sldId id="268" r:id="rId11"/>
    <p:sldId id="270" r:id="rId12"/>
    <p:sldId id="271" r:id="rId13"/>
    <p:sldId id="272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CF3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9997-ECA8-4483-B747-4C178CF3620A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1E25-4485-48B5-A76A-9F528B37E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проекту </a:t>
            </a:r>
            <a:br>
              <a:rPr lang="ru-RU" dirty="0" smtClean="0"/>
            </a:br>
            <a:r>
              <a:rPr lang="ru-RU" dirty="0" smtClean="0"/>
              <a:t>«Содержание и формы работы по ФЭМП у детей предшкольного возраста»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№2.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Сосчитать сколько всего яблок на яблоне.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786322"/>
            <a:ext cx="3714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Создание проблемной ситуации.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Счёт яблок разного цвета.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IMG_98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928802"/>
            <a:ext cx="4038600" cy="2692400"/>
          </a:xfrm>
        </p:spPr>
      </p:pic>
      <p:pic>
        <p:nvPicPr>
          <p:cNvPr id="11" name="Содержимое 10" descr="IMG_98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428868"/>
            <a:ext cx="4038600" cy="2786082"/>
          </a:xfr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№3.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Из чего можно построить мост через речку?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79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785926"/>
            <a:ext cx="4038600" cy="3028950"/>
          </a:xfrm>
        </p:spPr>
      </p:pic>
      <p:pic>
        <p:nvPicPr>
          <p:cNvPr id="6" name="Содержимое 5" descr="IMG_27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2428868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928662" y="5000636"/>
            <a:ext cx="48577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Работа с раздаточным материалом, с элементами конструктивной деятельности.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986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№4.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Назовите геометрические формы.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78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85736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643042" y="5000636"/>
            <a:ext cx="45720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Совершенствование умения узнавать и различать плоские и объемные геометрические фигуры (круг, овал, куб, шар, цилиндр) 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№ 5.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Из каких ягод приготовлен волшебный напиток? Собрать картинку.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8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80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428860" y="5143512"/>
            <a:ext cx="414340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Упражнение для развития зрительного внимания и мыслительной деятельности с элементами экологического воспитания.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Самоанализ НОД </a:t>
            </a:r>
            <a:endParaRPr lang="ru-RU" sz="2000" dirty="0" smtClean="0"/>
          </a:p>
          <a:p>
            <a:pPr algn="just"/>
            <a:r>
              <a:rPr lang="ru-RU" sz="2000" dirty="0" smtClean="0"/>
              <a:t>	</a:t>
            </a:r>
            <a:r>
              <a:rPr lang="ru-RU" sz="2000" b="1" i="1" dirty="0" smtClean="0"/>
              <a:t>НОД по формированию элементарных математических понятий была проведена в старшей группе. Связана с предыдущими, относится к типу НОД по комплексному применению знаний и умений. Общей дидактической целью, которой было создание условий для применения знаний и умений в знакомой и новой учебной ситуации. </a:t>
            </a:r>
          </a:p>
          <a:p>
            <a:pPr algn="just"/>
            <a:r>
              <a:rPr lang="ru-RU" sz="2000" b="1" i="1" dirty="0" smtClean="0"/>
              <a:t>	При планировании </a:t>
            </a:r>
            <a:r>
              <a:rPr lang="ru-RU" sz="2000" b="1" i="1" smtClean="0"/>
              <a:t>НОД учитывалось, </a:t>
            </a:r>
            <a:r>
              <a:rPr lang="ru-RU" sz="2000" b="1" i="1" dirty="0" smtClean="0"/>
              <a:t>что у воспитанников уже сформированы необходимые знания и умения. </a:t>
            </a:r>
          </a:p>
          <a:p>
            <a:pPr algn="just"/>
            <a:r>
              <a:rPr lang="ru-RU" sz="2000" b="1" i="1" dirty="0" smtClean="0"/>
              <a:t>	При выборе заданий учитывались интересы, темперамент, уровень учебной подготовки и развития всех детей.  </a:t>
            </a:r>
          </a:p>
          <a:p>
            <a:pPr algn="just"/>
            <a:r>
              <a:rPr lang="ru-RU" sz="2000" b="1" i="1" dirty="0" smtClean="0"/>
              <a:t>	Особое внимание на НОД было направлено на развитие психических процессов: памяти, внимания, слухового и тактильного восприятия.  Этому способствовали все задания во время игровой деятельности. </a:t>
            </a:r>
            <a:endParaRPr lang="ru-RU" sz="2000" b="1" i="1" dirty="0"/>
          </a:p>
        </p:txBody>
      </p:sp>
    </p:spTree>
  </p:cSld>
  <p:clrMapOvr>
    <a:masterClrMapping/>
  </p:clrMapOvr>
  <p:transition spd="slow" advClick="0" advTm="2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проектной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Интегрированная  форма образовательного процесса помогает ребенку приобрести прочные знания, навыки и умения, обеспечивает развитие самостоятельности, уверенности, формирует интерес к количественной стороне действительности, оказывает положительное влияние на дальнейшее усвоение материала в школе. </a:t>
            </a:r>
            <a:endParaRPr lang="ru-RU" dirty="0"/>
          </a:p>
        </p:txBody>
      </p:sp>
    </p:spTree>
  </p:cSld>
  <p:clrMapOvr>
    <a:masterClrMapping/>
  </p:clrMapOvr>
  <p:transition spd="slow" advClick="0"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86015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«Обучение решению математических задач»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785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проекта: Рыжова О.А. воспитатель первой квалификационной категории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МДОУ «Детский сад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общеразвивающего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вида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№6 «Дубок»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П.Кировский Лотошинский  р-н, Московской обл.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867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Актуальность:</a:t>
            </a:r>
          </a:p>
          <a:p>
            <a:pPr algn="just"/>
            <a:r>
              <a:rPr lang="ru-RU" sz="1600" dirty="0" smtClean="0"/>
              <a:t>	 В дошкольном возрасте закладываются основы знаний необходимых ребенку в школе. Математика представляет собой сложную науку, которая может вызвать трудности во время школьного обучения. Дети дошкольного возраста проявляют спонтанный интерес к математическим категориям: количество, форма, время, пространство. Поэтому важно развивать умственные и интеллектуально – творческие способности детей. Одна из самых актуальных и важнейших задач воспитания маленького ребенка – развитие его ума, интеллектуально-творческих умений и способностей, которое легко позволяют освоить новое. В наше время важно, чтобы с первых шагов в математике ребенок имел возможность видеть и понимать, накапливать опыт управления предполагаемой ситуацией, опыт ее  анализа, изменения исследования. В этом случае у детей будет формироваться произвольная осознаваемая мотивация познавательной деятельности.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000504"/>
            <a:ext cx="7715304" cy="1643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Формировать осознаваемую мотивацию исследовательской (познавательной)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Развитие мыслительных операций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Развитие собственной деятельности с математическим материалом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Создание предметно-развивающей среды </a:t>
            </a:r>
            <a:endParaRPr lang="ru-RU" sz="1600" dirty="0"/>
          </a:p>
        </p:txBody>
      </p:sp>
    </p:spTree>
  </p:cSld>
  <p:clrMapOvr>
    <a:masterClrMapping/>
  </p:clrMapOvr>
  <p:transition spd="slow" advClick="0" advTm="2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143116"/>
            <a:ext cx="264320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</a:t>
            </a:r>
          </a:p>
          <a:p>
            <a:pPr algn="ctr"/>
            <a:r>
              <a:rPr lang="ru-RU" dirty="0" smtClean="0"/>
              <a:t>Элементарных </a:t>
            </a:r>
          </a:p>
          <a:p>
            <a:pPr algn="ctr"/>
            <a:r>
              <a:rPr lang="ru-RU" dirty="0" smtClean="0"/>
              <a:t>Математических Представлений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785918" y="357166"/>
            <a:ext cx="2214578" cy="100013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Проектная </a:t>
            </a:r>
          </a:p>
          <a:p>
            <a:pPr algn="ctr"/>
            <a:r>
              <a:rPr lang="ru-RU" dirty="0" smtClean="0"/>
              <a:t>Исследовательская </a:t>
            </a:r>
          </a:p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4282" y="1500174"/>
            <a:ext cx="2571768" cy="1557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</a:t>
            </a:r>
          </a:p>
          <a:p>
            <a:pPr algn="ctr"/>
            <a:r>
              <a:rPr lang="ru-RU" dirty="0" smtClean="0"/>
              <a:t> окружающим миром 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3214686"/>
            <a:ext cx="2214578" cy="15001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929198"/>
            <a:ext cx="198597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12" y="1857364"/>
            <a:ext cx="2071702" cy="857256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72198" y="3000372"/>
            <a:ext cx="214314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9" name="Ромб 8"/>
          <p:cNvSpPr/>
          <p:nvPr/>
        </p:nvSpPr>
        <p:spPr>
          <a:xfrm>
            <a:off x="4643438" y="4429132"/>
            <a:ext cx="2714644" cy="21431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10" name="Трапеция 9"/>
          <p:cNvSpPr/>
          <p:nvPr/>
        </p:nvSpPr>
        <p:spPr>
          <a:xfrm>
            <a:off x="4429124" y="214290"/>
            <a:ext cx="2500330" cy="150019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 с родителями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536281" y="1893083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071802" y="1643050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786050" y="257174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000232" y="335756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178959" y="4179099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679157" y="3821909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2"/>
          </p:cNvCxnSpPr>
          <p:nvPr/>
        </p:nvCxnSpPr>
        <p:spPr>
          <a:xfrm flipV="1">
            <a:off x="5500694" y="228599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00694" y="314324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Моделирование в развитии математических представлений дошкольников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857232"/>
            <a:ext cx="4071966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Проблемная ситуация 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857752" y="128586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14678" y="1428736"/>
            <a:ext cx="4000528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Целеполагание (что нужно сделать)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4929984" y="2070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14678" y="2214554"/>
            <a:ext cx="400052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Выдвижение гипотез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929984" y="27138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43240" y="2857496"/>
            <a:ext cx="407196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Проверка предположений </a:t>
            </a:r>
          </a:p>
          <a:p>
            <a:pPr algn="ctr"/>
            <a:r>
              <a:rPr lang="ru-RU" sz="1600" dirty="0" smtClean="0"/>
              <a:t>(отбор нужных средств, реализации в действии)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143108" y="328612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286644" y="350043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596" y="3929066"/>
            <a:ext cx="3429024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Подтвердилось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714752"/>
            <a:ext cx="2643206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подтвердилось </a:t>
            </a:r>
            <a:endParaRPr lang="ru-RU" sz="1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2035951" y="453628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250925" y="432197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0034" y="4714884"/>
            <a:ext cx="342902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Формулирование выводов (как получилось)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4429132"/>
            <a:ext cx="2643206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Возникновение новой гипотезы, предположения 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7429520" y="507207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43636" y="5214950"/>
            <a:ext cx="257176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Реализация в действии </a:t>
            </a:r>
            <a:endParaRPr lang="ru-RU" sz="1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7536677" y="5679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43636" y="5786454"/>
            <a:ext cx="257176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Подтвердилось </a:t>
            </a:r>
            <a:endParaRPr lang="ru-RU" sz="14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7572396" y="621508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15074" y="6357958"/>
            <a:ext cx="2571768" cy="500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Формулирование выводов (как получилось)</a:t>
            </a:r>
            <a:endParaRPr lang="ru-RU" sz="1400" dirty="0"/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  <p:bldP spid="12" grpId="0" animBg="1"/>
      <p:bldP spid="17" grpId="0" animBg="1"/>
      <p:bldP spid="18" grpId="0" animBg="1"/>
      <p:bldP spid="25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4" descr="вырезы тит копия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001156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</a:t>
            </a: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</a:t>
            </a: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 занятия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1.Счет листьев (2 кленовых, 3 березовых, 3 дубовых)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2.Сравнение двух величин: у кого больше? Меньше? Поровну?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3.Игра с листочками под музыку.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4.Д/ига «Собери листья в корзину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5.Нарисовать план леса (использовать геометрические фигуры)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6.Стук дятла. Слушать, сидя на пенечках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7.Сколько отстучит – столько грибочков отложить.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Положить столько же шишек, сколько стало, сделать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меньше-больше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поровну. </a:t>
            </a: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получили.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8.Угощение для детей от белочки – орехи 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4286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Путешествие в осенний лес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36433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indent="2222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ощупь определять предметы и устанавливать их количество закрепить навыки счета и отсчета в пределах 5</a:t>
            </a: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тактильное восприятие: учить </a:t>
            </a:r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умение различать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геометрические фигуры.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умственные способности: смекалку, логику. </a:t>
            </a:r>
          </a:p>
          <a:p>
            <a:pPr algn="ctr">
              <a:buFont typeface="Arial" pitchFamily="34" charset="0"/>
              <a:buChar char="•"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785794"/>
            <a:ext cx="35719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22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22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                                 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Материалы: </a:t>
            </a: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22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осенние листочки, костюмы ежика и белки, сообразительность, внимание, дидактический раздаточный материал,</a:t>
            </a:r>
            <a:endParaRPr lang="ru-RU" sz="1600" b="1" dirty="0" smtClean="0">
              <a:latin typeface="Arial" pitchFamily="34" charset="0"/>
            </a:endParaRPr>
          </a:p>
          <a:p>
            <a:pPr lvl="0" indent="2222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Угощение в мешочках – орешки, музыка на игру с  листьями, ТСО.</a:t>
            </a:r>
            <a:endParaRPr lang="ru-RU" sz="1600" b="1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101/mistina.15/0_1cc66_c309f7c9_XL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1571612"/>
            <a:ext cx="68580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   Задания: 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Нарисовать маршрут для ракеты</a:t>
            </a:r>
            <a:r>
              <a:rPr lang="ru-RU" sz="2400" b="1" dirty="0" smtClean="0">
                <a:solidFill>
                  <a:srgbClr val="2CF311"/>
                </a:solidFill>
              </a:rPr>
              <a:t> </a:t>
            </a:r>
            <a:r>
              <a:rPr lang="ru-RU" sz="1600" b="1" dirty="0" smtClean="0">
                <a:solidFill>
                  <a:srgbClr val="2CF311"/>
                </a:solidFill>
              </a:rPr>
              <a:t>(соединить цифры в порядке возрастания от 1 до 10)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Назовите, из каких геометрических фигур состоит инопланетянин(круг, треугольник, квадрат, прямоугольник)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 Задания от инопланетянина: переложи 3 счетные палочки так, чтобы получилось три треугольника; убери 4 палочки так, чтобы осталось  из пяти квадратов только три.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На улице Точного Счета нужно сосчитать космические предметы (спутник, ракеты, НЛО, планеты) и подобрать правильную цифру.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Встреча с Магом Чисел. Ответь на вопросы: </a:t>
            </a:r>
          </a:p>
          <a:p>
            <a:r>
              <a:rPr lang="ru-RU" sz="1600" b="1" dirty="0" smtClean="0">
                <a:solidFill>
                  <a:srgbClr val="2CF311"/>
                </a:solidFill>
              </a:rPr>
              <a:t>Сколько дней в неделе? (7) Сколько сторон у квадрата(4) Сколько у дятла зубов(0) сколько месяцев в году(12)  Сколько глаз у человека(2)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CF311"/>
                </a:solidFill>
              </a:rPr>
              <a:t>На улице Нерешенных задач выполнить задания. </a:t>
            </a:r>
          </a:p>
          <a:p>
            <a:r>
              <a:rPr lang="ru-RU" sz="1600" b="1" dirty="0" smtClean="0">
                <a:solidFill>
                  <a:srgbClr val="2CF311"/>
                </a:solidFill>
              </a:rPr>
              <a:t>Два ежа и шесть волчат 	На поляне шесть зайчат </a:t>
            </a:r>
          </a:p>
          <a:p>
            <a:r>
              <a:rPr lang="ru-RU" sz="1600" b="1" dirty="0" smtClean="0">
                <a:solidFill>
                  <a:srgbClr val="2CF311"/>
                </a:solidFill>
              </a:rPr>
              <a:t>Идут дружно гулять в сад. 	Лапками по пню стучат. </a:t>
            </a:r>
          </a:p>
          <a:p>
            <a:r>
              <a:rPr lang="ru-RU" sz="1600" b="1" dirty="0" smtClean="0">
                <a:solidFill>
                  <a:srgbClr val="2CF311"/>
                </a:solidFill>
              </a:rPr>
              <a:t>Сосчитать мы вас попросим, 	Три устали и ушли </a:t>
            </a:r>
          </a:p>
          <a:p>
            <a:r>
              <a:rPr lang="ru-RU" sz="1600" b="1" dirty="0" smtClean="0">
                <a:solidFill>
                  <a:srgbClr val="2CF311"/>
                </a:solidFill>
              </a:rPr>
              <a:t>Сколько здесь животных?... 	И  зайчат осталось…..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0"/>
            <a:ext cx="36514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Путешествие на планету </a:t>
            </a:r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Цифроландию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Click="0" advTm="2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Игровая деятельность по сказке </a:t>
            </a:r>
            <a:br>
              <a:rPr lang="ru-RU" dirty="0" smtClean="0"/>
            </a:br>
            <a:r>
              <a:rPr lang="ru-RU" dirty="0" smtClean="0"/>
              <a:t>«Гуси-лебеди»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Цели:  </a:t>
            </a:r>
          </a:p>
          <a:p>
            <a:r>
              <a:rPr lang="ru-RU" sz="1600" dirty="0" smtClean="0"/>
              <a:t>Формирование количественного счета в пределах 10 с участием зрительного анализатора</a:t>
            </a:r>
          </a:p>
          <a:p>
            <a:r>
              <a:rPr lang="ru-RU" sz="1600" dirty="0" smtClean="0"/>
              <a:t>Совершенствование умения узнавать и различать плоские и объемные геометрические фигуры (круг, овал, куб, шар, цилиндр) , узнавать их форму в предметах ближайшего окружения. </a:t>
            </a:r>
          </a:p>
          <a:p>
            <a:r>
              <a:rPr lang="ru-RU" sz="1600" dirty="0" smtClean="0"/>
              <a:t>Формирование сравнения 5 предметов по длине на глаз; умение пользоваться сравнительными прилагательными.</a:t>
            </a:r>
          </a:p>
          <a:p>
            <a:r>
              <a:rPr lang="ru-RU" sz="1600" dirty="0" smtClean="0"/>
              <a:t>Развитие речевой и мыслительной деятельности, зрительного внимания и восприятия. </a:t>
            </a:r>
          </a:p>
          <a:p>
            <a:r>
              <a:rPr lang="ru-RU" sz="1600" dirty="0" smtClean="0"/>
              <a:t>Воспитание самостоятельности, активности, инициативности, навыков сотрудничества.  </a:t>
            </a:r>
          </a:p>
          <a:p>
            <a:endParaRPr lang="ru-RU" sz="1600" dirty="0"/>
          </a:p>
          <a:p>
            <a:pPr>
              <a:buNone/>
            </a:pPr>
            <a:r>
              <a:rPr lang="ru-RU" sz="1600" dirty="0" smtClean="0"/>
              <a:t>Материалы: </a:t>
            </a:r>
          </a:p>
          <a:p>
            <a:r>
              <a:rPr lang="ru-RU" sz="1600" dirty="0" smtClean="0"/>
              <a:t>Печка, яблонька, речка, сковородки, пирожки, яблоки, доски разных размеров по длине, половик, геометрические фигуры.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slow" advClick="0" advTm="1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№1.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Сосчитайте и подберите соответствующую цифру к количеству  пирожков.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78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14488"/>
            <a:ext cx="4705355" cy="3529016"/>
          </a:xfrm>
        </p:spPr>
      </p:pic>
      <p:pic>
        <p:nvPicPr>
          <p:cNvPr id="9" name="Содержимое 8" descr="IMG_278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2500306"/>
            <a:ext cx="4419603" cy="3314702"/>
          </a:xfrm>
        </p:spPr>
      </p:pic>
      <p:sp>
        <p:nvSpPr>
          <p:cNvPr id="6" name="TextBox 5"/>
          <p:cNvSpPr txBox="1"/>
          <p:nvPr/>
        </p:nvSpPr>
        <p:spPr>
          <a:xfrm>
            <a:off x="1857356" y="5214950"/>
            <a:ext cx="407196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Дети встретили печку. (Театрализованная деятельность, игровой момент).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511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проекту  «Содержание и формы работы по ФЭМП у детей предшкольного возраста»</vt:lpstr>
      <vt:lpstr>Проект «Обучение решению математических задач» </vt:lpstr>
      <vt:lpstr>Слайд 3</vt:lpstr>
      <vt:lpstr>Слайд 4</vt:lpstr>
      <vt:lpstr>Моделирование в развитии математических представлений дошкольников   </vt:lpstr>
      <vt:lpstr>Слайд 6</vt:lpstr>
      <vt:lpstr>Слайд 7</vt:lpstr>
      <vt:lpstr>Игровая деятельность по сказке  «Гуси-лебеди» </vt:lpstr>
      <vt:lpstr>Задание №1. Сосчитайте и подберите соответствующую цифру к количеству  пирожков.</vt:lpstr>
      <vt:lpstr>Задание №2. Сосчитать сколько всего яблок на яблоне.</vt:lpstr>
      <vt:lpstr>Задание №3. Из чего можно построить мост через речку?</vt:lpstr>
      <vt:lpstr>Задание №4. Назовите геометрические формы.</vt:lpstr>
      <vt:lpstr>Задание № 5. Из каких ягод приготовлен волшебный напиток? Собрать картинку.</vt:lpstr>
      <vt:lpstr>Слайд 14</vt:lpstr>
      <vt:lpstr>Результаты проектной деятельности: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 «Содержание и формы работы по ФЭМП у детей предшкольного возраста»</dc:title>
  <dc:creator>XTreme</dc:creator>
  <cp:lastModifiedBy>XTreme</cp:lastModifiedBy>
  <cp:revision>65</cp:revision>
  <dcterms:created xsi:type="dcterms:W3CDTF">2012-12-02T08:26:29Z</dcterms:created>
  <dcterms:modified xsi:type="dcterms:W3CDTF">2013-08-29T16:00:07Z</dcterms:modified>
</cp:coreProperties>
</file>