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9311789-F6C9-43AE-A8CD-21A64484CCE7}" type="datetimeFigureOut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14F40D-3F28-4461-8E48-11C7054F3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AC9D5B-8025-41A3-AFCA-7100C0959B8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9A6C5-A879-46A7-A4CF-073BA88D1182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7B14A-23C6-47FA-8DD6-9CCEA9E1C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E83D-1BF4-4883-9FF5-E8D8110EC9F6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2E5E8-EF02-4246-94EC-EAA4BE871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1314-BF87-42BA-B17E-4E5B6A55CCC8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AFDAE-522E-41A1-92ED-52D08CFD44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86DD7-1033-4DAC-A87C-A93D4E709110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EA78C-BEED-4207-A4E0-4DDF4D22A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FF75-8FBA-4F77-80E2-AD4AA53A33E7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520EC-D6A2-4235-B321-FFADD7259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36326-3CC2-40B1-BACF-A7B027CFCD44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E8FF2-30A2-4935-B060-B8F0C91A0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EACCD-2D7D-40AA-9DA1-F2F67B46D30E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DC2E6-755A-415E-A663-711176AFB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64AE-6348-4145-B59B-32AA4EB170FA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2F36-6C64-4371-8B5A-D78797FFB0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5FD47-FFBD-4DFD-96F5-53FFF3F7D4D2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13988-9D3C-4397-8243-395CCB3B1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78CA-64B8-46F8-A91B-6D84BCD7B2BD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93201-9EE2-4696-80D9-FA4BACA25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A1DF-DA94-4D20-8A3A-407596A86772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79A2-4519-46F6-86AB-D286A49EF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E0199B-DFB6-479A-9576-D934F400D373}" type="datetime1">
              <a:rPr lang="ru-RU"/>
              <a:pPr>
                <a:defRPr/>
              </a:pPr>
              <a:t>22.03.2014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56022-0AD5-49D2-89B0-73D5600D8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Полилиния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Полилиния 11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229600" cy="779463"/>
          </a:xfrm>
        </p:spPr>
        <p:txBody>
          <a:bodyPr/>
          <a:lstStyle/>
          <a:p>
            <a:pPr algn="ctr"/>
            <a:r>
              <a:rPr lang="ru-RU" sz="1800" smtClean="0"/>
              <a:t>Муниципальное бюджетное дошкольное образовательное учреждение «Детский сад № 252» комбинированного вида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5400" smtClean="0">
                <a:latin typeface="Arial" charset="0"/>
              </a:rPr>
              <a:t>Развиваем красивую и правильную речь детей ВМЕСТЕ  </a:t>
            </a:r>
            <a:endParaRPr lang="ru-RU" sz="28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2400" smtClean="0">
                <a:latin typeface="Arial" charset="0"/>
              </a:rPr>
              <a:t>Учитель-логопед: Веснина Н.Ю.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38" y="1071563"/>
            <a:ext cx="7929562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III</a:t>
            </a:r>
            <a:r>
              <a:rPr lang="ru-RU" sz="2400" b="1" dirty="0">
                <a:solidFill>
                  <a:schemeClr val="tx2"/>
                </a:solidFill>
                <a:latin typeface="+mn-lt"/>
                <a:cs typeface="+mn-cs"/>
              </a:rPr>
              <a:t>уровень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Наличие развернутой фразовой речи.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Малый объем словарного запаса.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Речь </a:t>
            </a:r>
            <a:r>
              <a:rPr lang="ru-RU" sz="2400" dirty="0" err="1">
                <a:solidFill>
                  <a:schemeClr val="tx2"/>
                </a:solidFill>
                <a:latin typeface="+mn-lt"/>
                <a:cs typeface="+mn-cs"/>
              </a:rPr>
              <a:t>аграмматична</a:t>
            </a: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Фонетико-фонематическое недоразвитие.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Ошибки в словообразовании.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Нарушена связная речь: пересказ, составления рассказов.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A201C-F4C5-4119-B5F4-CC6C03C13B1E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571500" y="714375"/>
            <a:ext cx="8572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Система коррекционной работы в ДОУ.</a:t>
            </a:r>
          </a:p>
          <a:p>
            <a:pPr algn="ctr"/>
            <a:endParaRPr lang="ru-RU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50" y="1357313"/>
            <a:ext cx="1214438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Логопед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75" y="1357313"/>
            <a:ext cx="1500188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Воспитатели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875" y="1357313"/>
            <a:ext cx="11430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Психолог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72313" y="1357313"/>
            <a:ext cx="1643062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Музыкальный руководитель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2063" y="1357313"/>
            <a:ext cx="1643062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Инструктор по Физ. </a:t>
            </a:r>
            <a:r>
              <a:rPr lang="ru-RU" dirty="0" err="1"/>
              <a:t>Восп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43063" y="4286250"/>
            <a:ext cx="1643062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Родители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2063" y="4214813"/>
            <a:ext cx="1643062" cy="633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Ребенок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3" idx="3"/>
            <a:endCxn id="4" idx="1"/>
          </p:cNvCxnSpPr>
          <p:nvPr/>
        </p:nvCxnSpPr>
        <p:spPr>
          <a:xfrm>
            <a:off x="1500188" y="1785938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  <a:endCxn id="5" idx="1"/>
          </p:cNvCxnSpPr>
          <p:nvPr/>
        </p:nvCxnSpPr>
        <p:spPr>
          <a:xfrm>
            <a:off x="3357563" y="1785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3"/>
            <a:endCxn id="7" idx="1"/>
          </p:cNvCxnSpPr>
          <p:nvPr/>
        </p:nvCxnSpPr>
        <p:spPr>
          <a:xfrm>
            <a:off x="4714875" y="1785938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715125" y="1785938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1500188" y="2000250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3357563" y="200025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4714875" y="1928813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6715125" y="1928813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" idx="2"/>
          </p:cNvCxnSpPr>
          <p:nvPr/>
        </p:nvCxnSpPr>
        <p:spPr>
          <a:xfrm rot="16200000" flipH="1">
            <a:off x="1481932" y="1624806"/>
            <a:ext cx="1643062" cy="2822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6200000" flipH="1">
            <a:off x="2500313" y="2357438"/>
            <a:ext cx="1643062" cy="1357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2"/>
          </p:cNvCxnSpPr>
          <p:nvPr/>
        </p:nvCxnSpPr>
        <p:spPr>
          <a:xfrm rot="5400000">
            <a:off x="3320257" y="3036094"/>
            <a:ext cx="16446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4447382" y="2339181"/>
            <a:ext cx="1643062" cy="139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 flipV="1">
            <a:off x="4857750" y="2214563"/>
            <a:ext cx="3214688" cy="1643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2143125" y="4071938"/>
            <a:ext cx="428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5607844" y="4036219"/>
            <a:ext cx="357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357438" y="3857625"/>
            <a:ext cx="3429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E6BEA-BB7B-4DE9-B0FE-A4E88BC7A506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75" y="714375"/>
            <a:ext cx="2928938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Логопедические  занятия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75" y="1928813"/>
            <a:ext cx="2071688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Индивидуальные занятие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57875" y="1857375"/>
            <a:ext cx="278606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Фронтальные занятия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4" idx="1"/>
          </p:cNvCxnSpPr>
          <p:nvPr/>
        </p:nvCxnSpPr>
        <p:spPr>
          <a:xfrm rot="16200000" flipH="1">
            <a:off x="4822032" y="1142206"/>
            <a:ext cx="677862" cy="139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  <a:endCxn id="3" idx="3"/>
          </p:cNvCxnSpPr>
          <p:nvPr/>
        </p:nvCxnSpPr>
        <p:spPr>
          <a:xfrm rot="5400000">
            <a:off x="3267869" y="1018382"/>
            <a:ext cx="714375" cy="1677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714375" y="2857500"/>
            <a:ext cx="2214563" cy="6429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Артикуляционная гимнастика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2938" y="4071938"/>
            <a:ext cx="2286000" cy="8572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Работа по звукопроизношению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" y="5429250"/>
            <a:ext cx="2357437" cy="1143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Работа над просодической стороной речи (темп, ритм, интонация)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86438" y="2857500"/>
            <a:ext cx="2857500" cy="6429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По </a:t>
            </a:r>
            <a:r>
              <a:rPr lang="ru-RU" dirty="0" err="1">
                <a:solidFill>
                  <a:schemeClr val="tx2"/>
                </a:solidFill>
              </a:rPr>
              <a:t>лексико-грамматике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786438" y="3786188"/>
            <a:ext cx="2857500" cy="5715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По развитию связной речи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86438" y="4643438"/>
            <a:ext cx="2857500" cy="5715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Фонетические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5000" y="5500688"/>
            <a:ext cx="2928938" cy="7858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По обучению грамоте (подготовительная группа)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411CE-13C8-45A1-BFFC-E17C9B8895C7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"/>
          <p:cNvSpPr txBox="1">
            <a:spLocks noChangeArrowheads="1"/>
          </p:cNvSpPr>
          <p:nvPr/>
        </p:nvSpPr>
        <p:spPr bwMode="auto">
          <a:xfrm>
            <a:off x="2500313" y="571500"/>
            <a:ext cx="3857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tx2"/>
                </a:solidFill>
                <a:latin typeface="Times New Roman" pitchFamily="18" charset="0"/>
              </a:rPr>
              <a:t>Индивидуальные занятия</a:t>
            </a:r>
          </a:p>
        </p:txBody>
      </p:sp>
      <p:pic>
        <p:nvPicPr>
          <p:cNvPr id="27650" name="Рисунок 4" descr="DSCF10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643063"/>
            <a:ext cx="4000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Рисунок 5" descr="DSCF101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286125"/>
            <a:ext cx="4191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400AE-B0DB-4480-AF8F-B64E9BEE0FB9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1"/>
          <p:cNvSpPr txBox="1">
            <a:spLocks noChangeArrowheads="1"/>
          </p:cNvSpPr>
          <p:nvPr/>
        </p:nvSpPr>
        <p:spPr bwMode="auto">
          <a:xfrm>
            <a:off x="357188" y="642938"/>
            <a:ext cx="8358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Занятия по развитию связной речи</a:t>
            </a:r>
          </a:p>
        </p:txBody>
      </p:sp>
      <p:pic>
        <p:nvPicPr>
          <p:cNvPr id="28674" name="Рисунок 3" descr="DSCF098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2997200"/>
            <a:ext cx="466725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Рисунок 2" descr="DSCF098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84313"/>
            <a:ext cx="4381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75F44-FF84-48A5-A824-F025D768DFCE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1571625" y="642938"/>
            <a:ext cx="6286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Фонетические занятия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357313"/>
            <a:ext cx="6215062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DCF0A-BAA0-4F7D-925F-B31421B8AF37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285750" y="571500"/>
            <a:ext cx="8286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Занятия по обучению грамоте</a:t>
            </a:r>
          </a:p>
        </p:txBody>
      </p:sp>
      <p:pic>
        <p:nvPicPr>
          <p:cNvPr id="30722" name="Рисунок 2" descr="DSCF10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196975"/>
            <a:ext cx="7215188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63211-E6C7-48BE-9101-C5C089D6C96C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714375"/>
            <a:ext cx="8429625" cy="474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/>
                </a:solidFill>
                <a:latin typeface="+mn-lt"/>
                <a:cs typeface="+mn-cs"/>
              </a:rPr>
              <a:t>Рекомендации родителям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Занимайтесь с детьми систематически от 15 до 30 минут.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По дороге домой обращайте внимание на окружающие предметы: какой снег? Какие деревья? Рассмотрите узор снежинки, потрогайте предметы на ощупь и т.д.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Постоянно спрашивайте ребенка, чем они занимались в группе, какие были занятия, о чем новом узнал.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По заданию логопеда выполнять комплекс артикуляционных упражнений.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Развивайте мелкую моторику.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Следите в речи ребенка за поставленными звуками, сразу его исправляйте.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В свободное время играйте в игры по формированию грамматических категорий: «Назови ласково», «Посчитай предметы до пяти», «Чей, чья, чьё?» и др. Взрослому сразу исправлять грамматические ошибки ребенка.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Читайте книги и обсуждайте прочитанное. Предложите ребенку пересказать.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+mn-cs"/>
              </a:rPr>
              <a:t>Своевременно выполняйте домашние задания, данные логопедом.</a:t>
            </a:r>
            <a:endParaRPr lang="ru-RU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FD0E9-4B44-406C-8A91-AB94B7A0FA56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F101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85875"/>
            <a:ext cx="66675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DSCF101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285875"/>
            <a:ext cx="657225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SCF102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88" y="1285875"/>
            <a:ext cx="59467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2786063" y="571500"/>
            <a:ext cx="369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tx2"/>
                </a:solidFill>
                <a:latin typeface="Times New Roman" pitchFamily="18" charset="0"/>
              </a:rPr>
              <a:t>Для вас, родители!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7163B-0288-4219-9D95-ED30C20B2010}" type="slidenum">
              <a:rPr lang="ru-RU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FCE32-D9C8-42EE-B1A7-16B38D9D05CD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38" y="1143000"/>
            <a:ext cx="6643687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Литература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Волкова Л.С. Логопедия.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Ткаченко Т.А. Если дошкольник плохо говорит.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Ткаченко Т.А. Формирование и развитие связной речи.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Парамонова Л.Г. Развитие словарного запаса у детей.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err="1">
                <a:solidFill>
                  <a:srgbClr val="002060"/>
                </a:solidFill>
                <a:latin typeface="+mn-lt"/>
                <a:cs typeface="+mn-cs"/>
              </a:rPr>
              <a:t>Крупенчук</a:t>
            </a: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 О.И. Исправляем произношение.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err="1">
                <a:solidFill>
                  <a:srgbClr val="002060"/>
                </a:solidFill>
                <a:latin typeface="+mn-lt"/>
                <a:cs typeface="+mn-cs"/>
              </a:rPr>
              <a:t>Селеверстов</a:t>
            </a: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 В.И. </a:t>
            </a:r>
            <a:r>
              <a:rPr lang="ru-RU" sz="2400" dirty="0" err="1">
                <a:solidFill>
                  <a:srgbClr val="002060"/>
                </a:solidFill>
                <a:latin typeface="+mn-lt"/>
                <a:cs typeface="+mn-cs"/>
              </a:rPr>
              <a:t>Пнятийно-терминологический</a:t>
            </a: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 словарь логопеда.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dirty="0" smtClean="0"/>
              <a:t>Обследование детей</a:t>
            </a:r>
            <a:endParaRPr lang="ru-RU" i="1" dirty="0"/>
          </a:p>
        </p:txBody>
      </p:sp>
      <p:pic>
        <p:nvPicPr>
          <p:cNvPr id="15362" name="Рисунок 2" descr="DSCF096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844675"/>
            <a:ext cx="4071937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3" descr="DSCF097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357563"/>
            <a:ext cx="4119562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46174-6C14-425A-BD62-75BE10D07E44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43250" y="1000125"/>
            <a:ext cx="29289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Речевые заключения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88" y="2357438"/>
            <a:ext cx="29289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Медицинский аспект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14938" y="2357438"/>
            <a:ext cx="3000375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Педагогический аспект</a:t>
            </a:r>
            <a:endParaRPr lang="ru-RU" sz="2000" b="1" dirty="0"/>
          </a:p>
        </p:txBody>
      </p: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 rot="5400000">
            <a:off x="3268663" y="946150"/>
            <a:ext cx="571500" cy="210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376069" y="910432"/>
            <a:ext cx="642937" cy="210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43000" y="3929063"/>
            <a:ext cx="200025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Алалия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Дизартрия 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5857875" y="3857625"/>
            <a:ext cx="2071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ОНР</a:t>
            </a:r>
          </a:p>
          <a:p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ФФН речи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D3DA8-89DE-4259-A25E-7BAC93C46D93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813" y="928688"/>
            <a:ext cx="7643812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  <a:cs typeface="+mn-cs"/>
              </a:rPr>
              <a:t>Алалия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это отсутствие или недоразвитие речи вследствие органического поражения речевых зон коры головного мозга во </a:t>
            </a:r>
            <a:r>
              <a:rPr lang="ru-RU" sz="1600" dirty="0" err="1">
                <a:solidFill>
                  <a:schemeClr val="tx2"/>
                </a:solidFill>
                <a:latin typeface="+mn-lt"/>
                <a:cs typeface="+mn-cs"/>
              </a:rPr>
              <a:t>внеутробном</a:t>
            </a: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 или раннем периоде развития ребенка.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Причины: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Родовые черепно-мозговые травмы.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Асфиксия новорожденных.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Гипоксия.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Энцефалиты, менингиты.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Интоксикация плода.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Травмы мозга в раннем детстве.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Наследственность.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16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  <a:cs typeface="+mn-cs"/>
              </a:rPr>
              <a:t>Дети с алалией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Отсутствие речи или </a:t>
            </a:r>
            <a:r>
              <a:rPr lang="ru-RU" sz="1600" dirty="0" err="1">
                <a:solidFill>
                  <a:schemeClr val="tx2"/>
                </a:solidFill>
                <a:latin typeface="+mn-lt"/>
                <a:cs typeface="+mn-cs"/>
              </a:rPr>
              <a:t>лепетная</a:t>
            </a: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 речь.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Невротические черты характера.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Недоразвитие психических функций: внимания, памяти, мышления и др.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Общая моторная неловкость, неуклюжесть, замедленность или расторможенность движений.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2"/>
                </a:solidFill>
                <a:latin typeface="+mn-lt"/>
                <a:cs typeface="+mn-cs"/>
              </a:rPr>
              <a:t>Повышенная утомляемость.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8A867-5FD2-4DC2-A3C6-6A3D25D8AD77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3" y="1071563"/>
            <a:ext cx="7858125" cy="4586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Дизартрия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это нарушение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звукопроизносительной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стороны речи, обусловленное недостаточностью подвижности мышц речевого аппарата, вследствие поражения центральной нервной системы в результате воздействия неблагоприятных факторов на развивающийся мозг ребенка.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Причины: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Токсикоз беременности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Гипоксия (кислородная недостаточность во время беременности)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А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сфиксия (кислородная недостаточность во время родов)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Хронические инфекции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A8C30-8DC7-4AA6-8984-3D839EFBD238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500" y="857250"/>
            <a:ext cx="8001000" cy="3846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Дети с дизартрией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А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мимичночть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лицевых мышц (не может надуть щеки, вытянуть губы..)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Движения языка ограничены (не может поднять кончик языка, повернуть влево- вправо,  удержать в данном положении)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Мягкое небо малоподвижно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Голос имеет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нозальный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оттенок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Обильное слюнотечение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Трудно пережевывать твердую пищу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Тяжелый дефект произношения (нарушено много звуков)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E4AF6-83D1-487F-973D-12B733715F93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857250"/>
            <a:ext cx="7929563" cy="3908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Общее недоразвитие речи (ОНР)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-это сложное речевое расстройство, при котором нарушено формирование всех компонентов речевой системы: фонетики, лексики, грамматики при нормальном слухе и интеллекте.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Причины: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Родовые травмы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Частые и длительные соматические заболевания в раннем детстве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Дефицит общения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Неблагоприятные воздействия речевой сферы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D6A19-CA84-4B5C-9B1F-87AB977B7D8E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785813"/>
            <a:ext cx="8215313" cy="5694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Дети с ОНР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озднее начало речи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Речь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аграмматична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, недостаточно фонетически оформлена и малопонятна.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Недостаточная речевая активность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Недостаточная устойчивость внимания, страдает продуктивность запоминания (забывают сложные инструкции и последовательность заданий)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Отстают в развитии словесно-логического мышления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Трудности в овладении анализом, синтезом, сравнением и обобщением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Плохая координация движений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Недостаточная координация пальцев, кисти руки, недоразвитие мелкой моторики.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F73BD-F85B-4B37-A80E-829B554E0B36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571500" y="928688"/>
            <a:ext cx="7858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38" y="785813"/>
            <a:ext cx="8501062" cy="554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+mn-lt"/>
                <a:cs typeface="+mn-cs"/>
              </a:rPr>
              <a:t>ОНР проявляется в разной степени: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I </a:t>
            </a:r>
            <a:r>
              <a:rPr lang="ru-RU" sz="2400" b="1" dirty="0">
                <a:solidFill>
                  <a:schemeClr val="tx2"/>
                </a:solidFill>
                <a:latin typeface="+mn-lt"/>
                <a:cs typeface="+mn-cs"/>
              </a:rPr>
              <a:t>уровень.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Дети используют </a:t>
            </a:r>
            <a:r>
              <a:rPr lang="ru-RU" sz="2400" dirty="0" err="1">
                <a:solidFill>
                  <a:schemeClr val="tx2"/>
                </a:solidFill>
                <a:latin typeface="+mn-lt"/>
                <a:cs typeface="+mn-cs"/>
              </a:rPr>
              <a:t>лепетные</a:t>
            </a: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 слова.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Значительно ограничен словарный запас.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Используют однословные предложения.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II</a:t>
            </a:r>
            <a:r>
              <a:rPr lang="ru-RU" sz="2400" b="1" dirty="0">
                <a:solidFill>
                  <a:schemeClr val="tx2"/>
                </a:solidFill>
                <a:latin typeface="+mn-lt"/>
                <a:cs typeface="+mn-cs"/>
              </a:rPr>
              <a:t> уровень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Появляются начатки общеупотребительной речи.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Высказывания бедны, чаще перечисляются предметы и действия.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Ошибки в употреблении форм рода, числа, падежа.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Уровень словесного обобщения очень низкий.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Не используют признаков, обозначающих цвет, форму, материал.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2"/>
                </a:solidFill>
                <a:latin typeface="+mn-lt"/>
                <a:cs typeface="+mn-cs"/>
              </a:rPr>
              <a:t>Грубо нарушена слоговая структура слов.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219EB-73F8-4C01-A134-C789887B9BA8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328</TotalTime>
  <Words>581</Words>
  <Application>Microsoft Office PowerPoint</Application>
  <PresentationFormat>Экран (4:3)</PresentationFormat>
  <Paragraphs>153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Wingdings 2</vt:lpstr>
      <vt:lpstr>Calibri</vt:lpstr>
      <vt:lpstr>Поток</vt:lpstr>
      <vt:lpstr>Поток</vt:lpstr>
      <vt:lpstr>Поток</vt:lpstr>
      <vt:lpstr>Поток</vt:lpstr>
      <vt:lpstr>Муниципальное бюджетное дошкольное образовательное учреждение «Детский сад № 252» комбинированного вида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Развиваем красивую и правильную речь ВМЕСТЕ</dc:title>
  <dc:creator>Admin</dc:creator>
  <cp:lastModifiedBy>Семья</cp:lastModifiedBy>
  <cp:revision>6</cp:revision>
  <dcterms:created xsi:type="dcterms:W3CDTF">2011-09-15T06:07:38Z</dcterms:created>
  <dcterms:modified xsi:type="dcterms:W3CDTF">2014-03-22T14:31:35Z</dcterms:modified>
</cp:coreProperties>
</file>