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79" r:id="rId2"/>
    <p:sldId id="274" r:id="rId3"/>
    <p:sldId id="266" r:id="rId4"/>
    <p:sldId id="275" r:id="rId5"/>
    <p:sldId id="276" r:id="rId6"/>
    <p:sldId id="268" r:id="rId7"/>
    <p:sldId id="282" r:id="rId8"/>
    <p:sldId id="278" r:id="rId9"/>
    <p:sldId id="281" r:id="rId10"/>
    <p:sldId id="267" r:id="rId11"/>
    <p:sldId id="277" r:id="rId12"/>
    <p:sldId id="272" r:id="rId13"/>
    <p:sldId id="280" r:id="rId14"/>
    <p:sldId id="271" r:id="rId15"/>
    <p:sldId id="273" r:id="rId16"/>
    <p:sldId id="28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FF"/>
    <a:srgbClr val="5B5BFF"/>
    <a:srgbClr val="7E79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BBE8AC-57FB-4B08-A08F-3E6C5AA440F7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B11769-9FA0-4EE2-84D3-52CE07A78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5B72F5-A95F-4504-93D9-6EA2A6FDEB62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AC285D-2C6F-4DDE-978D-4A15AC1C9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C92B1F4-9553-4F4C-A7F3-31760C8396D3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BB8475-FC5F-48F7-A6C0-00161E351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E5AABC-559B-4366-BA69-39F2DB1ACE6A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653ECA-A98E-454D-A190-9020DB65D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5000">
              <a:srgbClr val="000082"/>
            </a:gs>
            <a:gs pos="48000">
              <a:schemeClr val="accent3">
                <a:lumMod val="75000"/>
              </a:schemeClr>
            </a:gs>
            <a:gs pos="28000">
              <a:srgbClr val="000082"/>
            </a:gs>
            <a:gs pos="42999">
              <a:schemeClr val="accent4">
                <a:lumMod val="60000"/>
                <a:lumOff val="40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58000">
              <a:srgbClr val="000082"/>
            </a:gs>
            <a:gs pos="72000">
              <a:srgbClr val="0047FF"/>
            </a:gs>
            <a:gs pos="85000">
              <a:schemeClr val="accent4">
                <a:lumMod val="20000"/>
                <a:lumOff val="80000"/>
              </a:schemeClr>
            </a:gs>
            <a:gs pos="100000">
              <a:srgbClr val="0047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82BF42B-2365-443A-B74A-0901394939E9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3FB3FE6-30A0-43A6-92DF-3CD787ADB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</p:sldLayoutIdLst>
  <p:transition spd="slow">
    <p:push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gi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1357298"/>
            <a:ext cx="571504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71750" y="1857375"/>
            <a:ext cx="4572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Особенности представлений дошкольников о времени. Формирование представлений о временных понятиях.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4357687" y="4500571"/>
            <a:ext cx="235745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C00000"/>
                </a:solidFill>
              </a:rPr>
              <a:t>Выполнила </a:t>
            </a:r>
            <a:r>
              <a:rPr lang="ru-RU" dirty="0" smtClean="0">
                <a:solidFill>
                  <a:srgbClr val="C00000"/>
                </a:solidFill>
              </a:rPr>
              <a:t>воспитатель МБДОУ №80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C00000"/>
                </a:solidFill>
              </a:rPr>
              <a:t> Козлова О.В.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3" name="Rectangle 13"/>
          <p:cNvSpPr>
            <a:spLocks noGrp="1"/>
          </p:cNvSpPr>
          <p:nvPr>
            <p:ph type="title" idx="4294967295"/>
          </p:nvPr>
        </p:nvSpPr>
        <p:spPr bwMode="auto">
          <a:xfrm>
            <a:off x="3428992" y="214290"/>
            <a:ext cx="5214947" cy="607220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000" dirty="0" smtClean="0"/>
              <a:t>                          ВРЕМЯ.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Время летит, время идёт,</a:t>
            </a:r>
            <a:br>
              <a:rPr lang="ru-RU" sz="2000" dirty="0" smtClean="0"/>
            </a:br>
            <a:r>
              <a:rPr lang="ru-RU" sz="2000" dirty="0" smtClean="0"/>
              <a:t>Время проходит и наступает.</a:t>
            </a:r>
            <a:br>
              <a:rPr lang="ru-RU" sz="2000" dirty="0" smtClean="0"/>
            </a:br>
            <a:r>
              <a:rPr lang="ru-RU" sz="2000" dirty="0" smtClean="0"/>
              <a:t>Его мы не видим, его мы не слышим,</a:t>
            </a:r>
            <a:br>
              <a:rPr lang="ru-RU" sz="2000" dirty="0" smtClean="0"/>
            </a:br>
            <a:r>
              <a:rPr lang="ru-RU" sz="2000" dirty="0" smtClean="0"/>
              <a:t>Но каждый ребёнок это знает,</a:t>
            </a:r>
            <a:br>
              <a:rPr lang="ru-RU" sz="2000" dirty="0" smtClean="0"/>
            </a:br>
            <a:r>
              <a:rPr lang="ru-RU" sz="2000" dirty="0" smtClean="0"/>
              <a:t>Что время измерить – могут часы</a:t>
            </a:r>
            <a:br>
              <a:rPr lang="ru-RU" sz="2000" dirty="0" smtClean="0"/>
            </a:br>
            <a:r>
              <a:rPr lang="ru-RU" sz="2000" dirty="0" smtClean="0"/>
              <a:t>И календарь нам поможет:</a:t>
            </a:r>
            <a:br>
              <a:rPr lang="ru-RU" sz="2000" dirty="0" smtClean="0"/>
            </a:br>
            <a:r>
              <a:rPr lang="ru-RU" sz="2000" dirty="0" smtClean="0"/>
              <a:t>Минуты сложатся в часы,</a:t>
            </a:r>
            <a:br>
              <a:rPr lang="ru-RU" sz="2000" dirty="0" smtClean="0"/>
            </a:br>
            <a:r>
              <a:rPr lang="ru-RU" sz="2000" dirty="0" smtClean="0"/>
              <a:t>Недели – месяц сложат.</a:t>
            </a:r>
            <a:br>
              <a:rPr lang="ru-RU" sz="2000" dirty="0" smtClean="0"/>
            </a:br>
            <a:r>
              <a:rPr lang="ru-RU" sz="2000" dirty="0" smtClean="0"/>
              <a:t>12 месяцев – составит год</a:t>
            </a:r>
            <a:br>
              <a:rPr lang="ru-RU" sz="2000" dirty="0" smtClean="0"/>
            </a:br>
            <a:r>
              <a:rPr lang="ru-RU" sz="2000" dirty="0" smtClean="0"/>
              <a:t>И время движется вперёд.</a:t>
            </a:r>
            <a:br>
              <a:rPr lang="ru-RU" sz="2000" dirty="0" smtClean="0"/>
            </a:br>
            <a:r>
              <a:rPr lang="ru-RU" sz="2000" dirty="0" smtClean="0"/>
              <a:t>Вчера – нельзя вернуть назад</a:t>
            </a:r>
            <a:br>
              <a:rPr lang="ru-RU" sz="2000" dirty="0" smtClean="0"/>
            </a:br>
            <a:r>
              <a:rPr lang="ru-RU" sz="2000" dirty="0" smtClean="0"/>
              <a:t>И в завтра заглянуть.</a:t>
            </a:r>
            <a:br>
              <a:rPr lang="ru-RU" sz="2000" dirty="0" smtClean="0"/>
            </a:br>
            <a:r>
              <a:rPr lang="ru-RU" sz="2000" dirty="0" smtClean="0"/>
              <a:t>Оно – сегодня и сейчас, прокладывает путь.</a:t>
            </a:r>
            <a:br>
              <a:rPr lang="ru-RU" sz="2000" dirty="0" smtClean="0"/>
            </a:br>
            <a:endParaRPr lang="ru-RU" sz="2000" cap="none" dirty="0" smtClean="0">
              <a:ln>
                <a:noFill/>
              </a:ln>
              <a:solidFill>
                <a:srgbClr val="FFC000"/>
              </a:solidFill>
            </a:endParaRPr>
          </a:p>
        </p:txBody>
      </p:sp>
      <p:pic>
        <p:nvPicPr>
          <p:cNvPr id="46096" name="Picture 16" descr="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785926"/>
            <a:ext cx="2282825" cy="37084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142852"/>
            <a:ext cx="8247092" cy="114300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2000" dirty="0" smtClean="0"/>
              <a:t>В  процессе  разнообразных  видов  деятельности, дети  овладевают  представлениями  о  сутках,  днях недели,  месяцах,  временах  года.</a:t>
            </a:r>
            <a:endParaRPr lang="ru-RU" sz="2000" dirty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571625"/>
            <a:ext cx="6961187" cy="3429000"/>
          </a:xfrm>
        </p:spPr>
        <p:txBody>
          <a:bodyPr/>
          <a:lstStyle/>
          <a:p>
            <a:pPr eaLnBrk="1" hangingPunct="1"/>
            <a:r>
              <a:rPr lang="ru-RU" sz="2400" smtClean="0"/>
              <a:t>  - составление альбомов «Как я расту»</a:t>
            </a:r>
          </a:p>
          <a:p>
            <a:pPr eaLnBrk="1" hangingPunct="1"/>
            <a:r>
              <a:rPr lang="ru-RU" sz="2400" smtClean="0"/>
              <a:t>   - создание «Лент времени»</a:t>
            </a:r>
          </a:p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  - чтение художественной литературы: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  С.Я. Маршак «Двенадцать месяцев»,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 «Круглый год», Е. Шварц </a:t>
            </a:r>
            <a:r>
              <a:rPr lang="ru-RU" sz="2400" b="1" smtClean="0">
                <a:solidFill>
                  <a:schemeClr val="bg1"/>
                </a:solidFill>
              </a:rPr>
              <a:t>«</a:t>
            </a:r>
            <a:r>
              <a:rPr lang="ru-RU" sz="2400" smtClean="0">
                <a:solidFill>
                  <a:schemeClr val="bg1"/>
                </a:solidFill>
              </a:rPr>
              <a:t>Сказка о потерянном времени», «Часы и время», «От зимы до осени»; </a:t>
            </a:r>
          </a:p>
          <a:p>
            <a:pPr eaLnBrk="1" hangingPunct="1"/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   «Время и календарь» и т.д.</a:t>
            </a:r>
          </a:p>
        </p:txBody>
      </p:sp>
      <p:pic>
        <p:nvPicPr>
          <p:cNvPr id="10" name="Picture 8" descr="img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1214438"/>
            <a:ext cx="1724025" cy="2144712"/>
          </a:xfrm>
          <a:prstGeom prst="rect">
            <a:avLst/>
          </a:prstGeom>
          <a:noFill/>
          <a:ln w="38100">
            <a:solidFill>
              <a:srgbClr val="5B5BFF"/>
            </a:solidFill>
            <a:miter lim="800000"/>
            <a:headEnd/>
            <a:tailEnd/>
          </a:ln>
        </p:spPr>
      </p:pic>
      <p:pic>
        <p:nvPicPr>
          <p:cNvPr id="15365" name="Picture 2" descr="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29" y="5000625"/>
            <a:ext cx="171448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400" cap="none" smtClean="0">
                <a:ln>
                  <a:noFill/>
                </a:ln>
                <a:solidFill>
                  <a:srgbClr val="FFC000"/>
                </a:solidFill>
              </a:rPr>
              <a:t>Временные представления на занятиях 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9725"/>
            <a:ext cx="8002588" cy="448310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ru-RU" sz="2400" smtClean="0"/>
              <a:t>- математика: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знакомство с временными эталонами( меры времени ), обучение определению  времени на часах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400" smtClean="0"/>
              <a:t>  - развитие речи: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</a:t>
            </a:r>
            <a:r>
              <a:rPr lang="ru-RU" sz="2400" smtClean="0">
                <a:solidFill>
                  <a:schemeClr val="bg1"/>
                </a:solidFill>
              </a:rPr>
              <a:t>составление описательных рассказов о разных видах часов </a:t>
            </a:r>
            <a:r>
              <a:rPr lang="ru-RU" sz="2400" smtClean="0"/>
              <a:t>( по схемам ), рассказы по картинкам с фабульным развитием действия, игра «Ожившие слова» (накопление словаря глаголов и определений), </a:t>
            </a:r>
            <a:r>
              <a:rPr lang="ru-RU" sz="2400" smtClean="0">
                <a:solidFill>
                  <a:schemeClr val="bg1"/>
                </a:solidFill>
              </a:rPr>
              <a:t>творческие рассказы:</a:t>
            </a:r>
            <a:r>
              <a:rPr lang="ru-RU" sz="2400" smtClean="0"/>
              <a:t> </a:t>
            </a:r>
            <a:r>
              <a:rPr lang="ru-RU" sz="2400" smtClean="0">
                <a:solidFill>
                  <a:schemeClr val="bg1"/>
                </a:solidFill>
              </a:rPr>
              <a:t>«мой режим дня»,  «Маршрут выходного дня»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400" smtClean="0">
                <a:solidFill>
                  <a:schemeClr val="bg1"/>
                </a:solidFill>
              </a:rPr>
              <a:t>  - изобразительная деятельность</a:t>
            </a:r>
            <a:r>
              <a:rPr lang="ru-RU" sz="2400" smtClean="0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86063" y="1000125"/>
            <a:ext cx="5354637" cy="1135063"/>
            <a:chOff x="596" y="3418"/>
            <a:chExt cx="3373" cy="1010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612" y="3895"/>
              <a:ext cx="3357" cy="5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D0D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>
                <a:lnSpc>
                  <a:spcPct val="188000"/>
                </a:lnSpc>
                <a:spcBef>
                  <a:spcPts val="100"/>
                </a:spcBef>
              </a:pPr>
              <a:r>
                <a:rPr lang="ru-RU" sz="2000" b="1" baseline="30000">
                  <a:solidFill>
                    <a:srgbClr val="565264"/>
                  </a:solidFill>
                </a:rPr>
                <a:t>19:00     20:00     21:00     22:00     23:00     24:00</a:t>
              </a:r>
              <a:endParaRPr lang="ru-RU" sz="2000"/>
            </a:p>
          </p:txBody>
        </p:sp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6" y="3418"/>
              <a:ext cx="3373" cy="6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20040"/>
            <a:ext cx="5984768" cy="46575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FFC000"/>
                </a:solidFill>
                <a:latin typeface="+mn-lt"/>
              </a:rPr>
              <a:t>Знакомство  с  разнообразными  часами</a:t>
            </a:r>
            <a:endParaRPr lang="ru-RU" sz="20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7" name="Picture 8" descr="na01705_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00188"/>
            <a:ext cx="1751013" cy="1500187"/>
          </a:xfr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500188"/>
            <a:ext cx="15716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313"/>
            <a:ext cx="128588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j043385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286125"/>
            <a:ext cx="14414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CABMLMK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9" y="3357563"/>
            <a:ext cx="128588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sl00440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5057775"/>
            <a:ext cx="1574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j023223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0" y="5286375"/>
            <a:ext cx="21621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Прямоугольник 13"/>
          <p:cNvSpPr>
            <a:spLocks noChangeArrowheads="1"/>
          </p:cNvSpPr>
          <p:nvPr/>
        </p:nvSpPr>
        <p:spPr bwMode="auto">
          <a:xfrm>
            <a:off x="571500" y="1143000"/>
            <a:ext cx="219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/>
              <a:t>Солнечные часы </a:t>
            </a:r>
          </a:p>
        </p:txBody>
      </p:sp>
      <p:sp>
        <p:nvSpPr>
          <p:cNvPr id="17419" name="Прямоугольник 14"/>
          <p:cNvSpPr>
            <a:spLocks noChangeArrowheads="1"/>
          </p:cNvSpPr>
          <p:nvPr/>
        </p:nvSpPr>
        <p:spPr bwMode="auto">
          <a:xfrm>
            <a:off x="3214688" y="1143000"/>
            <a:ext cx="160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/>
              <a:t>Часы-цветы</a:t>
            </a:r>
          </a:p>
        </p:txBody>
      </p:sp>
      <p:sp>
        <p:nvSpPr>
          <p:cNvPr id="17420" name="Прямоугольник 15"/>
          <p:cNvSpPr>
            <a:spLocks noChangeArrowheads="1"/>
          </p:cNvSpPr>
          <p:nvPr/>
        </p:nvSpPr>
        <p:spPr bwMode="auto">
          <a:xfrm>
            <a:off x="5929313" y="1000125"/>
            <a:ext cx="154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/>
              <a:t>Часы-петух</a:t>
            </a:r>
          </a:p>
        </p:txBody>
      </p:sp>
      <p:sp>
        <p:nvSpPr>
          <p:cNvPr id="17421" name="Прямоугольник 16"/>
          <p:cNvSpPr>
            <a:spLocks noChangeArrowheads="1"/>
          </p:cNvSpPr>
          <p:nvPr/>
        </p:nvSpPr>
        <p:spPr bwMode="auto">
          <a:xfrm>
            <a:off x="2000250" y="2928938"/>
            <a:ext cx="2060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/>
              <a:t>Песочные часы </a:t>
            </a:r>
          </a:p>
        </p:txBody>
      </p:sp>
      <p:sp>
        <p:nvSpPr>
          <p:cNvPr id="17422" name="Прямоугольник 17"/>
          <p:cNvSpPr>
            <a:spLocks noChangeArrowheads="1"/>
          </p:cNvSpPr>
          <p:nvPr/>
        </p:nvSpPr>
        <p:spPr bwMode="auto">
          <a:xfrm>
            <a:off x="4572000" y="2857500"/>
            <a:ext cx="187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/>
              <a:t>Водяные часы</a:t>
            </a:r>
          </a:p>
        </p:txBody>
      </p:sp>
      <p:sp>
        <p:nvSpPr>
          <p:cNvPr id="17423" name="Прямоугольник 18"/>
          <p:cNvSpPr>
            <a:spLocks noChangeArrowheads="1"/>
          </p:cNvSpPr>
          <p:nvPr/>
        </p:nvSpPr>
        <p:spPr bwMode="auto">
          <a:xfrm>
            <a:off x="785813" y="4572000"/>
            <a:ext cx="245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/>
              <a:t>Механические часы</a:t>
            </a:r>
          </a:p>
        </p:txBody>
      </p:sp>
      <p:sp>
        <p:nvSpPr>
          <p:cNvPr id="17424" name="Прямоугольник 19"/>
          <p:cNvSpPr>
            <a:spLocks noChangeArrowheads="1"/>
          </p:cNvSpPr>
          <p:nvPr/>
        </p:nvSpPr>
        <p:spPr bwMode="auto">
          <a:xfrm>
            <a:off x="5072063" y="4929188"/>
            <a:ext cx="2355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/>
              <a:t>Электронные часы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43000" y="357188"/>
            <a:ext cx="5175250" cy="785812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cap="none" dirty="0" smtClean="0">
                <a:ln>
                  <a:noFill/>
                </a:ln>
                <a:solidFill>
                  <a:srgbClr val="FFC000"/>
                </a:solidFill>
              </a:rPr>
              <a:t>Работа с родителями 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84313"/>
            <a:ext cx="7239000" cy="4846637"/>
          </a:xfrm>
        </p:spPr>
        <p:txBody>
          <a:bodyPr/>
          <a:lstStyle/>
          <a:p>
            <a:pPr eaLnBrk="1" hangingPunct="1"/>
            <a:r>
              <a:rPr lang="ru-RU" b="1" smtClean="0"/>
              <a:t>изготовление лент времени                                        выходного  дня</a:t>
            </a:r>
          </a:p>
          <a:p>
            <a:pPr eaLnBrk="1" hangingPunct="1"/>
            <a:r>
              <a:rPr lang="ru-RU" b="1" smtClean="0"/>
              <a:t>консультации «День без потерянного времени»,  «Кто говорит тик-так»</a:t>
            </a:r>
          </a:p>
          <a:p>
            <a:pPr eaLnBrk="1" hangingPunct="1"/>
            <a:r>
              <a:rPr lang="ru-RU" b="1" smtClean="0"/>
              <a:t> </a:t>
            </a:r>
            <a:r>
              <a:rPr lang="ru-RU" b="1" smtClean="0">
                <a:solidFill>
                  <a:schemeClr val="bg1"/>
                </a:solidFill>
              </a:rPr>
              <a:t>пополнение коллекции разных часов.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57563"/>
            <a:ext cx="20875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img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94062" flipH="1">
            <a:off x="6481763" y="271463"/>
            <a:ext cx="1990725" cy="2447925"/>
          </a:xfrm>
          <a:prstGeom prst="rect">
            <a:avLst/>
          </a:prstGeom>
          <a:noFill/>
          <a:ln w="38100">
            <a:solidFill>
              <a:srgbClr val="5B5BFF"/>
            </a:solidFill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149725"/>
            <a:ext cx="4032250" cy="2422525"/>
          </a:xfrm>
          <a:prstGeom prst="rect">
            <a:avLst/>
          </a:prstGeom>
          <a:noFill/>
          <a:ln w="38100">
            <a:solidFill>
              <a:srgbClr val="0D0DFF"/>
            </a:solidFill>
            <a:miter lim="800000"/>
            <a:headEnd/>
            <a:tailEnd/>
          </a:ln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103688"/>
            <a:ext cx="4032250" cy="2500312"/>
          </a:xfrm>
          <a:prstGeom prst="rect">
            <a:avLst/>
          </a:prstGeom>
          <a:noFill/>
          <a:ln w="38100">
            <a:solidFill>
              <a:srgbClr val="0D0DFF"/>
            </a:solidFill>
            <a:miter lim="800000"/>
            <a:headEnd/>
            <a:tailEnd/>
          </a:ln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149725"/>
            <a:ext cx="4032250" cy="2522538"/>
          </a:xfrm>
          <a:prstGeom prst="rect">
            <a:avLst/>
          </a:prstGeom>
          <a:noFill/>
          <a:ln w="38100">
            <a:solidFill>
              <a:srgbClr val="0D0DFF"/>
            </a:solidFill>
            <a:miter lim="800000"/>
            <a:headEnd/>
            <a:tailEnd/>
          </a:ln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4149725"/>
            <a:ext cx="4032250" cy="2462213"/>
          </a:xfrm>
          <a:prstGeom prst="rect">
            <a:avLst/>
          </a:prstGeom>
          <a:noFill/>
          <a:ln w="38100">
            <a:solidFill>
              <a:srgbClr val="0D0DFF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3357563"/>
            <a:ext cx="20875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143240" y="357188"/>
            <a:ext cx="254318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ln>
                  <a:noFill/>
                </a:ln>
                <a:solidFill>
                  <a:srgbClr val="FFC000"/>
                </a:solidFill>
              </a:rPr>
              <a:t>Вывод</a:t>
            </a:r>
            <a:r>
              <a:rPr lang="ru-RU" cap="none" smtClean="0">
                <a:ln>
                  <a:noFill/>
                </a:ln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857224" y="1609725"/>
            <a:ext cx="7675589" cy="389097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необходимо конкретизировать уже имеющиеся у детей представления, показывать многообразие признаков, свойств, характеристик времени, а также систематизировать и обобщать эти знания </a:t>
            </a:r>
            <a:r>
              <a:rPr lang="ru-RU" b="1" smtClean="0">
                <a:solidFill>
                  <a:schemeClr val="bg1"/>
                </a:solidFill>
              </a:rPr>
              <a:t>и представления, включать в повседневную деятельность детей дидактические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игры, творчески организовывать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предметную и игровую среду.</a:t>
            </a:r>
          </a:p>
        </p:txBody>
      </p:sp>
      <p:pic>
        <p:nvPicPr>
          <p:cNvPr id="57349" name="Picture 5" descr="img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357694"/>
            <a:ext cx="1714512" cy="2286018"/>
          </a:xfrm>
          <a:prstGeom prst="rect">
            <a:avLst/>
          </a:prstGeom>
          <a:noFill/>
          <a:ln w="38100">
            <a:solidFill>
              <a:srgbClr val="0D0D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571480"/>
            <a:ext cx="2214578" cy="751506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 ЛИТЕРАТУРА.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0483" name="Содержимое 5"/>
          <p:cNvSpPr>
            <a:spLocks noGrp="1"/>
          </p:cNvSpPr>
          <p:nvPr>
            <p:ph sz="quarter" idx="4"/>
          </p:nvPr>
        </p:nvSpPr>
        <p:spPr>
          <a:xfrm>
            <a:off x="4286250" y="714375"/>
            <a:ext cx="4000500" cy="585787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 </a:t>
            </a:r>
            <a:endParaRPr lang="ru-RU" b="1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 2" pitchFamily="18" charset="2"/>
              <a:buAutoNum type="arabicPeriod"/>
              <a:defRPr/>
            </a:pPr>
            <a:r>
              <a:rPr lang="ru-RU" sz="1800" dirty="0" err="1" smtClean="0"/>
              <a:t>Рихтерман</a:t>
            </a:r>
            <a:r>
              <a:rPr lang="ru-RU" sz="1800" dirty="0" smtClean="0"/>
              <a:t>, Т.Д. Формирование представлений о времени  у детей  дошкольного возраста, - ,М.: Просвещение, 1991.</a:t>
            </a:r>
            <a:endParaRPr lang="ru-RU" sz="1800" b="1" dirty="0" smtClean="0"/>
          </a:p>
          <a:p>
            <a:pPr marL="342900" indent="-342900">
              <a:buFont typeface="Wingdings 2" pitchFamily="18" charset="2"/>
              <a:buAutoNum type="arabicPeriod"/>
              <a:defRPr/>
            </a:pPr>
            <a:endParaRPr lang="ru-RU" sz="1800" b="1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sz="1800" dirty="0" smtClean="0"/>
              <a:t>2. Иваненко, С.Ф.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/>
              <a:t>Формирование восприятия речи у детей  с тяжёлыми нарушениями  Просвещение, 1984.</a:t>
            </a:r>
            <a:endParaRPr lang="ru-RU" sz="1800" b="1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sz="1800" dirty="0" smtClean="0"/>
              <a:t> 3. Вахрушев,  А.А., Бурский,  О.В., Иванова,  Н.В., </a:t>
            </a:r>
            <a:r>
              <a:rPr lang="ru-RU" sz="1800" dirty="0" err="1" smtClean="0"/>
              <a:t>Раутиан</a:t>
            </a:r>
            <a:r>
              <a:rPr lang="ru-RU" sz="1800" dirty="0" smtClean="0"/>
              <a:t> А.С. Окружающий мир  (из серии «Я и   мир вокруг» 1 часть ), -</a:t>
            </a:r>
            <a:r>
              <a:rPr lang="ru-RU" sz="1800" b="1" dirty="0" smtClean="0"/>
              <a:t> </a:t>
            </a:r>
            <a:r>
              <a:rPr lang="ru-RU" sz="1800" dirty="0" smtClean="0"/>
              <a:t>БАЛЛАС, 1997.</a:t>
            </a:r>
            <a:endParaRPr lang="ru-RU" sz="1800" b="1" dirty="0" smtClean="0"/>
          </a:p>
        </p:txBody>
      </p:sp>
      <p:pic>
        <p:nvPicPr>
          <p:cNvPr id="8" name="Picture 5" descr="img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60302">
            <a:off x="1578383" y="3626815"/>
            <a:ext cx="1265237" cy="1944688"/>
          </a:xfrm>
          <a:prstGeom prst="rect">
            <a:avLst/>
          </a:prstGeom>
          <a:noFill/>
          <a:ln w="38100">
            <a:solidFill>
              <a:srgbClr val="0D0DFF"/>
            </a:solidFill>
            <a:miter lim="800000"/>
            <a:headEnd/>
            <a:tailEnd/>
          </a:ln>
        </p:spPr>
      </p:pic>
      <p:pic>
        <p:nvPicPr>
          <p:cNvPr id="10" name="Picture 6" descr="img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8838">
            <a:off x="2200234" y="1330440"/>
            <a:ext cx="1541463" cy="20161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0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dirty="0" smtClean="0"/>
              <a:t>Время – это отражение развития природы, общества, человека.</a:t>
            </a:r>
            <a:endParaRPr lang="ru-RU" sz="2800" cap="none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500063" y="1357313"/>
            <a:ext cx="7272337" cy="371475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z="2400" smtClean="0"/>
              <a:t>Информацию о частях суток, о наступлении праздника или дня рождения, ребёнок усваивает на опыте личной жизни или жизни окружающих его людей. </a:t>
            </a:r>
          </a:p>
          <a:p>
            <a:pPr algn="just">
              <a:buFont typeface="Wingdings 2" pitchFamily="18" charset="2"/>
              <a:buNone/>
            </a:pPr>
            <a:r>
              <a:rPr lang="ru-RU" sz="2400" smtClean="0"/>
              <a:t>Усвоение слов-названий и слов-понятий о времени </a:t>
            </a:r>
            <a:r>
              <a:rPr lang="ru-RU" sz="2400" smtClean="0">
                <a:solidFill>
                  <a:schemeClr val="bg1"/>
                </a:solidFill>
              </a:rPr>
              <a:t>формируется очень медленно. </a:t>
            </a:r>
            <a:r>
              <a:rPr lang="ru-RU" sz="2400" smtClean="0"/>
              <a:t>В непосредственном опыте не формируются знания о мерах измерения времени, не усваиваются практические способы пользования ими. 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889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8632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85750" y="571500"/>
            <a:ext cx="4643438" cy="5715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500063"/>
            <a:ext cx="7032625" cy="33575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C000"/>
                </a:solidFill>
              </a:rPr>
              <a:t>    </a:t>
            </a:r>
            <a:r>
              <a:rPr lang="ru-RU" sz="2400" smtClean="0"/>
              <a:t>Все меры времени представляют определённую систему временных эталонов, где каждая складывается из единиц предыдущей и служит основанием для построения последующей.    Сложность освоения представлений о времени заключается в том, что само время не имеет наглядных форм – оно «опредмечено» тем содержанием, которое происходит во времени.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889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g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643313"/>
            <a:ext cx="4286280" cy="257176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   части   суток</a:t>
            </a:r>
            <a:endParaRPr lang="ru-RU" dirty="0"/>
          </a:p>
        </p:txBody>
      </p:sp>
      <p:sp>
        <p:nvSpPr>
          <p:cNvPr id="8195" name="Содержимое 5"/>
          <p:cNvSpPr>
            <a:spLocks noGrp="1"/>
          </p:cNvSpPr>
          <p:nvPr>
            <p:ph sz="quarter" idx="4"/>
          </p:nvPr>
        </p:nvSpPr>
        <p:spPr>
          <a:xfrm>
            <a:off x="4643439" y="1714500"/>
            <a:ext cx="3286148" cy="3786202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   Каждое временное понятие является обобщением.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 Сутки включают представления о содержательных отрезках времени, характеризующих </a:t>
            </a:r>
            <a:r>
              <a:rPr lang="ru-RU" smtClean="0">
                <a:solidFill>
                  <a:schemeClr val="bg1"/>
                </a:solidFill>
              </a:rPr>
              <a:t>утро, день, вечер, ночь.</a:t>
            </a:r>
          </a:p>
          <a:p>
            <a:endParaRPr lang="ru-RU" smtClean="0"/>
          </a:p>
        </p:txBody>
      </p:sp>
      <p:pic>
        <p:nvPicPr>
          <p:cNvPr id="7" name="Содержимое 6" descr="день и ночь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28" y="1785926"/>
            <a:ext cx="2928933" cy="3714775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        неделя</a:t>
            </a:r>
            <a:endParaRPr lang="ru-RU" dirty="0"/>
          </a:p>
        </p:txBody>
      </p:sp>
      <p:sp>
        <p:nvSpPr>
          <p:cNvPr id="9219" name="Содержимое 5"/>
          <p:cNvSpPr>
            <a:spLocks noGrp="1"/>
          </p:cNvSpPr>
          <p:nvPr>
            <p:ph sz="quarter" idx="4"/>
          </p:nvPr>
        </p:nvSpPr>
        <p:spPr>
          <a:xfrm>
            <a:off x="4178300" y="1357313"/>
            <a:ext cx="3521075" cy="4468812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r>
              <a:rPr lang="ru-RU" smtClean="0"/>
              <a:t>Сутки составляют часть понятия «неделя». Неделя имеет временное отношение к меньшему показателю времени – суткам и большему – месяцу. Понимание </a:t>
            </a:r>
            <a:r>
              <a:rPr lang="ru-RU" smtClean="0">
                <a:solidFill>
                  <a:schemeClr val="bg1"/>
                </a:solidFill>
              </a:rPr>
              <a:t>этой закономерности </a:t>
            </a:r>
            <a:r>
              <a:rPr lang="ru-RU" smtClean="0"/>
              <a:t>детьми вызывает </a:t>
            </a:r>
            <a:r>
              <a:rPr lang="ru-RU" smtClean="0">
                <a:solidFill>
                  <a:schemeClr val="bg1"/>
                </a:solidFill>
              </a:rPr>
              <a:t>затруднения.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428736"/>
            <a:ext cx="3114668" cy="4429125"/>
          </a:xfrm>
          <a:noFill/>
          <a:ln w="38100">
            <a:solidFill>
              <a:schemeClr val="hlink"/>
            </a:solidFill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8"/>
          <p:cNvSpPr>
            <a:spLocks noGrp="1"/>
          </p:cNvSpPr>
          <p:nvPr>
            <p:ph sz="half" idx="1"/>
          </p:nvPr>
        </p:nvSpPr>
        <p:spPr>
          <a:xfrm>
            <a:off x="2571750" y="1928813"/>
            <a:ext cx="4214813" cy="3000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    Если обобщённые понятия: зима, весна, лето, осень – ещё можно показать на картинках, объясняя их признаки, то такие понятия, как год, месяц, неделя, сутки, детям сложно </a:t>
            </a:r>
            <a:r>
              <a:rPr lang="ru-RU" sz="2400" smtClean="0">
                <a:solidFill>
                  <a:schemeClr val="bg1"/>
                </a:solidFill>
              </a:rPr>
              <a:t>представить и запомнить.</a:t>
            </a:r>
            <a:endParaRPr lang="ru-RU" sz="2400" b="1" smtClean="0">
              <a:solidFill>
                <a:schemeClr val="bg1"/>
              </a:solidFill>
            </a:endParaRPr>
          </a:p>
          <a:p>
            <a:endParaRPr lang="ru-RU" smtClean="0"/>
          </a:p>
        </p:txBody>
      </p:sp>
      <p:pic>
        <p:nvPicPr>
          <p:cNvPr id="52229" name="Picture 5" descr="img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643438"/>
            <a:ext cx="1265237" cy="1944687"/>
          </a:xfrm>
          <a:prstGeom prst="rect">
            <a:avLst/>
          </a:prstGeom>
          <a:noFill/>
          <a:ln w="38100">
            <a:solidFill>
              <a:srgbClr val="0D0DFF"/>
            </a:solidFill>
            <a:miter lim="800000"/>
            <a:headEnd/>
            <a:tailEnd/>
          </a:ln>
        </p:spPr>
      </p:pic>
      <p:pic>
        <p:nvPicPr>
          <p:cNvPr id="52230" name="Picture 6" descr="img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1428760" cy="1857369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357188"/>
            <a:ext cx="1357292" cy="17891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2231" name="Picture 7" descr="img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429250"/>
            <a:ext cx="1584325" cy="10525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Знакомство с моделью года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5072063"/>
            <a:ext cx="3857625" cy="142875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Уметь назвать зимние, весенние, летние, осенние месяцы, их последовательность.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68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214438"/>
            <a:ext cx="3857625" cy="5429250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Знать, что в каждом времени года 3 месяца, в каждом месяце 4-5 недель, ориентироваться, какой </a:t>
            </a:r>
            <a:r>
              <a:rPr lang="ru-RU" sz="2400" smtClean="0">
                <a:solidFill>
                  <a:schemeClr val="bg1"/>
                </a:solidFill>
              </a:rPr>
              <a:t>месяц будет, какой был</a:t>
            </a:r>
            <a:r>
              <a:rPr lang="ru-RU" sz="2400" smtClean="0">
                <a:solidFill>
                  <a:schemeClr val="tx1"/>
                </a:solidFill>
              </a:rPr>
              <a:t>, через сколько месяцев будет весна, лето, осень; знать, что в году 12 месяцев,</a:t>
            </a:r>
            <a:r>
              <a:rPr lang="ru-RU" sz="2400" smtClean="0">
                <a:solidFill>
                  <a:schemeClr val="bg1"/>
                </a:solidFill>
              </a:rPr>
              <a:t> что декабрь – </a:t>
            </a:r>
            <a:r>
              <a:rPr lang="ru-RU" sz="2400" smtClean="0">
                <a:solidFill>
                  <a:schemeClr val="tx1"/>
                </a:solidFill>
              </a:rPr>
              <a:t>последний месяц года, но </a:t>
            </a:r>
            <a:r>
              <a:rPr lang="ru-RU" sz="2400" smtClean="0">
                <a:solidFill>
                  <a:schemeClr val="bg1"/>
                </a:solidFill>
              </a:rPr>
              <a:t>первый месяц зимы.</a:t>
            </a:r>
          </a:p>
          <a:p>
            <a:endParaRPr lang="ru-RU" smtClean="0"/>
          </a:p>
        </p:txBody>
      </p:sp>
      <p:pic>
        <p:nvPicPr>
          <p:cNvPr id="11269" name="Содержимое 7" descr="времена года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357313"/>
            <a:ext cx="3429000" cy="3286125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/>
              <a:t>                  Заучивание названий и последовательности дней недели и месяцев зачастую, носит чисто формальный характер.</a:t>
            </a:r>
            <a:endParaRPr lang="ru-RU" sz="2000" dirty="0"/>
          </a:p>
        </p:txBody>
      </p:sp>
      <p:sp>
        <p:nvSpPr>
          <p:cNvPr id="12291" name="Содержимое 5"/>
          <p:cNvSpPr>
            <a:spLocks noGrp="1"/>
          </p:cNvSpPr>
          <p:nvPr>
            <p:ph sz="quarter" idx="4"/>
          </p:nvPr>
        </p:nvSpPr>
        <p:spPr>
          <a:xfrm>
            <a:off x="4178300" y="1357313"/>
            <a:ext cx="3521075" cy="4468812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r>
              <a:rPr lang="ru-RU" sz="2000" smtClean="0"/>
              <a:t>  Огромную роль в овладении этими знаниями, помогают дидактические игры, литературные произведения, рифмовки, </a:t>
            </a:r>
            <a:r>
              <a:rPr lang="ru-RU" sz="2000" smtClean="0">
                <a:solidFill>
                  <a:schemeClr val="bg1"/>
                </a:solidFill>
              </a:rPr>
              <a:t>отрывной календарь. </a:t>
            </a:r>
            <a:r>
              <a:rPr lang="ru-RU" sz="2000" smtClean="0"/>
              <a:t>Они способствуют не только механическому запоминанию, но и эмоциональному </a:t>
            </a:r>
            <a:r>
              <a:rPr lang="ru-RU" sz="2000" smtClean="0">
                <a:solidFill>
                  <a:schemeClr val="bg1"/>
                </a:solidFill>
              </a:rPr>
              <a:t>восприятию и пониманию отношений временной последовательности.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428736"/>
            <a:ext cx="3071834" cy="4429139"/>
          </a:xfrm>
          <a:noFill/>
          <a:ln w="38100">
            <a:solidFill>
              <a:schemeClr val="hlink"/>
            </a:solidFill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Знакомство с моделями дней недели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4714875"/>
            <a:ext cx="3857625" cy="1785938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Всего 7 окошек, по количеству дней недели. </a:t>
            </a:r>
          </a:p>
          <a:p>
            <a:pPr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Окошки открываются, и день за днём, </a:t>
            </a:r>
          </a:p>
          <a:p>
            <a:pPr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гномы-«дни недели» появляются. </a:t>
            </a:r>
          </a:p>
          <a:p>
            <a:pPr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Остальные окошки закрыты, пока не наступит новый день.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714875"/>
            <a:ext cx="3500437" cy="1785938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Что такое сутки?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Знают даже утки.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УТРО-ДЕНЬ-ВЕЧЕР-НОЧЬ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Это значит – сутки прочь!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3317" name="Содержимое 6" descr="дни недели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85875"/>
            <a:ext cx="3806825" cy="3143250"/>
          </a:xfrm>
        </p:spPr>
      </p:pic>
      <p:sp>
        <p:nvSpPr>
          <p:cNvPr id="13318" name="Содержимое 8"/>
          <p:cNvSpPr>
            <a:spLocks noGrp="1"/>
          </p:cNvSpPr>
          <p:nvPr>
            <p:ph sz="quarter" idx="4"/>
          </p:nvPr>
        </p:nvSpPr>
        <p:spPr>
          <a:xfrm>
            <a:off x="4714875" y="1071563"/>
            <a:ext cx="3521075" cy="2928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smtClean="0"/>
              <a:t>УТРО наступит – и мы просыпаемся,</a:t>
            </a:r>
          </a:p>
          <a:p>
            <a:pPr>
              <a:buFont typeface="Wingdings 2" pitchFamily="18" charset="2"/>
              <a:buNone/>
            </a:pPr>
            <a:r>
              <a:rPr lang="ru-RU" sz="1600" smtClean="0"/>
              <a:t>Зубы почистим и умываемся.</a:t>
            </a:r>
          </a:p>
          <a:p>
            <a:pPr>
              <a:buFont typeface="Wingdings 2" pitchFamily="18" charset="2"/>
              <a:buNone/>
            </a:pPr>
            <a:r>
              <a:rPr lang="ru-RU" sz="1600" smtClean="0"/>
              <a:t> ДЕНЬ весь в хлопотах, в заботе,</a:t>
            </a:r>
          </a:p>
          <a:p>
            <a:pPr>
              <a:buFont typeface="Wingdings 2" pitchFamily="18" charset="2"/>
              <a:buNone/>
            </a:pPr>
            <a:r>
              <a:rPr lang="ru-RU" sz="1600" smtClean="0"/>
              <a:t>Все в саду и на работе.</a:t>
            </a:r>
          </a:p>
          <a:p>
            <a:pPr>
              <a:buFont typeface="Wingdings 2" pitchFamily="18" charset="2"/>
              <a:buNone/>
            </a:pPr>
            <a:r>
              <a:rPr lang="ru-RU" sz="1600" smtClean="0"/>
              <a:t> ВЕЧЕРОМ - нам очень нужен</a:t>
            </a:r>
          </a:p>
          <a:p>
            <a:pPr>
              <a:buFont typeface="Wingdings 2" pitchFamily="18" charset="2"/>
              <a:buNone/>
            </a:pPr>
            <a:r>
              <a:rPr lang="ru-RU" sz="1600" smtClean="0"/>
              <a:t>Тихий отдых, дом и ужин.</a:t>
            </a:r>
          </a:p>
          <a:p>
            <a:pPr>
              <a:buFont typeface="Wingdings 2" pitchFamily="18" charset="2"/>
              <a:buNone/>
            </a:pPr>
            <a:r>
              <a:rPr lang="ru-RU" sz="1600" smtClean="0"/>
              <a:t> НОЧЬ – почистим зубы и в постель пора,</a:t>
            </a:r>
          </a:p>
          <a:p>
            <a:pPr>
              <a:buFont typeface="Wingdings 2" pitchFamily="18" charset="2"/>
              <a:buNone/>
            </a:pPr>
            <a:r>
              <a:rPr lang="ru-RU" sz="1600" smtClean="0"/>
              <a:t>Всем: «Спокойной ночи!» - и спим до утра.</a:t>
            </a:r>
          </a:p>
          <a:p>
            <a:r>
              <a:rPr lang="ru-RU" sz="1600" smtClean="0"/>
              <a:t> 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515</TotalTime>
  <Words>690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Время – это отражение развития природы, общества, человека.</vt:lpstr>
      <vt:lpstr> </vt:lpstr>
      <vt:lpstr>              части   суток</vt:lpstr>
      <vt:lpstr>                   неделя</vt:lpstr>
      <vt:lpstr>Слайд 6</vt:lpstr>
      <vt:lpstr>Знакомство с моделью года</vt:lpstr>
      <vt:lpstr>                  Заучивание названий и последовательности дней недели и месяцев зачастую, носит чисто формальный характер.</vt:lpstr>
      <vt:lpstr>Знакомство с моделями дней недели</vt:lpstr>
      <vt:lpstr>                          ВРЕМЯ.  Время летит, время идёт, Время проходит и наступает. Его мы не видим, его мы не слышим, Но каждый ребёнок это знает, Что время измерить – могут часы И календарь нам поможет: Минуты сложатся в часы, Недели – месяц сложат. 12 месяцев – составит год И время движется вперёд. Вчера – нельзя вернуть назад И в завтра заглянуть. Оно – сегодня и сейчас, прокладывает путь. </vt:lpstr>
      <vt:lpstr>В  процессе  разнообразных  видов  деятельности, дети  овладевают  представлениями  о  сутках,  днях недели,  месяцах,  временах  года.</vt:lpstr>
      <vt:lpstr>Временные представления на занятиях </vt:lpstr>
      <vt:lpstr>Знакомство  с  разнообразными  часами</vt:lpstr>
      <vt:lpstr>Работа с родителями </vt:lpstr>
      <vt:lpstr>Вывод </vt:lpstr>
      <vt:lpstr> ЛИТЕРАТУРА. </vt:lpstr>
    </vt:vector>
  </TitlesOfParts>
  <Company>ГОУ ДПО МОИПКРОиК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Козлова Оля</cp:lastModifiedBy>
  <cp:revision>62</cp:revision>
  <dcterms:created xsi:type="dcterms:W3CDTF">2008-01-23T12:21:48Z</dcterms:created>
  <dcterms:modified xsi:type="dcterms:W3CDTF">2013-08-07T21:10:02Z</dcterms:modified>
</cp:coreProperties>
</file>