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://900igr.net/datai/predmety/Predmety-8.files/0012-006-Rascheska.jpg&amp;text=%D0%BA%D0%B0%D1%80%D1%82%D0%B8%D0%BD%D0%BA%D0%B8%20%D0%BF%D1%80%D0%B5%D0%B4%D0%BC%D0%B5%D1%82%D0%BE%D0%B2%20%D0%BE%D0%B1%D0%B8%D1%85%D0%BE%D0%B4%D0%B0&amp;noreask=1&amp;pos=16&amp;lr=65&amp;rpt=simage&amp;nojs=1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images.yandex.ru/yandsearch?source=wiz&amp;fp=1&amp;img_url=http://www.digann.ru/images/16287b1.jpg&amp;p=1&amp;text=%D0%BA%D0%B0%D1%80%D1%82%D0%B8%D0%BD%D0%BA%D0%B8%20%D0%BF%D1%80%D0%B5%D0%B4%D0%BC%D0%B5%D1%82%D0%BE%D0%B2%20%D0%BE%D0%B1%D0%B8%D1%85%D0%BE%D0%B4%D0%B0&amp;noreask=1&amp;pos=55&amp;lr=65&amp;rpt=simage&amp;nojs=1" TargetMode="External"/><Relationship Id="rId2" Type="http://schemas.openxmlformats.org/officeDocument/2006/relationships/hyperlink" Target="http://images.yandex.ru/yandsearch?source=wiz&amp;fp=0&amp;img_url=http://900igr.net/thumb/predmety/Predmety-8.jpg&amp;text=%D0%BA%D0%B0%D1%80%D1%82%D0%B8%D0%BD%D0%BA%D0%B8%20%D0%BF%D1%80%D0%B5%D0%B4%D0%BC%D0%B5%D1%82%D0%BE%D0%B2%20%D0%BE%D0%B1%D0%B8%D1%85%D0%BE%D0%B4%D0%B0&amp;noreask=1&amp;pos=0&amp;lr=65&amp;rpt=simage&amp;nojs=1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ages.yandex.ru/yandsearch?source=wiz&amp;fp=0&amp;img_url=http://900igr.net/datas/predmety/Predmety-8.files/0006-006-Kreslo.jpg&amp;text=%D0%BA%D0%B0%D1%80%D1%82%D0%B8%D0%BD%D0%BA%D0%B8%20%D0%BF%D1%80%D0%B5%D0%B4%D0%BC%D0%B5%D1%82%D0%BE%D0%B2%20%D0%BE%D0%B1%D0%B8%D1%85%D0%BE%D0%B4%D0%B0&amp;noreask=1&amp;pos=3&amp;lr=65&amp;rpt=simage&amp;nojs=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10" Type="http://schemas.openxmlformats.org/officeDocument/2006/relationships/hyperlink" Target="http://images.yandex.ru/yandsearch?source=wiz&amp;fp=0&amp;img_url=http://900igr.net/thumb/predmety/Predmety-8.files/0028-029-Vaza.jpg&amp;text=%D0%BA%D0%B0%D1%80%D1%82%D0%B8%D0%BD%D0%BA%D0%B8%20%D0%BF%D1%80%D0%B5%D0%B4%D0%BC%D0%B5%D1%82%D0%BE%D0%B2%20%D0%BE%D0%B1%D0%B8%D1%85%D0%BE%D0%B4%D0%B0&amp;noreask=1&amp;pos=25&amp;lr=65&amp;rpt=simage&amp;nojs=1" TargetMode="External"/><Relationship Id="rId4" Type="http://schemas.openxmlformats.org/officeDocument/2006/relationships/hyperlink" Target="http://images.yandex.ru/yandsearch?source=wiz&amp;fp=0&amp;img_url=http://900igr.net/datas/predmety/Predmety-8.files/0026-026-Zontik.jpg&amp;text=%D0%BA%D0%B0%D1%80%D1%82%D0%B8%D0%BD%D0%BA%D0%B8%20%D0%BF%D1%80%D0%B5%D0%B4%D0%BC%D0%B5%D1%82%D0%BE%D0%B2%20%D0%BE%D0%B1%D0%B8%D1%85%D0%BE%D0%B4%D0%B0&amp;noreask=1&amp;pos=1&amp;lr=65&amp;rpt=simage&amp;nojs=1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images.yandex.ru/yandsearch?source=wiz&amp;fp=3&amp;img_url=http://www.winzoro.com/uploads/posts/allimages/4578-thmb.jpg&amp;p=3&amp;text=%D0%BA%D0%B0%D1%80%D1%82%D0%B8%D0%BD%D0%BA%D0%B8%20%D0%BF%D1%80%D0%B5%D0%B4%D0%BC%D0%B5%D1%82%D0%BE%D0%B2%20%D0%BE%D0%B1%D0%B8%D1%85%D0%BE%D0%B4%D0%B0&amp;noreask=1&amp;pos=113&amp;lr=65&amp;rpt=simage&amp;nojs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cs1217.vk.me/g2580959/a_5b8d6f5f.jpg&amp;iorient=&amp;ih=&amp;icolor=&amp;site=&amp;text=%D0%BA%D0%B0%D1%80%D1%82%D0%B8%D0%BD%D0%BA%D0%B8%20%D0%B6%D0%B8%D0%B2%D0%BE%D1%82%D0%BD%D1%8B%D0%B5&amp;iw=&amp;wp=&amp;pos=17&amp;recent=&amp;type=&amp;isize=&amp;rpt=simage&amp;itype=&amp;nojs=1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fp=0&amp;img_url=http://img0.liveinternet.ru/images/attach/c/5/85/808/85808500_large_1306146697_0_ab8b3_3084d52a_xl.jpg&amp;iorient=&amp;ih=&amp;icolor=&amp;site=&amp;text=%D0%BA%D0%B0%D1%80%D1%82%D0%B8%D0%BD%D0%BA%D0%B8%20%D0%B6%D0%B8%D0%B2%D0%BE%D1%82%D0%BD%D1%8B%D0%B5&amp;iw=&amp;wp=&amp;pos=2&amp;recent=&amp;type=&amp;isize=&amp;rpt=simage&amp;itype=&amp;nojs=1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ages.yandex.ru/yandsearch?fp=0&amp;img_url=http://img13.imageshack.us/img13/7236/upatreecanadalynx1600x1200id17.jpg&amp;iorient=&amp;ih=&amp;icolor=&amp;site=&amp;text=%D0%BA%D0%B0%D1%80%D1%82%D0%B8%D0%BD%D0%BA%D0%B8%20%D0%B6%D0%B8%D0%B2%D0%BE%D1%82%D0%BD%D1%8B%D0%B5&amp;iw=&amp;wp=&amp;pos=10&amp;recent=&amp;type=&amp;isize=&amp;rpt=simage&amp;itype=&amp;nojs=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fp=0&amp;img_url=http://www.greenmama.ua/dn_images/02/10/53/57/1233327985455f7ce45cb5d.jpg&amp;iorient=&amp;ih=&amp;icolor=&amp;site=&amp;text=%D0%BA%D0%B0%D1%80%D1%82%D0%B8%D0%BD%D0%BA%D0%B8%20%D0%B6%D0%B8%D0%B2%D0%BE%D1%82%D0%BD%D1%8B%D0%B5&amp;iw=&amp;wp=&amp;pos=4&amp;recent=&amp;type=&amp;isize=&amp;rpt=simage&amp;itype=&amp;nojs=1" TargetMode="External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1&amp;img_url=http://www.almiss.ru/GRAFIC/catalogue/veldor_b.jpg&amp;iorient=&amp;ih=&amp;icolor=&amp;p=1&amp;site=&amp;text=%D0%BA%D0%B0%D1%80%D1%82%D0%B8%D0%BD%D0%BA%D0%B8%20%D1%82%D1%80%D0%B0%D0%BD%D1%81%D0%BF%D0%BE%D1%80%D1%82&amp;iw=&amp;wp=&amp;pos=46&amp;recent=&amp;type=&amp;isize=&amp;rpt=simage&amp;itype=&amp;nojs=1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yandex.ru/yandsearch?fp=0&amp;img_url=http://perm.fis.ru/miniformat/10082085.jpg&amp;iorient=&amp;ih=&amp;icolor=&amp;site=&amp;text=%D0%BA%D0%B0%D1%80%D1%82%D0%B8%D0%BD%D0%BA%D0%B8%20%D1%82%D1%80%D0%B0%D0%BD%D1%81%D0%BF%D0%BE%D1%80%D1%82&amp;iw=&amp;wp=&amp;pos=17&amp;recent=&amp;type=&amp;isize=&amp;rpt=simage&amp;itype=&amp;nojs=1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ages.yandex.ru/yandsearch?fp=0&amp;img_url=http://www.ejik-topotushka.ru/img/page/Stihi/avtobus.jpg&amp;iorient=&amp;ih=&amp;icolor=&amp;site=&amp;text=%D0%BA%D0%B0%D1%80%D1%82%D0%B8%D0%BD%D0%BA%D0%B8%20%D1%82%D1%80%D0%B0%D0%BD%D1%81%D0%BF%D0%BE%D1%80%D1%82&amp;iw=&amp;wp=&amp;pos=27&amp;recent=&amp;type=&amp;isize=&amp;rpt=simage&amp;itype=&amp;nojs=1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fp=0&amp;img_url=http://www.ejik-topotushka.ru/img/page/Stihi/trolleibus.jpg&amp;iorient=&amp;ih=&amp;icolor=&amp;site=&amp;text=%D0%BA%D0%B0%D1%80%D1%82%D0%B8%D0%BD%D0%BA%D0%B8%20%D1%82%D1%80%D0%B0%D0%BD%D1%81%D0%BF%D0%BE%D1%80%D1%82&amp;iw=&amp;wp=&amp;pos=21&amp;recent=&amp;type=&amp;isize=&amp;rpt=simage&amp;itype=&amp;nojs=1" TargetMode="Externa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«Организация и методика проведения словарной работы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дошкольниками»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93096"/>
            <a:ext cx="5114778" cy="129614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Омельчук М.Н.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Задачи словарной работы: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обогащение словаря;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уточнение словаря;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активизация словаря;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устранение нелитературных слов, перевод их в пассивный словарь.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словарной работы: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лексика, необходимая ребёнку для общения, удовлетворения своих потребностей,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ориентировки в окружающем,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познания мира,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развития и совершенствования разных видов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Направления: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словарём в единстве с восприятием предметов и явлений в целом;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 словаря за счёт понимания слов, обозначающих качества свойства, детали предметов и явлений. Их отношения. Этот процесс требует способности к  владению такими мыслительными операциями, как анализ, сравнение.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в лексикон слов, обозначающих элементарные понятия. Этот процесс предполагает наличие у детей умения обобщать предметы и явления по существенным признакам.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Развитие словаря: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количест-венный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рост словарного запаса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качественное развитие словаря, т. е. овладение значениями слов.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Дидактические игры: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«Магазин»,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«Что из чего сделано?»,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«Кому что?»,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«Кто найдет, пусть возьмет»,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«Кто первый узнает?»,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«Чудесный мешочек»,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«Парные картинки»,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домино  по лексическим темам.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Значение словарной работы: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словарная работа в детском саду направлена на создание лексической основы речи и занимает важное место в общей системе работы по речевому развитию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словарём является признаком хорошо развитой речи и показателем высокого уровня умственного развития ребёнка;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словаря решает задачу накопления и уточнения представлений, формирования понятий, развития содержательной стороны мышления.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своевременное развитие словаря – один из важных факторов подготовки к школьному обучению.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7242048" cy="244827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356992"/>
            <a:ext cx="6255488" cy="216024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словаря понимается как длительный процесс количественного накопления слов, освоения их социально закрепленных значений и формирование умения использовать их в конкретных условиях общения.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908720"/>
            <a:ext cx="6255488" cy="194421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современной методике словарная работа рассматривается как целенаправленная педагогическая деятельность, обеспечивающая эффективное освоение словарного состава родного языка.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Словарная работа направлена: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расширение их пассивного и активного словаря, на углубление понимания смысла слов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овладение умением четко выражать свои мысли и в дальнейшем использовать усвоенные слова для построения связного высказывания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Лексическая работа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умений оперировать словом,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выделять его смысловую сторону,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сопоставлять, оценивать, проводить отбор слов,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оказывает положительное влияние на развитие устной монологической речи дошкольников.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Грамматический строй речи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анализе и пересказе литературных произведений, во время рассматривания сюжетных картин, описания игрушек, самостоятельных творческих рассказов дети учатся распознавать смысловые оттенки слов.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Словарный рост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90781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1 году—10 - 12 слов;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концу 2 года жизни—300 - 400 слов;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3 годам может достигать 1500 слов;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4 годам—доходит до 1900 слов;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5 лет—до 2000 – 2500 слов;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6 – 7—лет до 3500- 4000 слов.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980728"/>
            <a:ext cx="3429000" cy="17281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обозначающие разные сферы жизни: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названия предметов обихода—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36%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7-tub-ru.yandex.net/i?id=140633376-50-72&amp;n=21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2486" r="12486"/>
          <a:stretch>
            <a:fillRect/>
          </a:stretch>
        </p:blipFill>
        <p:spPr bwMode="auto">
          <a:xfrm>
            <a:off x="663682" y="1041002"/>
            <a:ext cx="1008000" cy="1008000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140256052-0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1052736"/>
            <a:ext cx="1440000" cy="1080000"/>
          </a:xfrm>
          <a:prstGeom prst="rect">
            <a:avLst/>
          </a:prstGeom>
          <a:noFill/>
        </p:spPr>
      </p:pic>
      <p:pic>
        <p:nvPicPr>
          <p:cNvPr id="1030" name="Picture 6" descr="http://im6-tub-ru.yandex.net/i?id=495241520-5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980728"/>
            <a:ext cx="1440000" cy="1080000"/>
          </a:xfrm>
          <a:prstGeom prst="rect">
            <a:avLst/>
          </a:prstGeom>
          <a:noFill/>
        </p:spPr>
      </p:pic>
      <p:pic>
        <p:nvPicPr>
          <p:cNvPr id="1032" name="Picture 8" descr="http://im4-tub-ru.yandex.net/i?id=512553422-2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2348880"/>
            <a:ext cx="511200" cy="1080000"/>
          </a:xfrm>
          <a:prstGeom prst="rect">
            <a:avLst/>
          </a:prstGeom>
          <a:noFill/>
        </p:spPr>
      </p:pic>
      <p:pic>
        <p:nvPicPr>
          <p:cNvPr id="1034" name="Picture 10" descr="http://im2-tub-ru.yandex.net/i?id=141234912-2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672" y="2204864"/>
            <a:ext cx="928800" cy="1080000"/>
          </a:xfrm>
          <a:prstGeom prst="rect">
            <a:avLst/>
          </a:prstGeom>
          <a:noFill/>
        </p:spPr>
      </p:pic>
      <p:pic>
        <p:nvPicPr>
          <p:cNvPr id="1036" name="Picture 12" descr="http://im1-tub-ru.yandex.net/i?id=208555921-37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71800" y="2132856"/>
            <a:ext cx="2058000" cy="1260000"/>
          </a:xfrm>
          <a:prstGeom prst="rect">
            <a:avLst/>
          </a:prstGeom>
          <a:noFill/>
        </p:spPr>
      </p:pic>
      <p:pic>
        <p:nvPicPr>
          <p:cNvPr id="1038" name="Picture 14" descr="http://im2-tub-ru.yandex.net/i?id=412383433-20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75656" y="3645024"/>
            <a:ext cx="26289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обозначающие разные сферы жизни:</a:t>
            </a:r>
            <a:endParaRPr lang="ru-RU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645024"/>
            <a:ext cx="3429000" cy="15588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5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названия объектов живой природы—</a:t>
            </a:r>
            <a:r>
              <a:rPr lang="ru-RU" sz="5400" dirty="0" smtClean="0"/>
              <a:t>16,5%</a:t>
            </a:r>
            <a:endParaRPr lang="ru-RU" sz="5400" dirty="0"/>
          </a:p>
        </p:txBody>
      </p:sp>
      <p:pic>
        <p:nvPicPr>
          <p:cNvPr id="28678" name="Picture 6" descr="http://im6-tub-ru.yandex.net/i?id=12747548-56-72&amp;n=21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2486" r="12486"/>
          <a:stretch>
            <a:fillRect/>
          </a:stretch>
        </p:blipFill>
        <p:spPr bwMode="auto">
          <a:xfrm>
            <a:off x="971600" y="1556792"/>
            <a:ext cx="1332000" cy="1332000"/>
          </a:xfrm>
          <a:prstGeom prst="rect">
            <a:avLst/>
          </a:prstGeom>
          <a:noFill/>
        </p:spPr>
      </p:pic>
      <p:pic>
        <p:nvPicPr>
          <p:cNvPr id="28680" name="Picture 8" descr="http://im0-tub-ru.yandex.net/i?id=74225677-6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1412776"/>
            <a:ext cx="1776000" cy="1332000"/>
          </a:xfrm>
          <a:prstGeom prst="rect">
            <a:avLst/>
          </a:prstGeom>
          <a:noFill/>
        </p:spPr>
      </p:pic>
      <p:pic>
        <p:nvPicPr>
          <p:cNvPr id="28682" name="Picture 10" descr="http://im3-tub-ru.yandex.net/i?id=218939393-6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429000"/>
            <a:ext cx="1776000" cy="1332000"/>
          </a:xfrm>
          <a:prstGeom prst="rect">
            <a:avLst/>
          </a:prstGeom>
          <a:noFill/>
        </p:spPr>
      </p:pic>
      <p:pic>
        <p:nvPicPr>
          <p:cNvPr id="28684" name="Picture 12" descr="http://im4-tub-ru.yandex.net/i?id=206990695-1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824" y="3356992"/>
            <a:ext cx="1776000" cy="133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обозначающие разные сферы жизни: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717032"/>
            <a:ext cx="3429000" cy="148684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названия средств передвижения—</a:t>
            </a:r>
            <a:r>
              <a:rPr lang="ru-RU" sz="5400" dirty="0" smtClean="0"/>
              <a:t>15,9%</a:t>
            </a:r>
            <a:endParaRPr lang="ru-RU" sz="5400" dirty="0"/>
          </a:p>
        </p:txBody>
      </p:sp>
      <p:pic>
        <p:nvPicPr>
          <p:cNvPr id="29700" name="Picture 4" descr="http://im2-tub-ru.yandex.net/i?id=515900280-3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84784"/>
            <a:ext cx="2286000" cy="1428750"/>
          </a:xfrm>
          <a:prstGeom prst="rect">
            <a:avLst/>
          </a:prstGeom>
          <a:noFill/>
        </p:spPr>
      </p:pic>
      <p:pic>
        <p:nvPicPr>
          <p:cNvPr id="29704" name="Picture 8" descr="http://im0-tub-ru.yandex.net/i?id=20827788-47-72&amp;n=21">
            <a:hlinkClick r:id="rId4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rcRect l="12486" r="12486"/>
          <a:stretch>
            <a:fillRect/>
          </a:stretch>
        </p:blipFill>
        <p:spPr bwMode="auto">
          <a:xfrm>
            <a:off x="899592" y="1340768"/>
            <a:ext cx="1440000" cy="1440000"/>
          </a:xfrm>
          <a:prstGeom prst="rect">
            <a:avLst/>
          </a:prstGeom>
          <a:noFill/>
        </p:spPr>
      </p:pic>
      <p:pic>
        <p:nvPicPr>
          <p:cNvPr id="29706" name="Picture 10" descr="http://im1-tub-ru.yandex.net/i?id=237186395-0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3140968"/>
            <a:ext cx="1905000" cy="1428750"/>
          </a:xfrm>
          <a:prstGeom prst="rect">
            <a:avLst/>
          </a:prstGeom>
          <a:noFill/>
        </p:spPr>
      </p:pic>
      <p:pic>
        <p:nvPicPr>
          <p:cNvPr id="29708" name="Picture 12" descr="http://im1-tub-ru.yandex.net/i?id=125176077-4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99592" y="3356992"/>
            <a:ext cx="1776000" cy="133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</TotalTime>
  <Words>490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Семинар-практикум «Организация и методика проведения словарной работы  с дошкольниками» </vt:lpstr>
      <vt:lpstr>Развитие словаря понимается как длительный процесс количественного накопления слов, освоения их социально закрепленных значений и формирование умения использовать их в конкретных условиях общения. </vt:lpstr>
      <vt:lpstr>Словарная работа направлена:</vt:lpstr>
      <vt:lpstr>Лексическая работа</vt:lpstr>
      <vt:lpstr>Грамматический строй речи</vt:lpstr>
      <vt:lpstr>Словарный рост</vt:lpstr>
      <vt:lpstr>слова, обозначающие разные сферы жизни:</vt:lpstr>
      <vt:lpstr>слова, обозначающие разные сферы жизни:</vt:lpstr>
      <vt:lpstr>слова, обозначающие разные сферы жизни:</vt:lpstr>
      <vt:lpstr>Задачи словарной работы:</vt:lpstr>
      <vt:lpstr>Содержание словарной работы:</vt:lpstr>
      <vt:lpstr>Направления:</vt:lpstr>
      <vt:lpstr>Развитие словаря:</vt:lpstr>
      <vt:lpstr>Дидактические игры:</vt:lpstr>
      <vt:lpstr>Значение словарной работы: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«Организация и методика проведения словарной работы  с дошкольниками» </dc:title>
  <cp:lastModifiedBy>Admin</cp:lastModifiedBy>
  <cp:revision>23</cp:revision>
  <dcterms:modified xsi:type="dcterms:W3CDTF">2013-12-12T08:12:35Z</dcterms:modified>
</cp:coreProperties>
</file>