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9" r:id="rId3"/>
    <p:sldId id="269" r:id="rId4"/>
    <p:sldId id="267" r:id="rId5"/>
    <p:sldId id="271" r:id="rId6"/>
    <p:sldId id="262" r:id="rId7"/>
    <p:sldId id="272" r:id="rId8"/>
    <p:sldId id="263" r:id="rId9"/>
    <p:sldId id="266" r:id="rId10"/>
    <p:sldId id="270" r:id="rId11"/>
    <p:sldId id="265" r:id="rId12"/>
    <p:sldId id="264" r:id="rId13"/>
    <p:sldId id="273" r:id="rId14"/>
    <p:sldId id="274" r:id="rId15"/>
    <p:sldId id="27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B82BAB-FB95-470C-8844-5D71237493EB}" type="datetimeFigureOut">
              <a:rPr lang="ru-RU" smtClean="0"/>
              <a:t>15.03.2015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04E388-0D3E-453C-9FA6-E7F014C706DA}" type="slidenum">
              <a:rPr lang="ru-RU" smtClean="0"/>
              <a:t>‹#›</a:t>
            </a:fld>
            <a:endParaRPr lang="ru-RU"/>
          </a:p>
        </p:txBody>
      </p:sp>
    </p:spTree>
    <p:extLst>
      <p:ext uri="{BB962C8B-B14F-4D97-AF65-F5344CB8AC3E}">
        <p14:creationId xmlns:p14="http://schemas.microsoft.com/office/powerpoint/2010/main" val="319458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504E388-0D3E-453C-9FA6-E7F014C706DA}" type="slidenum">
              <a:rPr lang="ru-RU" smtClean="0"/>
              <a:t>6</a:t>
            </a:fld>
            <a:endParaRPr lang="ru-RU"/>
          </a:p>
        </p:txBody>
      </p:sp>
    </p:spTree>
    <p:extLst>
      <p:ext uri="{BB962C8B-B14F-4D97-AF65-F5344CB8AC3E}">
        <p14:creationId xmlns:p14="http://schemas.microsoft.com/office/powerpoint/2010/main" val="2698811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4FC6A11-6F25-48C7-8671-8222449DADA6}" type="datetimeFigureOut">
              <a:rPr lang="ru-RU" smtClean="0"/>
              <a:t>15.03.2015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9AD85A9-DD0D-4C78-9701-A235276602E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FC6A11-6F25-48C7-8671-8222449DADA6}" type="datetimeFigureOut">
              <a:rPr lang="ru-RU" smtClean="0"/>
              <a:t>15.03.2015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AD85A9-DD0D-4C78-9701-A235276602E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FC6A11-6F25-48C7-8671-8222449DADA6}" type="datetimeFigureOut">
              <a:rPr lang="ru-RU" smtClean="0"/>
              <a:t>15.03.2015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AD85A9-DD0D-4C78-9701-A235276602E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4FC6A11-6F25-48C7-8671-8222449DADA6}" type="datetimeFigureOut">
              <a:rPr lang="ru-RU" smtClean="0"/>
              <a:t>15.03.2015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99AD85A9-DD0D-4C78-9701-A235276602E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74FC6A11-6F25-48C7-8671-8222449DADA6}" type="datetimeFigureOut">
              <a:rPr lang="ru-RU" smtClean="0"/>
              <a:t>15.03.2015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99AD85A9-DD0D-4C78-9701-A235276602EF}"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4FC6A11-6F25-48C7-8671-8222449DADA6}" type="datetimeFigureOut">
              <a:rPr lang="ru-RU" smtClean="0"/>
              <a:t>15.03.2015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99AD85A9-DD0D-4C78-9701-A235276602E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4FC6A11-6F25-48C7-8671-8222449DADA6}" type="datetimeFigureOut">
              <a:rPr lang="ru-RU" smtClean="0"/>
              <a:t>15.03.2015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99AD85A9-DD0D-4C78-9701-A235276602E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4FC6A11-6F25-48C7-8671-8222449DADA6}" type="datetimeFigureOut">
              <a:rPr lang="ru-RU" smtClean="0"/>
              <a:t>15.03.2015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9AD85A9-DD0D-4C78-9701-A235276602E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4FC6A11-6F25-48C7-8671-8222449DADA6}" type="datetimeFigureOut">
              <a:rPr lang="ru-RU" smtClean="0"/>
              <a:t>15.03.2015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99AD85A9-DD0D-4C78-9701-A235276602E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4FC6A11-6F25-48C7-8671-8222449DADA6}" type="datetimeFigureOut">
              <a:rPr lang="ru-RU" smtClean="0"/>
              <a:t>15.03.2015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99AD85A9-DD0D-4C78-9701-A235276602E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4FC6A11-6F25-48C7-8671-8222449DADA6}" type="datetimeFigureOut">
              <a:rPr lang="ru-RU" smtClean="0"/>
              <a:t>15.03.2015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99AD85A9-DD0D-4C78-9701-A235276602E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4FC6A11-6F25-48C7-8671-8222449DADA6}" type="datetimeFigureOut">
              <a:rPr lang="ru-RU" smtClean="0"/>
              <a:t>15.03.2015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9AD85A9-DD0D-4C78-9701-A235276602E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116632"/>
            <a:ext cx="6840760" cy="3528392"/>
          </a:xfrm>
        </p:spPr>
        <p:txBody>
          <a:bodyPr>
            <a:normAutofit fontScale="90000"/>
          </a:bodyPr>
          <a:lstStyle/>
          <a:p>
            <a:r>
              <a:rPr lang="ru-RU" b="1" u="sng" dirty="0" smtClean="0">
                <a:solidFill>
                  <a:srgbClr val="7030A0"/>
                </a:solidFill>
              </a:rPr>
              <a:t>Тема проекта:</a:t>
            </a:r>
            <a:r>
              <a:rPr lang="ru-RU" sz="3600" b="1" dirty="0" smtClean="0"/>
              <a:t/>
            </a:r>
            <a:br>
              <a:rPr lang="ru-RU" sz="3600" b="1" dirty="0" smtClean="0"/>
            </a:br>
            <a:r>
              <a:rPr lang="ru-RU" b="1" dirty="0" smtClean="0">
                <a:solidFill>
                  <a:srgbClr val="C00000"/>
                </a:solidFill>
              </a:rPr>
              <a:t>« ЧУДЕСА ИЗ БУМАГИ »</a:t>
            </a:r>
            <a:r>
              <a:rPr lang="ru-RU" sz="3600" b="1" dirty="0"/>
              <a:t/>
            </a:r>
            <a:br>
              <a:rPr lang="ru-RU" sz="3600" b="1" dirty="0"/>
            </a:br>
            <a:r>
              <a:rPr lang="ru-RU" sz="3600" b="1" dirty="0" smtClean="0"/>
              <a:t/>
            </a:r>
            <a:br>
              <a:rPr lang="ru-RU" sz="3600" b="1" dirty="0" smtClean="0"/>
            </a:br>
            <a:r>
              <a:rPr lang="ru-RU" sz="3600" b="1" dirty="0" smtClean="0">
                <a:solidFill>
                  <a:schemeClr val="accent3">
                    <a:lumMod val="50000"/>
                  </a:schemeClr>
                </a:solidFill>
              </a:rPr>
              <a:t>Паспорт </a:t>
            </a:r>
            <a:r>
              <a:rPr lang="ru-RU" sz="3600" b="1" dirty="0">
                <a:solidFill>
                  <a:schemeClr val="accent3">
                    <a:lumMod val="50000"/>
                  </a:schemeClr>
                </a:solidFill>
              </a:rPr>
              <a:t>проекта:</a:t>
            </a:r>
            <a:r>
              <a:rPr lang="ru-RU" sz="2200" b="1" dirty="0">
                <a:solidFill>
                  <a:schemeClr val="accent3">
                    <a:lumMod val="50000"/>
                  </a:schemeClr>
                </a:solidFill>
              </a:rPr>
              <a:t/>
            </a:r>
            <a:br>
              <a:rPr lang="ru-RU" sz="2200" b="1" dirty="0">
                <a:solidFill>
                  <a:schemeClr val="accent3">
                    <a:lumMod val="50000"/>
                  </a:schemeClr>
                </a:solidFill>
              </a:rPr>
            </a:br>
            <a:r>
              <a:rPr lang="ru-RU" sz="2200" b="1" dirty="0">
                <a:solidFill>
                  <a:schemeClr val="accent6">
                    <a:lumMod val="75000"/>
                  </a:schemeClr>
                </a:solidFill>
              </a:rPr>
              <a:t>Вид проекта</a:t>
            </a:r>
            <a:r>
              <a:rPr lang="ru-RU" sz="2200" b="1" dirty="0"/>
              <a:t>: </a:t>
            </a:r>
            <a:r>
              <a:rPr lang="ru-RU" sz="1800" dirty="0" smtClean="0">
                <a:solidFill>
                  <a:schemeClr val="tx1"/>
                </a:solidFill>
              </a:rPr>
              <a:t>краткосрочный</a:t>
            </a:r>
            <a:r>
              <a:rPr lang="ru-RU" sz="2200" b="1" dirty="0" smtClean="0"/>
              <a:t/>
            </a:r>
            <a:br>
              <a:rPr lang="ru-RU" sz="2200" b="1" dirty="0" smtClean="0"/>
            </a:br>
            <a:r>
              <a:rPr lang="ru-RU" sz="2200" b="1" dirty="0" smtClean="0">
                <a:solidFill>
                  <a:schemeClr val="accent6">
                    <a:lumMod val="75000"/>
                  </a:schemeClr>
                </a:solidFill>
              </a:rPr>
              <a:t>Сроки </a:t>
            </a:r>
            <a:r>
              <a:rPr lang="ru-RU" sz="2200" b="1" dirty="0">
                <a:solidFill>
                  <a:schemeClr val="accent6">
                    <a:lumMod val="75000"/>
                  </a:schemeClr>
                </a:solidFill>
              </a:rPr>
              <a:t>реализации: </a:t>
            </a:r>
            <a:r>
              <a:rPr lang="ru-RU" sz="2200" b="1" dirty="0" smtClean="0"/>
              <a:t/>
            </a:r>
            <a:br>
              <a:rPr lang="ru-RU" sz="2200" b="1" dirty="0" smtClean="0"/>
            </a:br>
            <a:r>
              <a:rPr lang="ru-RU" sz="1800" dirty="0" smtClean="0">
                <a:solidFill>
                  <a:schemeClr val="tx1"/>
                </a:solidFill>
              </a:rPr>
              <a:t>с 24 февраля по 6 марта  </a:t>
            </a:r>
            <a:r>
              <a:rPr lang="ru-RU" sz="1800" dirty="0">
                <a:solidFill>
                  <a:schemeClr val="tx1"/>
                </a:solidFill>
              </a:rPr>
              <a:t>2015г</a:t>
            </a:r>
            <a:r>
              <a:rPr lang="ru-RU" sz="1800" dirty="0" smtClean="0">
                <a:solidFill>
                  <a:schemeClr val="tx1"/>
                </a:solidFill>
              </a:rPr>
              <a:t>.</a:t>
            </a:r>
            <a:endParaRPr lang="ru-RU" sz="1800" dirty="0">
              <a:solidFill>
                <a:schemeClr val="tx1"/>
              </a:solidFill>
            </a:endParaRPr>
          </a:p>
        </p:txBody>
      </p:sp>
      <p:sp>
        <p:nvSpPr>
          <p:cNvPr id="3" name="Подзаголовок 2"/>
          <p:cNvSpPr>
            <a:spLocks noGrp="1"/>
          </p:cNvSpPr>
          <p:nvPr>
            <p:ph type="subTitle" idx="1"/>
          </p:nvPr>
        </p:nvSpPr>
        <p:spPr>
          <a:xfrm>
            <a:off x="395536" y="4077072"/>
            <a:ext cx="4536504" cy="2448272"/>
          </a:xfrm>
        </p:spPr>
        <p:txBody>
          <a:bodyPr/>
          <a:lstStyle/>
          <a:p>
            <a:pPr algn="ctr"/>
            <a:r>
              <a:rPr lang="ru-RU" b="1" dirty="0" smtClean="0">
                <a:solidFill>
                  <a:schemeClr val="tx1"/>
                </a:solidFill>
              </a:rPr>
              <a:t>Участники проекта:</a:t>
            </a:r>
          </a:p>
          <a:p>
            <a:pPr algn="ctr"/>
            <a:r>
              <a:rPr lang="ru-RU" sz="1800" b="1" dirty="0" smtClean="0">
                <a:solidFill>
                  <a:schemeClr val="tx1"/>
                </a:solidFill>
              </a:rPr>
              <a:t>Воспитатели старшей группы №7:</a:t>
            </a:r>
          </a:p>
          <a:p>
            <a:pPr algn="ctr"/>
            <a:r>
              <a:rPr lang="ru-RU" sz="1800" b="1" dirty="0" smtClean="0">
                <a:solidFill>
                  <a:schemeClr val="tx1"/>
                </a:solidFill>
              </a:rPr>
              <a:t>Ермакова Н.Ю.</a:t>
            </a:r>
          </a:p>
          <a:p>
            <a:pPr algn="ctr"/>
            <a:r>
              <a:rPr lang="ru-RU" sz="1800" b="1" dirty="0" err="1" smtClean="0">
                <a:solidFill>
                  <a:schemeClr val="tx1"/>
                </a:solidFill>
              </a:rPr>
              <a:t>Крючихина</a:t>
            </a:r>
            <a:r>
              <a:rPr lang="ru-RU" sz="1800" b="1" dirty="0" smtClean="0">
                <a:solidFill>
                  <a:schemeClr val="tx1"/>
                </a:solidFill>
              </a:rPr>
              <a:t> Т.И.</a:t>
            </a:r>
          </a:p>
          <a:p>
            <a:pPr algn="ctr"/>
            <a:r>
              <a:rPr lang="ru-RU" sz="1800" b="1" dirty="0" smtClean="0">
                <a:solidFill>
                  <a:schemeClr val="tx1"/>
                </a:solidFill>
              </a:rPr>
              <a:t>Дети старшей группы №7</a:t>
            </a:r>
          </a:p>
          <a:p>
            <a:pPr algn="ctr"/>
            <a:r>
              <a:rPr lang="ru-RU" sz="1800" b="1" dirty="0" smtClean="0">
                <a:solidFill>
                  <a:schemeClr val="tx1"/>
                </a:solidFill>
              </a:rPr>
              <a:t>Родители</a:t>
            </a:r>
            <a:endParaRPr lang="ru-RU" sz="1800" b="1" dirty="0">
              <a:solidFill>
                <a:schemeClr val="tx1"/>
              </a:solidFill>
            </a:endParaRPr>
          </a:p>
        </p:txBody>
      </p:sp>
    </p:spTree>
    <p:extLst>
      <p:ext uri="{BB962C8B-B14F-4D97-AF65-F5344CB8AC3E}">
        <p14:creationId xmlns:p14="http://schemas.microsoft.com/office/powerpoint/2010/main" val="10030703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713234"/>
          </a:xfrm>
        </p:spPr>
        <p:txBody>
          <a:bodyPr>
            <a:normAutofit/>
          </a:bodyPr>
          <a:lstStyle/>
          <a:p>
            <a:pPr algn="ctr"/>
            <a:r>
              <a:rPr lang="ru-RU" sz="3600" b="1" dirty="0">
                <a:solidFill>
                  <a:srgbClr val="0070C0"/>
                </a:solidFill>
              </a:rPr>
              <a:t>ДЕКУПАЖ</a:t>
            </a:r>
          </a:p>
        </p:txBody>
      </p:sp>
      <p:pic>
        <p:nvPicPr>
          <p:cNvPr id="5122" name="Picture 2"/>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251519" y="1268760"/>
            <a:ext cx="4512501"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descr="I:\DCIM\100MSDCF\DSC02830.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026091" y="3140968"/>
            <a:ext cx="4800533"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1910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073274"/>
          </a:xfrm>
        </p:spPr>
        <p:txBody>
          <a:bodyPr>
            <a:normAutofit/>
          </a:bodyPr>
          <a:lstStyle/>
          <a:p>
            <a:pPr algn="ctr"/>
            <a:r>
              <a:rPr lang="ru-RU" sz="3600" b="1" u="sng" dirty="0">
                <a:solidFill>
                  <a:srgbClr val="0070C0"/>
                </a:solidFill>
              </a:rPr>
              <a:t>5</a:t>
            </a:r>
            <a:r>
              <a:rPr lang="ru-RU" sz="3600" b="1" u="sng" dirty="0" smtClean="0">
                <a:solidFill>
                  <a:srgbClr val="0070C0"/>
                </a:solidFill>
              </a:rPr>
              <a:t>. </a:t>
            </a:r>
            <a:r>
              <a:rPr lang="ru-RU" sz="3600" b="1" u="sng" dirty="0" smtClean="0">
                <a:solidFill>
                  <a:srgbClr val="0070C0"/>
                </a:solidFill>
              </a:rPr>
              <a:t>ОРИГАМИ</a:t>
            </a:r>
            <a:endParaRPr lang="ru-RU" sz="3600" b="1" u="sng" dirty="0">
              <a:solidFill>
                <a:srgbClr val="0070C0"/>
              </a:solidFill>
            </a:endParaRPr>
          </a:p>
        </p:txBody>
      </p:sp>
      <p:sp>
        <p:nvSpPr>
          <p:cNvPr id="3" name="Объект 2"/>
          <p:cNvSpPr>
            <a:spLocks noGrp="1"/>
          </p:cNvSpPr>
          <p:nvPr>
            <p:ph sz="half" idx="1"/>
          </p:nvPr>
        </p:nvSpPr>
        <p:spPr>
          <a:xfrm>
            <a:off x="323528" y="1340768"/>
            <a:ext cx="3816424" cy="5112568"/>
          </a:xfrm>
        </p:spPr>
        <p:txBody>
          <a:bodyPr>
            <a:noAutofit/>
          </a:bodyPr>
          <a:lstStyle/>
          <a:p>
            <a:pPr marL="64008" indent="0" algn="ctr">
              <a:buNone/>
            </a:pPr>
            <a:r>
              <a:rPr lang="ru-RU" sz="2000" b="1" dirty="0"/>
              <a:t>Оригами </a:t>
            </a:r>
            <a:r>
              <a:rPr lang="ru-RU" sz="2000" b="1" dirty="0" smtClean="0"/>
              <a:t>–</a:t>
            </a:r>
          </a:p>
          <a:p>
            <a:pPr marL="64008" indent="0" algn="ctr">
              <a:buNone/>
            </a:pPr>
            <a:r>
              <a:rPr lang="ru-RU" sz="2000" b="1" dirty="0" smtClean="0"/>
              <a:t> </a:t>
            </a:r>
            <a:r>
              <a:rPr lang="ru-RU" sz="2000" b="1" dirty="0"/>
              <a:t>"сложенная бумага" - техника, которая состоит в складывании листов бумаги определенным образом для получения различных фигурок. Зародилось это искусство в древней Японии, где божествам приносили дары в </a:t>
            </a:r>
            <a:r>
              <a:rPr lang="ru-RU" sz="2000" b="1" dirty="0" smtClean="0"/>
              <a:t>сложенных</a:t>
            </a:r>
          </a:p>
          <a:p>
            <a:pPr marL="64008" indent="0" algn="ctr">
              <a:buNone/>
            </a:pPr>
            <a:r>
              <a:rPr lang="ru-RU" sz="2000" b="1" dirty="0" smtClean="0"/>
              <a:t> </a:t>
            </a:r>
            <a:r>
              <a:rPr lang="ru-RU" sz="2000" b="1" dirty="0"/>
              <a:t>из бумаги коробочках. </a:t>
            </a:r>
            <a:endParaRPr lang="ru-RU" sz="2000" b="1" dirty="0" smtClean="0"/>
          </a:p>
          <a:p>
            <a:pPr marL="64008" indent="0" algn="ctr">
              <a:buNone/>
            </a:pPr>
            <a:r>
              <a:rPr lang="ru-RU" sz="2000" b="1" dirty="0" smtClean="0"/>
              <a:t>В </a:t>
            </a:r>
            <a:r>
              <a:rPr lang="ru-RU" sz="2000" b="1" dirty="0"/>
              <a:t>20-ом веке оригами получило широкое распространение по всему миру</a:t>
            </a:r>
            <a:r>
              <a:rPr lang="ru-RU" sz="2000" b="1" dirty="0" smtClean="0"/>
              <a:t>.</a:t>
            </a:r>
            <a:endParaRPr lang="ru-RU" sz="2000" b="1" dirty="0"/>
          </a:p>
        </p:txBody>
      </p:sp>
      <p:pic>
        <p:nvPicPr>
          <p:cNvPr id="4098" name="Picture 2"/>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176780" y="2132856"/>
            <a:ext cx="4716396" cy="353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2017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680136" cy="5943600"/>
          </a:xfrm>
        </p:spPr>
        <p:txBody>
          <a:bodyPr>
            <a:normAutofit fontScale="90000"/>
          </a:bodyPr>
          <a:lstStyle/>
          <a:p>
            <a:pPr algn="ctr"/>
            <a:r>
              <a:rPr lang="ru-RU" sz="4000" b="1" dirty="0" smtClean="0">
                <a:solidFill>
                  <a:srgbClr val="0070C0"/>
                </a:solidFill>
              </a:rPr>
              <a:t>ОРИГАМИ</a:t>
            </a:r>
            <a:endParaRPr lang="ru-RU" sz="4000" b="1" dirty="0">
              <a:solidFill>
                <a:srgbClr val="0070C0"/>
              </a:solidFill>
            </a:endParaRPr>
          </a:p>
        </p:txBody>
      </p:sp>
      <p:sp>
        <p:nvSpPr>
          <p:cNvPr id="3" name="Текст 2"/>
          <p:cNvSpPr>
            <a:spLocks noGrp="1"/>
          </p:cNvSpPr>
          <p:nvPr>
            <p:ph type="body" idx="2"/>
          </p:nvPr>
        </p:nvSpPr>
        <p:spPr>
          <a:xfrm>
            <a:off x="827584" y="260648"/>
            <a:ext cx="2808312" cy="6050616"/>
          </a:xfrm>
        </p:spPr>
        <p:txBody>
          <a:bodyPr>
            <a:noAutofit/>
          </a:bodyPr>
          <a:lstStyle/>
          <a:p>
            <a:pPr algn="ctr"/>
            <a:r>
              <a:rPr lang="ru-RU" sz="1800" b="1" dirty="0" smtClean="0"/>
              <a:t>Традиционное </a:t>
            </a:r>
            <a:r>
              <a:rPr lang="ru-RU" sz="1800" b="1" dirty="0"/>
              <a:t>изделие оригами складывается из квадратного листа бумаги, без клея и ножниц. </a:t>
            </a:r>
            <a:endParaRPr lang="ru-RU" sz="1800" b="1" dirty="0" smtClean="0"/>
          </a:p>
          <a:p>
            <a:pPr algn="ctr"/>
            <a:r>
              <a:rPr lang="ru-RU" sz="1800" b="1" dirty="0" smtClean="0"/>
              <a:t> </a:t>
            </a:r>
            <a:r>
              <a:rPr lang="ru-RU" sz="1800" b="1" dirty="0"/>
              <a:t>Помимо классического оригами, существуют различные направления и виды этого искусства, в которых используется вырезание и </a:t>
            </a:r>
            <a:r>
              <a:rPr lang="ru-RU" sz="1800" b="1" dirty="0" smtClean="0"/>
              <a:t>склеивание.  </a:t>
            </a:r>
            <a:r>
              <a:rPr lang="ru-RU" sz="1800" b="1" dirty="0"/>
              <a:t>Считается, что занятия бумажной пластикой положительно влияют на эмоции </a:t>
            </a:r>
            <a:r>
              <a:rPr lang="ru-RU" sz="1800" b="1" dirty="0" smtClean="0"/>
              <a:t>человека.</a:t>
            </a:r>
            <a:endParaRPr lang="ru-RU" sz="1800" b="1" dirty="0"/>
          </a:p>
        </p:txBody>
      </p:sp>
      <p:pic>
        <p:nvPicPr>
          <p:cNvPr id="3076" name="Picture 4"/>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3651250" y="1335881"/>
            <a:ext cx="5276850" cy="395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8292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7"/>
            <a:ext cx="8424936" cy="5601533"/>
          </a:xfrm>
          <a:prstGeom prst="rect">
            <a:avLst/>
          </a:prstGeom>
        </p:spPr>
        <p:txBody>
          <a:bodyPr wrap="square">
            <a:spAutoFit/>
          </a:bodyPr>
          <a:lstStyle/>
          <a:p>
            <a:pPr algn="ctr"/>
            <a:r>
              <a:rPr lang="ru-RU" sz="4000" b="1" u="sng" dirty="0" smtClean="0">
                <a:solidFill>
                  <a:srgbClr val="FFFF00"/>
                </a:solidFill>
              </a:rPr>
              <a:t>Результаты</a:t>
            </a:r>
          </a:p>
          <a:p>
            <a:pPr algn="ctr"/>
            <a:endParaRPr lang="ru-RU" b="1" dirty="0">
              <a:solidFill>
                <a:srgbClr val="002060"/>
              </a:solidFill>
            </a:endParaRPr>
          </a:p>
          <a:p>
            <a:pPr algn="ctr"/>
            <a:r>
              <a:rPr lang="ru-RU" sz="2000" b="1" dirty="0">
                <a:solidFill>
                  <a:srgbClr val="002060"/>
                </a:solidFill>
              </a:rPr>
              <a:t>-дети активно  познают окружающий мир, </a:t>
            </a:r>
            <a:endParaRPr lang="ru-RU" sz="2000" b="1" dirty="0" smtClean="0">
              <a:solidFill>
                <a:srgbClr val="002060"/>
              </a:solidFill>
            </a:endParaRPr>
          </a:p>
          <a:p>
            <a:pPr algn="ctr"/>
            <a:r>
              <a:rPr lang="ru-RU" sz="2000" b="1" dirty="0" smtClean="0">
                <a:solidFill>
                  <a:srgbClr val="002060"/>
                </a:solidFill>
              </a:rPr>
              <a:t>у </a:t>
            </a:r>
            <a:r>
              <a:rPr lang="ru-RU" sz="2000" b="1" dirty="0">
                <a:solidFill>
                  <a:srgbClr val="002060"/>
                </a:solidFill>
              </a:rPr>
              <a:t>них  формируются навыки исследовательской</a:t>
            </a:r>
          </a:p>
          <a:p>
            <a:pPr algn="ctr"/>
            <a:r>
              <a:rPr lang="ru-RU" sz="2000" b="1" dirty="0">
                <a:solidFill>
                  <a:srgbClr val="002060"/>
                </a:solidFill>
              </a:rPr>
              <a:t>деятельности, </a:t>
            </a:r>
            <a:endParaRPr lang="ru-RU" sz="2000" b="1" dirty="0" smtClean="0">
              <a:solidFill>
                <a:srgbClr val="002060"/>
              </a:solidFill>
            </a:endParaRPr>
          </a:p>
          <a:p>
            <a:pPr algn="ctr"/>
            <a:r>
              <a:rPr lang="ru-RU" sz="2000" b="1" dirty="0" smtClean="0">
                <a:solidFill>
                  <a:srgbClr val="002060"/>
                </a:solidFill>
              </a:rPr>
              <a:t>развивается </a:t>
            </a:r>
            <a:r>
              <a:rPr lang="ru-RU" sz="2000" b="1" dirty="0">
                <a:solidFill>
                  <a:srgbClr val="002060"/>
                </a:solidFill>
              </a:rPr>
              <a:t>познавательная </a:t>
            </a:r>
            <a:r>
              <a:rPr lang="ru-RU" sz="2000" b="1" dirty="0" smtClean="0">
                <a:solidFill>
                  <a:srgbClr val="002060"/>
                </a:solidFill>
              </a:rPr>
              <a:t>активность,</a:t>
            </a:r>
          </a:p>
          <a:p>
            <a:pPr algn="ctr"/>
            <a:r>
              <a:rPr lang="ru-RU" sz="2000" b="1" dirty="0" smtClean="0">
                <a:solidFill>
                  <a:srgbClr val="002060"/>
                </a:solidFill>
              </a:rPr>
              <a:t> самостоятельность, творчество</a:t>
            </a:r>
            <a:r>
              <a:rPr lang="ru-RU" sz="2000" b="1" dirty="0">
                <a:solidFill>
                  <a:srgbClr val="002060"/>
                </a:solidFill>
              </a:rPr>
              <a:t>, </a:t>
            </a:r>
            <a:r>
              <a:rPr lang="ru-RU" sz="2000" b="1" dirty="0" err="1">
                <a:solidFill>
                  <a:srgbClr val="002060"/>
                </a:solidFill>
              </a:rPr>
              <a:t>коммуникативность</a:t>
            </a:r>
            <a:r>
              <a:rPr lang="ru-RU" sz="2000" b="1" dirty="0" smtClean="0">
                <a:solidFill>
                  <a:srgbClr val="002060"/>
                </a:solidFill>
              </a:rPr>
              <a:t>.</a:t>
            </a:r>
          </a:p>
          <a:p>
            <a:pPr algn="ctr"/>
            <a:endParaRPr lang="ru-RU" sz="2000" b="1" dirty="0">
              <a:solidFill>
                <a:srgbClr val="002060"/>
              </a:solidFill>
            </a:endParaRPr>
          </a:p>
          <a:p>
            <a:pPr marL="342900" indent="-342900" algn="ctr">
              <a:buFontTx/>
              <a:buChar char="-"/>
            </a:pPr>
            <a:r>
              <a:rPr lang="ru-RU" sz="2000" b="1" dirty="0" smtClean="0">
                <a:solidFill>
                  <a:srgbClr val="002060"/>
                </a:solidFill>
              </a:rPr>
              <a:t>работа </a:t>
            </a:r>
            <a:r>
              <a:rPr lang="ru-RU" sz="2000" b="1" dirty="0">
                <a:solidFill>
                  <a:srgbClr val="002060"/>
                </a:solidFill>
              </a:rPr>
              <a:t>с бумагой научит детей правильному обращению с </a:t>
            </a:r>
            <a:r>
              <a:rPr lang="ru-RU" sz="2000" b="1" dirty="0" smtClean="0">
                <a:solidFill>
                  <a:srgbClr val="002060"/>
                </a:solidFill>
              </a:rPr>
              <a:t>режущими инструментами</a:t>
            </a:r>
            <a:r>
              <a:rPr lang="ru-RU" sz="2000" b="1" dirty="0">
                <a:solidFill>
                  <a:srgbClr val="002060"/>
                </a:solidFill>
              </a:rPr>
              <a:t>, </a:t>
            </a:r>
            <a:endParaRPr lang="ru-RU" sz="2000" b="1" dirty="0" smtClean="0">
              <a:solidFill>
                <a:srgbClr val="002060"/>
              </a:solidFill>
            </a:endParaRPr>
          </a:p>
          <a:p>
            <a:pPr algn="ctr"/>
            <a:r>
              <a:rPr lang="ru-RU" sz="2000" b="1" dirty="0" smtClean="0">
                <a:solidFill>
                  <a:srgbClr val="002060"/>
                </a:solidFill>
              </a:rPr>
              <a:t>научит </a:t>
            </a:r>
            <a:r>
              <a:rPr lang="ru-RU" sz="2000" b="1" dirty="0">
                <a:solidFill>
                  <a:srgbClr val="002060"/>
                </a:solidFill>
              </a:rPr>
              <a:t>технике склеивания, складывания. </a:t>
            </a:r>
            <a:endParaRPr lang="ru-RU" sz="2000" b="1" dirty="0" smtClean="0">
              <a:solidFill>
                <a:srgbClr val="002060"/>
              </a:solidFill>
            </a:endParaRPr>
          </a:p>
          <a:p>
            <a:pPr algn="ctr"/>
            <a:endParaRPr lang="ru-RU" sz="2000" b="1" dirty="0" smtClean="0">
              <a:solidFill>
                <a:srgbClr val="002060"/>
              </a:solidFill>
            </a:endParaRPr>
          </a:p>
          <a:p>
            <a:pPr algn="ctr"/>
            <a:r>
              <a:rPr lang="ru-RU" sz="2000" b="1" dirty="0" smtClean="0">
                <a:solidFill>
                  <a:srgbClr val="002060"/>
                </a:solidFill>
              </a:rPr>
              <a:t>Все </a:t>
            </a:r>
            <a:r>
              <a:rPr lang="ru-RU" sz="2000" b="1" dirty="0">
                <a:solidFill>
                  <a:srgbClr val="002060"/>
                </a:solidFill>
              </a:rPr>
              <a:t>эти операции </a:t>
            </a:r>
            <a:r>
              <a:rPr lang="ru-RU" sz="2000" b="1" dirty="0" smtClean="0">
                <a:solidFill>
                  <a:srgbClr val="002060"/>
                </a:solidFill>
              </a:rPr>
              <a:t>требуют дополнительных </a:t>
            </a:r>
            <a:r>
              <a:rPr lang="ru-RU" sz="2000" b="1" dirty="0">
                <a:solidFill>
                  <a:srgbClr val="002060"/>
                </a:solidFill>
              </a:rPr>
              <a:t>усилий, </a:t>
            </a:r>
            <a:endParaRPr lang="ru-RU" sz="2000" b="1" dirty="0" smtClean="0">
              <a:solidFill>
                <a:srgbClr val="002060"/>
              </a:solidFill>
            </a:endParaRPr>
          </a:p>
          <a:p>
            <a:pPr algn="ctr"/>
            <a:r>
              <a:rPr lang="ru-RU" sz="2000" b="1" dirty="0" smtClean="0">
                <a:solidFill>
                  <a:srgbClr val="002060"/>
                </a:solidFill>
              </a:rPr>
              <a:t>а </a:t>
            </a:r>
            <a:r>
              <a:rPr lang="ru-RU" sz="2000" b="1" dirty="0">
                <a:solidFill>
                  <a:srgbClr val="002060"/>
                </a:solidFill>
              </a:rPr>
              <a:t>значит, </a:t>
            </a:r>
            <a:endParaRPr lang="ru-RU" sz="2000" b="1" dirty="0" smtClean="0">
              <a:solidFill>
                <a:srgbClr val="002060"/>
              </a:solidFill>
            </a:endParaRPr>
          </a:p>
          <a:p>
            <a:pPr algn="ctr"/>
            <a:r>
              <a:rPr lang="ru-RU" sz="2000" b="1" dirty="0" smtClean="0">
                <a:solidFill>
                  <a:srgbClr val="002060"/>
                </a:solidFill>
              </a:rPr>
              <a:t>укрепляются </a:t>
            </a:r>
            <a:r>
              <a:rPr lang="ru-RU" sz="2000" b="1" dirty="0">
                <a:solidFill>
                  <a:srgbClr val="002060"/>
                </a:solidFill>
              </a:rPr>
              <a:t>мелкие и крупные мышцы рук,</a:t>
            </a:r>
          </a:p>
          <a:p>
            <a:pPr algn="ctr"/>
            <a:r>
              <a:rPr lang="ru-RU" sz="2000" b="1" dirty="0">
                <a:solidFill>
                  <a:srgbClr val="002060"/>
                </a:solidFill>
              </a:rPr>
              <a:t>развивается сноровка, ловкость пальчиков</a:t>
            </a:r>
            <a:r>
              <a:rPr lang="ru-RU" sz="2000" b="1" dirty="0" smtClean="0">
                <a:solidFill>
                  <a:srgbClr val="002060"/>
                </a:solidFill>
              </a:rPr>
              <a:t>,</a:t>
            </a:r>
          </a:p>
          <a:p>
            <a:pPr algn="ctr"/>
            <a:r>
              <a:rPr lang="ru-RU" sz="2000" b="1" dirty="0" smtClean="0">
                <a:solidFill>
                  <a:srgbClr val="002060"/>
                </a:solidFill>
              </a:rPr>
              <a:t> </a:t>
            </a:r>
            <a:r>
              <a:rPr lang="ru-RU" sz="2000" b="1" dirty="0">
                <a:solidFill>
                  <a:srgbClr val="002060"/>
                </a:solidFill>
              </a:rPr>
              <a:t>и, в результате, общая </a:t>
            </a:r>
            <a:r>
              <a:rPr lang="ru-RU" sz="2000" b="1" dirty="0" smtClean="0">
                <a:solidFill>
                  <a:srgbClr val="002060"/>
                </a:solidFill>
              </a:rPr>
              <a:t>координация движений</a:t>
            </a:r>
            <a:r>
              <a:rPr lang="ru-RU" sz="2000" b="1" dirty="0">
                <a:solidFill>
                  <a:srgbClr val="002060"/>
                </a:solidFill>
              </a:rPr>
              <a:t>. </a:t>
            </a:r>
          </a:p>
        </p:txBody>
      </p:sp>
    </p:spTree>
    <p:extLst>
      <p:ext uri="{BB962C8B-B14F-4D97-AF65-F5344CB8AC3E}">
        <p14:creationId xmlns:p14="http://schemas.microsoft.com/office/powerpoint/2010/main" val="23004024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6247864"/>
          </a:xfrm>
          <a:prstGeom prst="rect">
            <a:avLst/>
          </a:prstGeom>
        </p:spPr>
        <p:txBody>
          <a:bodyPr wrap="square">
            <a:spAutoFit/>
          </a:bodyPr>
          <a:lstStyle/>
          <a:p>
            <a:pPr algn="ctr"/>
            <a:r>
              <a:rPr lang="ru-RU" sz="4000" b="1" u="sng" dirty="0">
                <a:solidFill>
                  <a:schemeClr val="accent6">
                    <a:lumMod val="75000"/>
                  </a:schemeClr>
                </a:solidFill>
              </a:rPr>
              <a:t>ЛИТЕРАТУРА</a:t>
            </a:r>
            <a:r>
              <a:rPr lang="ru-RU" sz="4000" b="1" u="sng" dirty="0" smtClean="0">
                <a:solidFill>
                  <a:schemeClr val="accent6">
                    <a:lumMod val="75000"/>
                  </a:schemeClr>
                </a:solidFill>
              </a:rPr>
              <a:t>:</a:t>
            </a:r>
            <a:endParaRPr lang="ru-RU" sz="4000" b="1" u="sng" dirty="0">
              <a:solidFill>
                <a:schemeClr val="accent6">
                  <a:lumMod val="75000"/>
                </a:schemeClr>
              </a:solidFill>
            </a:endParaRPr>
          </a:p>
          <a:p>
            <a:pPr algn="ctr"/>
            <a:r>
              <a:rPr lang="ru-RU" dirty="0"/>
              <a:t>Н. Ю. Яковлев «Слово о бумаге». Москва. </a:t>
            </a:r>
            <a:r>
              <a:rPr lang="ru-RU" dirty="0" smtClean="0"/>
              <a:t>1988г</a:t>
            </a:r>
          </a:p>
          <a:p>
            <a:pPr algn="ctr"/>
            <a:endParaRPr lang="ru-RU" dirty="0"/>
          </a:p>
          <a:p>
            <a:pPr algn="ctr"/>
            <a:r>
              <a:rPr lang="ru-RU" dirty="0"/>
              <a:t>А.А. Зайцева « Техники работы с бумагой». Издательство: «</a:t>
            </a:r>
            <a:r>
              <a:rPr lang="ru-RU" dirty="0" err="1"/>
              <a:t>Эксмо</a:t>
            </a:r>
            <a:r>
              <a:rPr lang="ru-RU" dirty="0"/>
              <a:t>». 2010г</a:t>
            </a:r>
            <a:r>
              <a:rPr lang="ru-RU" dirty="0" smtClean="0"/>
              <a:t>.</a:t>
            </a:r>
          </a:p>
          <a:p>
            <a:pPr algn="ctr"/>
            <a:endParaRPr lang="ru-RU" dirty="0"/>
          </a:p>
          <a:p>
            <a:pPr algn="ctr"/>
            <a:r>
              <a:rPr lang="ru-RU" dirty="0"/>
              <a:t>Автор: Н.Г. </a:t>
            </a:r>
            <a:r>
              <a:rPr lang="ru-RU" dirty="0" err="1"/>
              <a:t>Пищикова</a:t>
            </a:r>
            <a:r>
              <a:rPr lang="ru-RU" dirty="0"/>
              <a:t> «Работа с бумагой в нетрадиционной технике» Издательство: «Скрипторий» Год выпуска: </a:t>
            </a:r>
            <a:r>
              <a:rPr lang="ru-RU" dirty="0" smtClean="0"/>
              <a:t>2006</a:t>
            </a:r>
          </a:p>
          <a:p>
            <a:pPr algn="ctr"/>
            <a:endParaRPr lang="ru-RU" dirty="0"/>
          </a:p>
          <a:p>
            <a:pPr algn="ctr"/>
            <a:r>
              <a:rPr lang="ru-RU" dirty="0"/>
              <a:t>Авторы: А. В. </a:t>
            </a:r>
            <a:r>
              <a:rPr lang="ru-RU" dirty="0" err="1"/>
              <a:t>Белошистая</a:t>
            </a:r>
            <a:r>
              <a:rPr lang="ru-RU" dirty="0"/>
              <a:t>, О. Г. Жукова «Бумажные фантазии</a:t>
            </a:r>
            <a:r>
              <a:rPr lang="ru-RU" dirty="0" smtClean="0"/>
              <a:t>».</a:t>
            </a:r>
          </a:p>
          <a:p>
            <a:pPr algn="ctr"/>
            <a:r>
              <a:rPr lang="ru-RU" dirty="0" smtClean="0"/>
              <a:t> </a:t>
            </a:r>
            <a:r>
              <a:rPr lang="ru-RU" dirty="0"/>
              <a:t>Издательство: Просвещение. Год: </a:t>
            </a:r>
            <a:r>
              <a:rPr lang="ru-RU" dirty="0" smtClean="0"/>
              <a:t>2010</a:t>
            </a:r>
          </a:p>
          <a:p>
            <a:pPr algn="ctr"/>
            <a:endParaRPr lang="ru-RU" dirty="0"/>
          </a:p>
          <a:p>
            <a:pPr algn="ctr"/>
            <a:r>
              <a:rPr lang="ru-RU" dirty="0"/>
              <a:t>В.Н. Дегтева «Оригами с детьми 3-7 лет». Методическое пособие. Издательство: «Мозаика-Синтез» (2012 г</a:t>
            </a:r>
            <a:r>
              <a:rPr lang="ru-RU" dirty="0" smtClean="0"/>
              <a:t>.)</a:t>
            </a:r>
          </a:p>
          <a:p>
            <a:pPr algn="ctr"/>
            <a:endParaRPr lang="ru-RU" dirty="0"/>
          </a:p>
          <a:p>
            <a:pPr algn="ctr"/>
            <a:r>
              <a:rPr lang="ru-RU" dirty="0"/>
              <a:t>Автор: С. </a:t>
            </a:r>
            <a:r>
              <a:rPr lang="ru-RU" dirty="0" err="1"/>
              <a:t>Афонькин</a:t>
            </a:r>
            <a:r>
              <a:rPr lang="ru-RU" dirty="0"/>
              <a:t>, Е. </a:t>
            </a:r>
            <a:r>
              <a:rPr lang="ru-RU" dirty="0" err="1"/>
              <a:t>Афонькина</a:t>
            </a:r>
            <a:r>
              <a:rPr lang="ru-RU" dirty="0" smtClean="0"/>
              <a:t>. </a:t>
            </a:r>
            <a:r>
              <a:rPr lang="ru-RU" dirty="0"/>
              <a:t>«Цветы и вазы оригами» </a:t>
            </a:r>
            <a:r>
              <a:rPr lang="ru-RU" dirty="0" smtClean="0"/>
              <a:t>Издательство</a:t>
            </a:r>
            <a:r>
              <a:rPr lang="ru-RU" dirty="0"/>
              <a:t>: "КРИСТАЛЛ" Год: </a:t>
            </a:r>
            <a:r>
              <a:rPr lang="ru-RU" dirty="0" smtClean="0"/>
              <a:t>2002</a:t>
            </a:r>
          </a:p>
          <a:p>
            <a:pPr algn="ctr"/>
            <a:endParaRPr lang="ru-RU" dirty="0"/>
          </a:p>
          <a:p>
            <a:pPr algn="ctr"/>
            <a:r>
              <a:rPr lang="ru-RU" dirty="0"/>
              <a:t>Энциклопедия « Вопросы и ответы». Москва. </a:t>
            </a:r>
            <a:r>
              <a:rPr lang="ru-RU" dirty="0" smtClean="0"/>
              <a:t>1999г</a:t>
            </a:r>
          </a:p>
          <a:p>
            <a:pPr algn="ctr"/>
            <a:endParaRPr lang="ru-RU" dirty="0"/>
          </a:p>
          <a:p>
            <a:pPr algn="ctr"/>
            <a:r>
              <a:rPr lang="ru-RU" dirty="0"/>
              <a:t>Интернет-сайт  «Все для детей. Почемучка»  http://allforchildren.ru/why</a:t>
            </a:r>
          </a:p>
        </p:txBody>
      </p:sp>
    </p:spTree>
    <p:extLst>
      <p:ext uri="{BB962C8B-B14F-4D97-AF65-F5344CB8AC3E}">
        <p14:creationId xmlns:p14="http://schemas.microsoft.com/office/powerpoint/2010/main" val="28264967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7503" y="89247"/>
            <a:ext cx="8928993" cy="6696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3" y="89246"/>
            <a:ext cx="8928993" cy="769441"/>
          </a:xfrm>
          <a:prstGeom prst="rect">
            <a:avLst/>
          </a:prstGeom>
          <a:solidFill>
            <a:schemeClr val="accent2"/>
          </a:solidFill>
        </p:spPr>
        <p:txBody>
          <a:bodyPr wrap="square">
            <a:spAutoFit/>
          </a:bodyPr>
          <a:lstStyle/>
          <a:p>
            <a:pPr algn="ctr"/>
            <a:r>
              <a:rPr lang="ru-RU" sz="4400" b="1" dirty="0" smtClean="0">
                <a:solidFill>
                  <a:srgbClr val="FFFF00"/>
                </a:solidFill>
              </a:rPr>
              <a:t>Спасибо за внимание</a:t>
            </a:r>
            <a:endParaRPr lang="ru-RU" sz="4400" b="1" dirty="0">
              <a:solidFill>
                <a:srgbClr val="FFFF00"/>
              </a:solidFill>
            </a:endParaRPr>
          </a:p>
        </p:txBody>
      </p:sp>
    </p:spTree>
    <p:extLst>
      <p:ext uri="{BB962C8B-B14F-4D97-AF65-F5344CB8AC3E}">
        <p14:creationId xmlns:p14="http://schemas.microsoft.com/office/powerpoint/2010/main" val="38649915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864096"/>
          </a:xfrm>
        </p:spPr>
        <p:txBody>
          <a:bodyPr>
            <a:normAutofit/>
          </a:bodyPr>
          <a:lstStyle/>
          <a:p>
            <a:pPr algn="ctr"/>
            <a:r>
              <a:rPr lang="ru-RU" sz="4000" b="1" u="sng" dirty="0" smtClean="0">
                <a:solidFill>
                  <a:srgbClr val="FFFF00"/>
                </a:solidFill>
              </a:rPr>
              <a:t>ЦЕЛЬ И ЗАДАЧИ ПРОЕКТА:</a:t>
            </a:r>
            <a:endParaRPr lang="ru-RU" sz="4000" b="1" u="sng" dirty="0">
              <a:solidFill>
                <a:srgbClr val="FFFF00"/>
              </a:solidFill>
            </a:endParaRPr>
          </a:p>
        </p:txBody>
      </p:sp>
      <p:sp>
        <p:nvSpPr>
          <p:cNvPr id="3" name="Объект 2"/>
          <p:cNvSpPr>
            <a:spLocks noGrp="1"/>
          </p:cNvSpPr>
          <p:nvPr>
            <p:ph sz="half" idx="1"/>
          </p:nvPr>
        </p:nvSpPr>
        <p:spPr>
          <a:xfrm>
            <a:off x="457200" y="980728"/>
            <a:ext cx="3394720" cy="5267673"/>
          </a:xfrm>
        </p:spPr>
        <p:txBody>
          <a:bodyPr>
            <a:normAutofit fontScale="40000" lnSpcReduction="20000"/>
          </a:bodyPr>
          <a:lstStyle/>
          <a:p>
            <a:pPr marL="64008" indent="0" algn="ctr">
              <a:buNone/>
            </a:pPr>
            <a:r>
              <a:rPr lang="ru-RU" sz="5000" b="1" u="sng" dirty="0" smtClean="0">
                <a:solidFill>
                  <a:schemeClr val="bg1"/>
                </a:solidFill>
              </a:rPr>
              <a:t>Цель </a:t>
            </a:r>
            <a:r>
              <a:rPr lang="ru-RU" sz="5000" b="1" u="sng" dirty="0" smtClean="0">
                <a:solidFill>
                  <a:schemeClr val="bg1"/>
                </a:solidFill>
              </a:rPr>
              <a:t>проекта</a:t>
            </a:r>
            <a:r>
              <a:rPr lang="ru-RU" sz="5000" b="1" u="sng" dirty="0" smtClean="0">
                <a:solidFill>
                  <a:schemeClr val="bg1"/>
                </a:solidFill>
              </a:rPr>
              <a:t>:</a:t>
            </a:r>
          </a:p>
          <a:p>
            <a:pPr marL="64008" indent="0" algn="ctr">
              <a:buNone/>
            </a:pPr>
            <a:endParaRPr lang="ru-RU" sz="3400" b="1" dirty="0" smtClean="0"/>
          </a:p>
          <a:p>
            <a:pPr marL="64008" indent="0" algn="ctr">
              <a:buNone/>
            </a:pPr>
            <a:r>
              <a:rPr lang="ru-RU" sz="4000" b="1" dirty="0"/>
              <a:t>Целью </a:t>
            </a:r>
            <a:r>
              <a:rPr lang="ru-RU" sz="4000" b="1" dirty="0" smtClean="0"/>
              <a:t>работы </a:t>
            </a:r>
            <a:r>
              <a:rPr lang="ru-RU" sz="4000" b="1" dirty="0"/>
              <a:t>является формирование творческой личности дошкольника</a:t>
            </a:r>
            <a:r>
              <a:rPr lang="ru-RU" sz="4000" b="1" dirty="0" smtClean="0"/>
              <a:t>,</a:t>
            </a:r>
          </a:p>
          <a:p>
            <a:pPr marL="64008" indent="0" algn="ctr">
              <a:buNone/>
            </a:pPr>
            <a:r>
              <a:rPr lang="ru-RU" sz="4000" b="1" dirty="0" smtClean="0"/>
              <a:t> </a:t>
            </a:r>
            <a:r>
              <a:rPr lang="ru-RU" sz="4000" b="1" dirty="0"/>
              <a:t>развитие творческих способностей на основе участия в проектной деятельности. </a:t>
            </a:r>
          </a:p>
          <a:p>
            <a:pPr marL="64008" indent="0" algn="ctr">
              <a:buNone/>
            </a:pPr>
            <a:endParaRPr lang="ru-RU" sz="4000" b="1" dirty="0" smtClean="0"/>
          </a:p>
          <a:p>
            <a:pPr marL="64008" indent="0" algn="ctr">
              <a:buNone/>
            </a:pPr>
            <a:r>
              <a:rPr lang="ru-RU" sz="4000" b="1" dirty="0" smtClean="0"/>
              <a:t>Формировать понимание необходимости соблюдения техники безопасности при работе с ножницами, клеем.</a:t>
            </a:r>
          </a:p>
          <a:p>
            <a:pPr marL="64008" indent="0" algn="ctr">
              <a:buNone/>
            </a:pPr>
            <a:endParaRPr lang="ru-RU" sz="4000" b="1" dirty="0" smtClean="0"/>
          </a:p>
          <a:p>
            <a:pPr marL="64008" indent="0" algn="ctr">
              <a:buNone/>
            </a:pPr>
            <a:endParaRPr lang="ru-RU" sz="4000" b="1" dirty="0" smtClean="0"/>
          </a:p>
          <a:p>
            <a:pPr marL="64008" indent="0" algn="ctr">
              <a:buNone/>
            </a:pPr>
            <a:r>
              <a:rPr lang="ru-RU" sz="4000" b="1" dirty="0" smtClean="0"/>
              <a:t>Формировать у ребенка такие качества, как целеустремленность, настойчивость, доводить начатое дело до конца</a:t>
            </a:r>
            <a:r>
              <a:rPr lang="ru-RU" sz="4000" b="1" dirty="0"/>
              <a:t>. </a:t>
            </a:r>
            <a:endParaRPr lang="ru-RU" sz="4000" b="1" dirty="0" smtClean="0"/>
          </a:p>
        </p:txBody>
      </p:sp>
      <p:sp>
        <p:nvSpPr>
          <p:cNvPr id="4" name="Объект 3"/>
          <p:cNvSpPr>
            <a:spLocks noGrp="1"/>
          </p:cNvSpPr>
          <p:nvPr>
            <p:ph sz="half" idx="2"/>
          </p:nvPr>
        </p:nvSpPr>
        <p:spPr>
          <a:xfrm>
            <a:off x="4283968" y="908720"/>
            <a:ext cx="4402832" cy="5544615"/>
          </a:xfrm>
        </p:spPr>
        <p:txBody>
          <a:bodyPr>
            <a:normAutofit fontScale="40000" lnSpcReduction="20000"/>
          </a:bodyPr>
          <a:lstStyle/>
          <a:p>
            <a:pPr marL="64008" indent="0" algn="ctr">
              <a:buNone/>
            </a:pPr>
            <a:r>
              <a:rPr lang="ru-RU" sz="3500" b="1" dirty="0"/>
              <a:t>Для достижения цели были определены следующие </a:t>
            </a:r>
            <a:endParaRPr lang="ru-RU" sz="3500" b="1" dirty="0" smtClean="0"/>
          </a:p>
          <a:p>
            <a:pPr marL="64008" indent="0" algn="ctr">
              <a:buNone/>
            </a:pPr>
            <a:r>
              <a:rPr lang="ru-RU" sz="5000" b="1" u="sng" dirty="0" smtClean="0">
                <a:solidFill>
                  <a:schemeClr val="bg1"/>
                </a:solidFill>
              </a:rPr>
              <a:t>задачи проекта</a:t>
            </a:r>
            <a:r>
              <a:rPr lang="ru-RU" sz="5000" b="1" u="sng" dirty="0" smtClean="0">
                <a:solidFill>
                  <a:schemeClr val="bg1"/>
                </a:solidFill>
              </a:rPr>
              <a:t>:</a:t>
            </a:r>
          </a:p>
          <a:p>
            <a:pPr marL="64008" indent="0" algn="ctr">
              <a:buNone/>
            </a:pPr>
            <a:endParaRPr lang="ru-RU" sz="1600" dirty="0"/>
          </a:p>
          <a:p>
            <a:pPr marL="64008" indent="0" algn="ctr">
              <a:buNone/>
            </a:pPr>
            <a:r>
              <a:rPr lang="ru-RU" sz="4000" dirty="0" smtClean="0"/>
              <a:t>  </a:t>
            </a:r>
            <a:r>
              <a:rPr lang="ru-RU" sz="4000" b="1" dirty="0"/>
              <a:t>Познакомить детей со свойствами </a:t>
            </a:r>
            <a:r>
              <a:rPr lang="ru-RU" sz="4000" b="1" dirty="0" smtClean="0"/>
              <a:t>и</a:t>
            </a:r>
          </a:p>
          <a:p>
            <a:pPr marL="64008" indent="0" algn="ctr">
              <a:buNone/>
            </a:pPr>
            <a:r>
              <a:rPr lang="ru-RU" sz="4000" b="1" dirty="0" smtClean="0"/>
              <a:t>  </a:t>
            </a:r>
            <a:r>
              <a:rPr lang="ru-RU" sz="4000" b="1" dirty="0"/>
              <a:t>особенностями </a:t>
            </a:r>
            <a:r>
              <a:rPr lang="ru-RU" sz="4000" b="1" dirty="0" smtClean="0"/>
              <a:t>бумаги.</a:t>
            </a:r>
          </a:p>
          <a:p>
            <a:pPr marL="64008" indent="0" algn="ctr">
              <a:buNone/>
            </a:pPr>
            <a:endParaRPr lang="ru-RU" sz="4000" b="1" dirty="0" smtClean="0"/>
          </a:p>
          <a:p>
            <a:pPr marL="64008" indent="0" algn="ctr">
              <a:buNone/>
            </a:pPr>
            <a:r>
              <a:rPr lang="ru-RU" sz="4000" b="1" dirty="0" smtClean="0"/>
              <a:t>      </a:t>
            </a:r>
            <a:r>
              <a:rPr lang="ru-RU" sz="4000" b="1" dirty="0"/>
              <a:t>Развивать интерес к истории создания </a:t>
            </a:r>
            <a:r>
              <a:rPr lang="ru-RU" sz="4000" b="1" dirty="0" smtClean="0"/>
              <a:t>бумаги.</a:t>
            </a:r>
          </a:p>
          <a:p>
            <a:pPr marL="64008" indent="0" algn="ctr">
              <a:buNone/>
            </a:pPr>
            <a:endParaRPr lang="ru-RU" sz="4000" b="1" dirty="0" smtClean="0"/>
          </a:p>
          <a:p>
            <a:pPr marL="64008" indent="0" algn="ctr">
              <a:buNone/>
            </a:pPr>
            <a:r>
              <a:rPr lang="ru-RU" sz="4000" b="1" dirty="0" smtClean="0"/>
              <a:t>Формировать </a:t>
            </a:r>
            <a:r>
              <a:rPr lang="ru-RU" sz="4000" b="1" dirty="0"/>
              <a:t>умение использовать различные технические приёмы при работе с </a:t>
            </a:r>
            <a:r>
              <a:rPr lang="ru-RU" sz="4000" b="1" dirty="0" smtClean="0"/>
              <a:t>бумагой.</a:t>
            </a:r>
          </a:p>
          <a:p>
            <a:pPr marL="64008" indent="0" algn="ctr">
              <a:buNone/>
            </a:pPr>
            <a:endParaRPr lang="ru-RU" sz="4000" b="1" dirty="0" smtClean="0"/>
          </a:p>
          <a:p>
            <a:pPr marL="64008" indent="0" algn="ctr">
              <a:buNone/>
            </a:pPr>
            <a:r>
              <a:rPr lang="ru-RU" sz="4000" b="1" dirty="0" smtClean="0"/>
              <a:t>Развивать творческий потенциал ребёнка.</a:t>
            </a:r>
          </a:p>
          <a:p>
            <a:pPr marL="64008" indent="0" algn="ctr">
              <a:buNone/>
            </a:pPr>
            <a:endParaRPr lang="ru-RU" sz="4000" b="1" dirty="0" smtClean="0"/>
          </a:p>
          <a:p>
            <a:pPr marL="64008" indent="0" algn="ctr">
              <a:buNone/>
            </a:pPr>
            <a:r>
              <a:rPr lang="ru-RU" sz="4000" b="1" dirty="0" smtClean="0"/>
              <a:t>Развитие мелкой моторики рук и глазомера.</a:t>
            </a:r>
          </a:p>
          <a:p>
            <a:pPr marL="64008" indent="0" algn="ctr">
              <a:buNone/>
            </a:pPr>
            <a:endParaRPr lang="ru-RU" sz="4000" b="1" dirty="0" smtClean="0"/>
          </a:p>
          <a:p>
            <a:pPr marL="64008" indent="0" algn="ctr">
              <a:buNone/>
            </a:pPr>
            <a:r>
              <a:rPr lang="ru-RU" sz="4000" b="1" dirty="0" smtClean="0"/>
              <a:t>Формировать стремление смастерить что-либо своими руками, терпение и упорство, необходимые при работе с бумагой.</a:t>
            </a:r>
            <a:endParaRPr lang="ru-RU" sz="4000" b="1" dirty="0"/>
          </a:p>
          <a:p>
            <a:endParaRPr lang="ru-RU" dirty="0"/>
          </a:p>
        </p:txBody>
      </p:sp>
    </p:spTree>
    <p:extLst>
      <p:ext uri="{BB962C8B-B14F-4D97-AF65-F5344CB8AC3E}">
        <p14:creationId xmlns:p14="http://schemas.microsoft.com/office/powerpoint/2010/main" val="20971408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a:solidFill>
                  <a:srgbClr val="C00000"/>
                </a:solidFill>
              </a:rPr>
              <a:t>Осуществление проекта по основным видам деятельности</a:t>
            </a:r>
            <a:r>
              <a:rPr lang="ru-RU" sz="2800" b="1" u="sng" dirty="0" smtClean="0">
                <a:solidFill>
                  <a:srgbClr val="C00000"/>
                </a:solidFill>
              </a:rPr>
              <a:t>:</a:t>
            </a:r>
            <a:r>
              <a:rPr lang="ru-RU" sz="2800" b="1" u="sng" dirty="0" smtClean="0"/>
              <a:t/>
            </a:r>
            <a:br>
              <a:rPr lang="ru-RU" sz="2800" b="1" u="sng" dirty="0" smtClean="0"/>
            </a:br>
            <a:r>
              <a:rPr lang="ru-RU" sz="2800" b="1" u="sng" dirty="0" smtClean="0">
                <a:solidFill>
                  <a:srgbClr val="FFFF00"/>
                </a:solidFill>
              </a:rPr>
              <a:t>Беседа: «Виды и свойства бумаги».</a:t>
            </a:r>
            <a:endParaRPr lang="ru-RU" sz="2800" b="1" u="sng" dirty="0">
              <a:solidFill>
                <a:srgbClr val="FFFF00"/>
              </a:solidFill>
            </a:endParaRPr>
          </a:p>
        </p:txBody>
      </p:sp>
      <p:pic>
        <p:nvPicPr>
          <p:cNvPr id="4098" name="Picture 2" descr="C:\Users\Алексей\Desktop\DSCN1407.JPG"/>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970264" y="1722438"/>
            <a:ext cx="3394471" cy="452596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Алексей\Desktop\DSCN1400.JPG"/>
          <p:cNvPicPr>
            <a:picLocks noGrp="1" noChangeAspect="1" noChangeArrowheads="1"/>
          </p:cNvPicPr>
          <p:nvPr>
            <p:ph sz="half" idx="1"/>
          </p:nvPr>
        </p:nvPicPr>
        <p:blipFill>
          <a:blip r:embed="rId3" cstate="email">
            <a:extLst>
              <a:ext uri="{28A0092B-C50C-407E-A947-70E740481C1C}">
                <a14:useLocalDpi xmlns:a14="http://schemas.microsoft.com/office/drawing/2010/main"/>
              </a:ext>
            </a:extLst>
          </a:blip>
          <a:srcRect/>
          <a:stretch>
            <a:fillRect/>
          </a:stretch>
        </p:blipFill>
        <p:spPr bwMode="auto">
          <a:xfrm>
            <a:off x="779264" y="1722438"/>
            <a:ext cx="3394471"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5799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50896"/>
            <a:ext cx="792088" cy="6400800"/>
          </a:xfrm>
        </p:spPr>
        <p:txBody>
          <a:bodyPr>
            <a:normAutofit fontScale="90000"/>
          </a:bodyPr>
          <a:lstStyle/>
          <a:p>
            <a:pPr algn="ctr"/>
            <a:r>
              <a:rPr lang="ru-RU" sz="2400" b="1" u="sng" dirty="0">
                <a:solidFill>
                  <a:srgbClr val="C00000"/>
                </a:solidFill>
              </a:rPr>
              <a:t>Осуществление проекта по основным видам деятельности:</a:t>
            </a:r>
          </a:p>
        </p:txBody>
      </p:sp>
      <p:sp>
        <p:nvSpPr>
          <p:cNvPr id="4" name="Текст 3"/>
          <p:cNvSpPr>
            <a:spLocks noGrp="1"/>
          </p:cNvSpPr>
          <p:nvPr>
            <p:ph type="body" sz="half" idx="2"/>
          </p:nvPr>
        </p:nvSpPr>
        <p:spPr/>
        <p:txBody>
          <a:bodyPr/>
          <a:lstStyle/>
          <a:p>
            <a:pPr algn="ctr"/>
            <a:r>
              <a:rPr lang="ru-RU" sz="2800" b="1" dirty="0" smtClean="0">
                <a:solidFill>
                  <a:srgbClr val="7030A0"/>
                </a:solidFill>
              </a:rPr>
              <a:t>Беседа: </a:t>
            </a:r>
            <a:r>
              <a:rPr lang="ru-RU" sz="2800" b="1" dirty="0">
                <a:solidFill>
                  <a:srgbClr val="7030A0"/>
                </a:solidFill>
              </a:rPr>
              <a:t>«Виды и свойства бумаги».</a:t>
            </a:r>
          </a:p>
          <a:p>
            <a:endParaRPr lang="ru-RU" dirty="0"/>
          </a:p>
        </p:txBody>
      </p:sp>
      <p:pic>
        <p:nvPicPr>
          <p:cNvPr id="2050" name="Picture 2" descr="C:\Users\Алексей\Desktop\DSCN1403.JPG"/>
          <p:cNvPicPr>
            <a:picLocks noGrp="1" noChangeAspect="1" noChangeArrowheads="1"/>
          </p:cNvPicPr>
          <p:nvPr>
            <p:ph type="pic" idx="1"/>
          </p:nvPr>
        </p:nvPicPr>
        <p:blipFill>
          <a:blip r:embed="rId2" cstate="email">
            <a:extLst>
              <a:ext uri="{28A0092B-C50C-407E-A947-70E740481C1C}">
                <a14:useLocalDpi xmlns:a14="http://schemas.microsoft.com/office/drawing/2010/main"/>
              </a:ext>
            </a:extLst>
          </a:blip>
          <a:srcRect t="130" b="13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428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785242"/>
          </a:xfrm>
        </p:spPr>
        <p:txBody>
          <a:bodyPr/>
          <a:lstStyle/>
          <a:p>
            <a:pPr algn="ctr"/>
            <a:r>
              <a:rPr lang="ru-RU" b="1" u="sng" dirty="0" smtClean="0">
                <a:solidFill>
                  <a:srgbClr val="00B0F0"/>
                </a:solidFill>
              </a:rPr>
              <a:t>Ручной труд.</a:t>
            </a:r>
            <a:endParaRPr lang="ru-RU" b="1" u="sng" dirty="0">
              <a:solidFill>
                <a:srgbClr val="00B0F0"/>
              </a:solidFill>
            </a:endParaRPr>
          </a:p>
        </p:txBody>
      </p:sp>
      <p:sp>
        <p:nvSpPr>
          <p:cNvPr id="3" name="Объект 2"/>
          <p:cNvSpPr>
            <a:spLocks noGrp="1"/>
          </p:cNvSpPr>
          <p:nvPr>
            <p:ph sz="half" idx="1"/>
          </p:nvPr>
        </p:nvSpPr>
        <p:spPr>
          <a:xfrm>
            <a:off x="251520" y="1412777"/>
            <a:ext cx="3528392" cy="4835624"/>
          </a:xfrm>
        </p:spPr>
        <p:txBody>
          <a:bodyPr>
            <a:normAutofit lnSpcReduction="10000"/>
          </a:bodyPr>
          <a:lstStyle/>
          <a:p>
            <a:pPr marL="64008" indent="0" algn="ctr">
              <a:buNone/>
            </a:pPr>
            <a:r>
              <a:rPr lang="ru-RU" b="1" dirty="0"/>
              <a:t>Ручной труд - это творческая работа ребенка </a:t>
            </a:r>
            <a:endParaRPr lang="ru-RU" b="1" dirty="0" smtClean="0"/>
          </a:p>
          <a:p>
            <a:pPr marL="64008" indent="0" algn="ctr">
              <a:buNone/>
            </a:pPr>
            <a:r>
              <a:rPr lang="ru-RU" b="1" dirty="0" smtClean="0"/>
              <a:t>с </a:t>
            </a:r>
            <a:r>
              <a:rPr lang="ru-RU" b="1" dirty="0"/>
              <a:t>различными материалами, </a:t>
            </a:r>
            <a:endParaRPr lang="ru-RU" b="1" dirty="0" smtClean="0"/>
          </a:p>
          <a:p>
            <a:pPr marL="64008" indent="0" algn="ctr">
              <a:buNone/>
            </a:pPr>
            <a:r>
              <a:rPr lang="ru-RU" b="1" dirty="0" smtClean="0"/>
              <a:t>в </a:t>
            </a:r>
            <a:r>
              <a:rPr lang="ru-RU" b="1" dirty="0"/>
              <a:t>процессе которой он создает полезные и эстетически значимые предметы и </a:t>
            </a:r>
            <a:r>
              <a:rPr lang="ru-RU" b="1" dirty="0" smtClean="0"/>
              <a:t>изделия.</a:t>
            </a:r>
            <a:endParaRPr lang="ru-RU" b="1" dirty="0"/>
          </a:p>
        </p:txBody>
      </p:sp>
      <p:pic>
        <p:nvPicPr>
          <p:cNvPr id="6146" name="Picture 2"/>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139952" y="1916832"/>
            <a:ext cx="4833995" cy="362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07295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i="1" u="sng" dirty="0" smtClean="0">
                <a:solidFill>
                  <a:srgbClr val="FFFF00"/>
                </a:solidFill>
              </a:rPr>
              <a:t> Беседа: «Техники </a:t>
            </a:r>
            <a:r>
              <a:rPr lang="ru-RU" sz="3600" b="1" i="1" u="sng" dirty="0" smtClean="0">
                <a:solidFill>
                  <a:srgbClr val="FFFF00"/>
                </a:solidFill>
              </a:rPr>
              <a:t>работы с </a:t>
            </a:r>
            <a:r>
              <a:rPr lang="ru-RU" sz="3600" b="1" i="1" u="sng" dirty="0" smtClean="0">
                <a:solidFill>
                  <a:srgbClr val="FFFF00"/>
                </a:solidFill>
              </a:rPr>
              <a:t>бумагой»</a:t>
            </a:r>
            <a:r>
              <a:rPr lang="ru-RU" b="1" i="1" u="sng" dirty="0" smtClean="0">
                <a:solidFill>
                  <a:srgbClr val="FFFF00"/>
                </a:solidFill>
              </a:rPr>
              <a:t/>
            </a:r>
            <a:br>
              <a:rPr lang="ru-RU" b="1" i="1" u="sng" dirty="0" smtClean="0">
                <a:solidFill>
                  <a:srgbClr val="FFFF00"/>
                </a:solidFill>
              </a:rPr>
            </a:br>
            <a:r>
              <a:rPr lang="ru-RU" sz="3600" b="1" u="sng" dirty="0" smtClean="0">
                <a:solidFill>
                  <a:srgbClr val="0070C0"/>
                </a:solidFill>
                <a:effectLst/>
              </a:rPr>
              <a:t>1. ПЛЕТЕНИЕ</a:t>
            </a:r>
            <a:endParaRPr lang="ru-RU" b="1" i="1" u="sng" dirty="0">
              <a:solidFill>
                <a:srgbClr val="0070C0"/>
              </a:solidFill>
            </a:endParaRPr>
          </a:p>
        </p:txBody>
      </p:sp>
      <p:sp>
        <p:nvSpPr>
          <p:cNvPr id="3" name="Объект 2"/>
          <p:cNvSpPr>
            <a:spLocks noGrp="1"/>
          </p:cNvSpPr>
          <p:nvPr>
            <p:ph sz="half" idx="1"/>
          </p:nvPr>
        </p:nvSpPr>
        <p:spPr>
          <a:xfrm>
            <a:off x="457200" y="1722437"/>
            <a:ext cx="3178696" cy="4525963"/>
          </a:xfrm>
        </p:spPr>
        <p:txBody>
          <a:bodyPr>
            <a:normAutofit/>
          </a:bodyPr>
          <a:lstStyle/>
          <a:p>
            <a:pPr marL="64008" indent="0" algn="ctr">
              <a:buNone/>
            </a:pPr>
            <a:r>
              <a:rPr lang="ru-RU" sz="2800" b="1" dirty="0"/>
              <a:t>В технике плетения из бумаги вырезаются полоски</a:t>
            </a:r>
            <a:r>
              <a:rPr lang="ru-RU" sz="2800" b="1" dirty="0" smtClean="0"/>
              <a:t>,</a:t>
            </a:r>
          </a:p>
          <a:p>
            <a:pPr marL="64008" indent="0" algn="ctr">
              <a:buNone/>
            </a:pPr>
            <a:r>
              <a:rPr lang="ru-RU" sz="2800" b="1" dirty="0" smtClean="0"/>
              <a:t> </a:t>
            </a:r>
            <a:r>
              <a:rPr lang="ru-RU" sz="2800" b="1" dirty="0"/>
              <a:t>которые затем определенным образом вплетаются в основу (фон).</a:t>
            </a:r>
          </a:p>
        </p:txBody>
      </p:sp>
      <p:pic>
        <p:nvPicPr>
          <p:cNvPr id="1026" name="Picture 2"/>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3851920" y="2060848"/>
            <a:ext cx="4992555"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446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2297410"/>
          </a:xfrm>
        </p:spPr>
        <p:txBody>
          <a:bodyPr>
            <a:normAutofit fontScale="90000"/>
          </a:bodyPr>
          <a:lstStyle/>
          <a:p>
            <a:pPr algn="ctr"/>
            <a:r>
              <a:rPr lang="ru-RU" sz="3600" b="1" u="sng" dirty="0" smtClean="0">
                <a:solidFill>
                  <a:srgbClr val="0070C0"/>
                </a:solidFill>
              </a:rPr>
              <a:t>2. АППЛИКАЦИЯ</a:t>
            </a:r>
            <a:r>
              <a:rPr lang="ru-RU" sz="2200" dirty="0" smtClean="0"/>
              <a:t/>
            </a:r>
            <a:br>
              <a:rPr lang="ru-RU" sz="2200" dirty="0" smtClean="0"/>
            </a:br>
            <a:r>
              <a:rPr lang="ru-RU" sz="2200" dirty="0" smtClean="0">
                <a:solidFill>
                  <a:schemeClr val="tx1"/>
                </a:solidFill>
              </a:rPr>
              <a:t>– </a:t>
            </a:r>
            <a:r>
              <a:rPr lang="ru-RU" sz="2200" dirty="0">
                <a:solidFill>
                  <a:schemeClr val="tx1"/>
                </a:solidFill>
              </a:rPr>
              <a:t>это вид творчества, когда на поверхность из одного материала наклеиваются кусочки другого материала, различающиеся по цвету или фактуре. </a:t>
            </a:r>
            <a:r>
              <a:rPr lang="ru-RU" sz="2200" dirty="0" smtClean="0">
                <a:solidFill>
                  <a:schemeClr val="tx1"/>
                </a:solidFill>
              </a:rPr>
              <a:t/>
            </a:r>
            <a:br>
              <a:rPr lang="ru-RU" sz="2200" dirty="0" smtClean="0">
                <a:solidFill>
                  <a:schemeClr val="tx1"/>
                </a:solidFill>
              </a:rPr>
            </a:br>
            <a:r>
              <a:rPr lang="ru-RU" sz="2200" dirty="0" smtClean="0">
                <a:solidFill>
                  <a:schemeClr val="tx1"/>
                </a:solidFill>
              </a:rPr>
              <a:t>Аппликация </a:t>
            </a:r>
            <a:r>
              <a:rPr lang="ru-RU" sz="2200" dirty="0">
                <a:solidFill>
                  <a:schemeClr val="tx1"/>
                </a:solidFill>
              </a:rPr>
              <a:t>из бумаги предполагает наклеивание разноцветных бумажных элементов на лист бумаги или картона (основу).</a:t>
            </a:r>
          </a:p>
        </p:txBody>
      </p:sp>
      <p:pic>
        <p:nvPicPr>
          <p:cNvPr id="7170" name="Picture 2" descr="I:\picture\IMAG0556.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323528" y="2852936"/>
            <a:ext cx="4337064" cy="2596884"/>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I:\picture\IMAG0563.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283968" y="3861048"/>
            <a:ext cx="4686672" cy="2806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104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u="sng" dirty="0">
                <a:solidFill>
                  <a:srgbClr val="0070C0"/>
                </a:solidFill>
              </a:rPr>
              <a:t>3</a:t>
            </a:r>
            <a:r>
              <a:rPr lang="ru-RU" sz="3600" b="1" u="sng" dirty="0" smtClean="0">
                <a:solidFill>
                  <a:srgbClr val="0070C0"/>
                </a:solidFill>
              </a:rPr>
              <a:t>. </a:t>
            </a:r>
            <a:r>
              <a:rPr lang="ru-RU" sz="3600" b="1" u="sng" dirty="0" smtClean="0">
                <a:solidFill>
                  <a:srgbClr val="0070C0"/>
                </a:solidFill>
              </a:rPr>
              <a:t>МОДЕЛИРОВАНИЕ ИЗ БУМАГИ</a:t>
            </a:r>
            <a:endParaRPr lang="ru-RU" sz="3600" b="1" u="sng" dirty="0">
              <a:solidFill>
                <a:srgbClr val="0070C0"/>
              </a:solidFill>
            </a:endParaRPr>
          </a:p>
        </p:txBody>
      </p:sp>
      <p:sp>
        <p:nvSpPr>
          <p:cNvPr id="4" name="Объект 3"/>
          <p:cNvSpPr>
            <a:spLocks noGrp="1"/>
          </p:cNvSpPr>
          <p:nvPr>
            <p:ph sz="half" idx="2"/>
          </p:nvPr>
        </p:nvSpPr>
        <p:spPr>
          <a:xfrm>
            <a:off x="5220072" y="1722437"/>
            <a:ext cx="3466728" cy="4525963"/>
          </a:xfrm>
        </p:spPr>
        <p:txBody>
          <a:bodyPr>
            <a:normAutofit fontScale="92500" lnSpcReduction="10000"/>
          </a:bodyPr>
          <a:lstStyle/>
          <a:p>
            <a:pPr marL="64008" indent="0" algn="ctr">
              <a:buNone/>
            </a:pPr>
            <a:r>
              <a:rPr lang="ru-RU" b="1" dirty="0"/>
              <a:t>Моделирование из бумаги </a:t>
            </a:r>
            <a:r>
              <a:rPr lang="ru-RU" b="1" dirty="0" smtClean="0"/>
              <a:t>– </a:t>
            </a:r>
          </a:p>
          <a:p>
            <a:pPr marL="64008" indent="0" algn="ctr">
              <a:buNone/>
            </a:pPr>
            <a:r>
              <a:rPr lang="ru-RU" b="1" dirty="0" smtClean="0"/>
              <a:t>создание </a:t>
            </a:r>
            <a:r>
              <a:rPr lang="ru-RU" b="1" dirty="0"/>
              <a:t>моделей различных объектов с сохранением пропорций. Напечатанная (начерченная) на листе развертка модели вырезается, сгибается и склеивается.</a:t>
            </a:r>
          </a:p>
        </p:txBody>
      </p:sp>
      <p:pic>
        <p:nvPicPr>
          <p:cNvPr id="2050" name="Picture 2"/>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323528" y="1988840"/>
            <a:ext cx="4873427" cy="3655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89740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073274"/>
          </a:xfrm>
        </p:spPr>
        <p:txBody>
          <a:bodyPr/>
          <a:lstStyle/>
          <a:p>
            <a:pPr algn="ctr"/>
            <a:r>
              <a:rPr lang="ru-RU" b="1" u="sng" dirty="0">
                <a:solidFill>
                  <a:srgbClr val="0070C0"/>
                </a:solidFill>
              </a:rPr>
              <a:t>4</a:t>
            </a:r>
            <a:r>
              <a:rPr lang="ru-RU" b="1" u="sng" dirty="0" smtClean="0">
                <a:solidFill>
                  <a:srgbClr val="0070C0"/>
                </a:solidFill>
              </a:rPr>
              <a:t>. </a:t>
            </a:r>
            <a:r>
              <a:rPr lang="ru-RU" b="1" u="sng" dirty="0" smtClean="0">
                <a:solidFill>
                  <a:srgbClr val="0070C0"/>
                </a:solidFill>
              </a:rPr>
              <a:t>ДЕКУПАЖ</a:t>
            </a:r>
            <a:endParaRPr lang="ru-RU" b="1" u="sng" dirty="0">
              <a:solidFill>
                <a:srgbClr val="0070C0"/>
              </a:solidFill>
            </a:endParaRPr>
          </a:p>
        </p:txBody>
      </p:sp>
      <p:sp>
        <p:nvSpPr>
          <p:cNvPr id="4" name="Объект 3"/>
          <p:cNvSpPr>
            <a:spLocks noGrp="1"/>
          </p:cNvSpPr>
          <p:nvPr>
            <p:ph sz="half" idx="2"/>
          </p:nvPr>
        </p:nvSpPr>
        <p:spPr>
          <a:xfrm>
            <a:off x="5220072" y="1556793"/>
            <a:ext cx="3466728" cy="4691608"/>
          </a:xfrm>
        </p:spPr>
        <p:txBody>
          <a:bodyPr>
            <a:normAutofit fontScale="70000" lnSpcReduction="20000"/>
          </a:bodyPr>
          <a:lstStyle/>
          <a:p>
            <a:pPr marL="64008" indent="0" algn="ctr">
              <a:buNone/>
            </a:pPr>
            <a:endParaRPr lang="ru-RU" dirty="0" smtClean="0"/>
          </a:p>
          <a:p>
            <a:pPr marL="64008" indent="0" algn="ctr">
              <a:buNone/>
            </a:pPr>
            <a:r>
              <a:rPr lang="ru-RU" b="1" dirty="0" err="1" smtClean="0"/>
              <a:t>Декупаж</a:t>
            </a:r>
            <a:r>
              <a:rPr lang="ru-RU" b="1" dirty="0" smtClean="0"/>
              <a:t> </a:t>
            </a:r>
            <a:r>
              <a:rPr lang="ru-RU" b="1" dirty="0"/>
              <a:t>– </a:t>
            </a:r>
            <a:r>
              <a:rPr lang="ru-RU" b="1" dirty="0" smtClean="0"/>
              <a:t>это очень </a:t>
            </a:r>
            <a:r>
              <a:rPr lang="ru-RU" b="1" dirty="0"/>
              <a:t>популярная современная техника декорирования различных </a:t>
            </a:r>
            <a:r>
              <a:rPr lang="ru-RU" b="1" dirty="0" smtClean="0"/>
              <a:t>предметов. </a:t>
            </a:r>
          </a:p>
          <a:p>
            <a:pPr marL="64008" indent="0" algn="ctr">
              <a:buNone/>
            </a:pPr>
            <a:r>
              <a:rPr lang="ru-RU" b="1" dirty="0" smtClean="0"/>
              <a:t>Суть </a:t>
            </a:r>
            <a:r>
              <a:rPr lang="ru-RU" b="1" dirty="0"/>
              <a:t>техники </a:t>
            </a:r>
            <a:r>
              <a:rPr lang="ru-RU" b="1" dirty="0" err="1"/>
              <a:t>декупажа</a:t>
            </a:r>
            <a:r>
              <a:rPr lang="ru-RU" b="1" dirty="0"/>
              <a:t> заключается в том, что тонкий слой бумаги с декоративным рисунком наклеивается на поверхность декорируемого предмета, создавая при этом иллюзию ручной росписи. У</a:t>
            </a:r>
            <a:r>
              <a:rPr lang="ru-RU" b="1" dirty="0" smtClean="0"/>
              <a:t>зор </a:t>
            </a:r>
            <a:r>
              <a:rPr lang="ru-RU" b="1" dirty="0"/>
              <a:t>для </a:t>
            </a:r>
            <a:r>
              <a:rPr lang="ru-RU" b="1" dirty="0" err="1"/>
              <a:t>декупажа</a:t>
            </a:r>
            <a:r>
              <a:rPr lang="ru-RU" b="1" dirty="0"/>
              <a:t> можно вырезать и из обычной бумажной салфетки, из журнала, открытки, этикетки или даже из оберточной бумаги. </a:t>
            </a:r>
            <a:endParaRPr lang="ru-RU" b="1" dirty="0"/>
          </a:p>
        </p:txBody>
      </p:sp>
      <p:pic>
        <p:nvPicPr>
          <p:cNvPr id="5124" name="Picture 4"/>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107504" y="1844824"/>
            <a:ext cx="4969438" cy="3727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33174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384</TotalTime>
  <Words>650</Words>
  <Application>Microsoft Office PowerPoint</Application>
  <PresentationFormat>Экран (4:3)</PresentationFormat>
  <Paragraphs>94</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Яркая</vt:lpstr>
      <vt:lpstr>Тема проекта: « ЧУДЕСА ИЗ БУМАГИ »  Паспорт проекта: Вид проекта: краткосрочный Сроки реализации:  с 24 февраля по 6 марта  2015г.</vt:lpstr>
      <vt:lpstr>ЦЕЛЬ И ЗАДАЧИ ПРОЕКТА:</vt:lpstr>
      <vt:lpstr>Осуществление проекта по основным видам деятельности: Беседа: «Виды и свойства бумаги».</vt:lpstr>
      <vt:lpstr>Осуществление проекта по основным видам деятельности:</vt:lpstr>
      <vt:lpstr>Ручной труд.</vt:lpstr>
      <vt:lpstr> Беседа: «Техники работы с бумагой» 1. ПЛЕТЕНИЕ</vt:lpstr>
      <vt:lpstr>2. АППЛИКАЦИЯ – это вид творчества, когда на поверхность из одного материала наклеиваются кусочки другого материала, различающиеся по цвету или фактуре.  Аппликация из бумаги предполагает наклеивание разноцветных бумажных элементов на лист бумаги или картона (основу).</vt:lpstr>
      <vt:lpstr>3. МОДЕЛИРОВАНИЕ ИЗ БУМАГИ</vt:lpstr>
      <vt:lpstr>4. ДЕКУПАЖ</vt:lpstr>
      <vt:lpstr>ДЕКУПАЖ</vt:lpstr>
      <vt:lpstr>5. ОРИГАМИ</vt:lpstr>
      <vt:lpstr>ОРИГАМИ</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Проектная деятельность: «Бумажное  творчество»</dc:title>
  <dc:creator>Алексей Ермаков</dc:creator>
  <cp:lastModifiedBy>Алексей Ермаков</cp:lastModifiedBy>
  <cp:revision>29</cp:revision>
  <dcterms:created xsi:type="dcterms:W3CDTF">2015-02-22T16:42:35Z</dcterms:created>
  <dcterms:modified xsi:type="dcterms:W3CDTF">2015-03-15T13:48:47Z</dcterms:modified>
</cp:coreProperties>
</file>