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72" r:id="rId3"/>
    <p:sldId id="271" r:id="rId4"/>
    <p:sldId id="281" r:id="rId5"/>
    <p:sldId id="275" r:id="rId6"/>
    <p:sldId id="277" r:id="rId7"/>
    <p:sldId id="276" r:id="rId8"/>
    <p:sldId id="269" r:id="rId9"/>
    <p:sldId id="280" r:id="rId10"/>
    <p:sldId id="278" r:id="rId11"/>
    <p:sldId id="279" r:id="rId12"/>
    <p:sldId id="258" r:id="rId13"/>
    <p:sldId id="27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105B4-4A16-428D-8710-038156430FAE}" type="doc">
      <dgm:prSet loTypeId="urn:microsoft.com/office/officeart/2005/8/layout/pyramid1" loCatId="pyramid" qsTypeId="urn:microsoft.com/office/officeart/2005/8/quickstyle/simple1#1" qsCatId="simple" csTypeId="urn:microsoft.com/office/officeart/2005/8/colors/accent1_2#1" csCatId="accent1"/>
      <dgm:spPr/>
    </dgm:pt>
    <dgm:pt modelId="{AFA3237B-9B73-42F2-801F-2027D113D0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Звуки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речи</a:t>
          </a:r>
        </a:p>
      </dgm:t>
    </dgm:pt>
    <dgm:pt modelId="{4E54590D-ECE6-49BC-80DB-24AA9180D2B3}" type="parTrans" cxnId="{D8643AE3-375F-43BE-8AFA-08C8B8FFCD01}">
      <dgm:prSet/>
      <dgm:spPr/>
      <dgm:t>
        <a:bodyPr/>
        <a:lstStyle/>
        <a:p>
          <a:endParaRPr lang="ru-RU"/>
        </a:p>
      </dgm:t>
    </dgm:pt>
    <dgm:pt modelId="{D260852B-064E-4306-8D45-F073F34B4B13}" type="sibTrans" cxnId="{D8643AE3-375F-43BE-8AFA-08C8B8FFCD01}">
      <dgm:prSet/>
      <dgm:spPr/>
      <dgm:t>
        <a:bodyPr/>
        <a:lstStyle/>
        <a:p>
          <a:endParaRPr lang="ru-RU"/>
        </a:p>
      </dgm:t>
    </dgm:pt>
    <dgm:pt modelId="{1D74D175-A77C-40DC-9AD0-0C09979484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Гласные согласные</a:t>
          </a:r>
        </a:p>
      </dgm:t>
    </dgm:pt>
    <dgm:pt modelId="{523D478C-BD2E-4B20-B9AC-C0DD6ED369EB}" type="parTrans" cxnId="{A836FE41-A687-44AF-ABBE-7D6E5CE4DFDB}">
      <dgm:prSet/>
      <dgm:spPr/>
      <dgm:t>
        <a:bodyPr/>
        <a:lstStyle/>
        <a:p>
          <a:endParaRPr lang="ru-RU"/>
        </a:p>
      </dgm:t>
    </dgm:pt>
    <dgm:pt modelId="{402ABEBB-C715-4716-B7A1-EB200C2AAD90}" type="sibTrans" cxnId="{A836FE41-A687-44AF-ABBE-7D6E5CE4DFDB}">
      <dgm:prSet/>
      <dgm:spPr/>
      <dgm:t>
        <a:bodyPr/>
        <a:lstStyle/>
        <a:p>
          <a:endParaRPr lang="ru-RU"/>
        </a:p>
      </dgm:t>
    </dgm:pt>
    <dgm:pt modelId="{D13DB56A-467B-4722-B714-8F11D6587B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Слышим произносим выделяем</a:t>
          </a:r>
        </a:p>
      </dgm:t>
    </dgm:pt>
    <dgm:pt modelId="{A01D6B14-9105-4943-AAB1-FEB4F33D20C5}" type="parTrans" cxnId="{A4639F5B-D64F-46C2-B186-7A007D487D5F}">
      <dgm:prSet/>
      <dgm:spPr/>
      <dgm:t>
        <a:bodyPr/>
        <a:lstStyle/>
        <a:p>
          <a:endParaRPr lang="ru-RU"/>
        </a:p>
      </dgm:t>
    </dgm:pt>
    <dgm:pt modelId="{0CEA1AAF-CE0B-412A-B5F3-A52712503EDF}" type="sibTrans" cxnId="{A4639F5B-D64F-46C2-B186-7A007D487D5F}">
      <dgm:prSet/>
      <dgm:spPr/>
      <dgm:t>
        <a:bodyPr/>
        <a:lstStyle/>
        <a:p>
          <a:endParaRPr lang="ru-RU"/>
        </a:p>
      </dgm:t>
    </dgm:pt>
    <dgm:pt modelId="{B33F2AF9-CAB0-4AF9-BC56-6D9480E5D5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?</a:t>
          </a:r>
        </a:p>
      </dgm:t>
    </dgm:pt>
    <dgm:pt modelId="{BF3DD217-D5AC-4C6D-951F-4D3FE83E3370}" type="parTrans" cxnId="{9049FA45-0DAC-4912-B16C-DA07E49628CE}">
      <dgm:prSet/>
      <dgm:spPr/>
      <dgm:t>
        <a:bodyPr/>
        <a:lstStyle/>
        <a:p>
          <a:endParaRPr lang="ru-RU"/>
        </a:p>
      </dgm:t>
    </dgm:pt>
    <dgm:pt modelId="{C65F5BE5-8721-477A-A249-E2C9E68D406E}" type="sibTrans" cxnId="{9049FA45-0DAC-4912-B16C-DA07E49628CE}">
      <dgm:prSet/>
      <dgm:spPr/>
      <dgm:t>
        <a:bodyPr/>
        <a:lstStyle/>
        <a:p>
          <a:endParaRPr lang="ru-RU"/>
        </a:p>
      </dgm:t>
    </dgm:pt>
    <dgm:pt modelId="{5AA7EB5C-9DAA-4FD3-A37E-E845D4B825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Речь</a:t>
          </a:r>
        </a:p>
      </dgm:t>
    </dgm:pt>
    <dgm:pt modelId="{7203077B-1A27-49A9-8586-75844445D8D9}" type="parTrans" cxnId="{564D91E6-6BCF-4ED4-8C0D-85B88296EFAF}">
      <dgm:prSet/>
      <dgm:spPr/>
      <dgm:t>
        <a:bodyPr/>
        <a:lstStyle/>
        <a:p>
          <a:endParaRPr lang="ru-RU"/>
        </a:p>
      </dgm:t>
    </dgm:pt>
    <dgm:pt modelId="{23FC0E04-A820-4EA4-B801-E70DF7A876A8}" type="sibTrans" cxnId="{564D91E6-6BCF-4ED4-8C0D-85B88296EFAF}">
      <dgm:prSet/>
      <dgm:spPr/>
      <dgm:t>
        <a:bodyPr/>
        <a:lstStyle/>
        <a:p>
          <a:endParaRPr lang="ru-RU"/>
        </a:p>
      </dgm:t>
    </dgm:pt>
    <dgm:pt modelId="{6DFB2F80-6FAC-4989-B6C8-56016FDD7F95}" type="pres">
      <dgm:prSet presAssocID="{618105B4-4A16-428D-8710-038156430FAE}" presName="Name0" presStyleCnt="0">
        <dgm:presLayoutVars>
          <dgm:dir/>
          <dgm:animLvl val="lvl"/>
          <dgm:resizeHandles val="exact"/>
        </dgm:presLayoutVars>
      </dgm:prSet>
      <dgm:spPr/>
    </dgm:pt>
    <dgm:pt modelId="{9CA80FF7-AFAB-427F-BB23-D4AFCE54DCAB}" type="pres">
      <dgm:prSet presAssocID="{AFA3237B-9B73-42F2-801F-2027D113D085}" presName="Name8" presStyleCnt="0"/>
      <dgm:spPr/>
    </dgm:pt>
    <dgm:pt modelId="{6FBF3C2C-8330-4FE1-B366-8FE7FD3E61B0}" type="pres">
      <dgm:prSet presAssocID="{AFA3237B-9B73-42F2-801F-2027D113D085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0DEE5-5632-4090-98E9-9424C5E7623E}" type="pres">
      <dgm:prSet presAssocID="{AFA3237B-9B73-42F2-801F-2027D113D0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D7F09-EF25-4314-807A-76F41CE589AF}" type="pres">
      <dgm:prSet presAssocID="{1D74D175-A77C-40DC-9AD0-0C0997948430}" presName="Name8" presStyleCnt="0"/>
      <dgm:spPr/>
    </dgm:pt>
    <dgm:pt modelId="{D82C0493-05D3-4DB6-B6D1-948E2B19AD95}" type="pres">
      <dgm:prSet presAssocID="{1D74D175-A77C-40DC-9AD0-0C09979484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D6C55-F620-4510-9D5E-D129AD7D2BCF}" type="pres">
      <dgm:prSet presAssocID="{1D74D175-A77C-40DC-9AD0-0C09979484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CFBC1-5D03-47E4-A6D2-9DBB049B3699}" type="pres">
      <dgm:prSet presAssocID="{D13DB56A-467B-4722-B714-8F11D6587B03}" presName="Name8" presStyleCnt="0"/>
      <dgm:spPr/>
    </dgm:pt>
    <dgm:pt modelId="{AB9B1A7D-B6E6-423F-9878-666F9E57DE33}" type="pres">
      <dgm:prSet presAssocID="{D13DB56A-467B-4722-B714-8F11D6587B03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21D6A-A442-4845-9F62-A863746B63BE}" type="pres">
      <dgm:prSet presAssocID="{D13DB56A-467B-4722-B714-8F11D6587B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DE2B4-8551-4278-9345-DAFCFA1CB478}" type="pres">
      <dgm:prSet presAssocID="{B33F2AF9-CAB0-4AF9-BC56-6D9480E5D56D}" presName="Name8" presStyleCnt="0"/>
      <dgm:spPr/>
    </dgm:pt>
    <dgm:pt modelId="{8ACF5CBB-3887-4F50-A22E-C942307F0654}" type="pres">
      <dgm:prSet presAssocID="{B33F2AF9-CAB0-4AF9-BC56-6D9480E5D56D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2E4D0-4CF9-4F37-BA7E-B1FB8B8F8595}" type="pres">
      <dgm:prSet presAssocID="{B33F2AF9-CAB0-4AF9-BC56-6D9480E5D5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1F44B-DDA9-4512-ADDA-16C313FE9120}" type="pres">
      <dgm:prSet presAssocID="{5AA7EB5C-9DAA-4FD3-A37E-E845D4B825A9}" presName="Name8" presStyleCnt="0"/>
      <dgm:spPr/>
    </dgm:pt>
    <dgm:pt modelId="{5E5515F0-560D-4F99-A233-C923FF792C85}" type="pres">
      <dgm:prSet presAssocID="{5AA7EB5C-9DAA-4FD3-A37E-E845D4B825A9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BFD1D-C36C-4555-A870-897B77C31011}" type="pres">
      <dgm:prSet presAssocID="{5AA7EB5C-9DAA-4FD3-A37E-E845D4B825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533A23-4802-40E1-B511-E8B0F0273202}" type="presOf" srcId="{5AA7EB5C-9DAA-4FD3-A37E-E845D4B825A9}" destId="{5E5515F0-560D-4F99-A233-C923FF792C85}" srcOrd="0" destOrd="0" presId="urn:microsoft.com/office/officeart/2005/8/layout/pyramid1"/>
    <dgm:cxn modelId="{AD8288DD-7839-4946-BED7-D6E2276A4968}" type="presOf" srcId="{1D74D175-A77C-40DC-9AD0-0C0997948430}" destId="{D82C0493-05D3-4DB6-B6D1-948E2B19AD95}" srcOrd="0" destOrd="0" presId="urn:microsoft.com/office/officeart/2005/8/layout/pyramid1"/>
    <dgm:cxn modelId="{20C40700-64D9-484F-9210-5D9E43D5FE78}" type="presOf" srcId="{1D74D175-A77C-40DC-9AD0-0C0997948430}" destId="{8CFD6C55-F620-4510-9D5E-D129AD7D2BCF}" srcOrd="1" destOrd="0" presId="urn:microsoft.com/office/officeart/2005/8/layout/pyramid1"/>
    <dgm:cxn modelId="{1B4CC817-C999-49DE-85AB-04AFE0853EAB}" type="presOf" srcId="{AFA3237B-9B73-42F2-801F-2027D113D085}" destId="{6FBF3C2C-8330-4FE1-B366-8FE7FD3E61B0}" srcOrd="0" destOrd="0" presId="urn:microsoft.com/office/officeart/2005/8/layout/pyramid1"/>
    <dgm:cxn modelId="{564D91E6-6BCF-4ED4-8C0D-85B88296EFAF}" srcId="{618105B4-4A16-428D-8710-038156430FAE}" destId="{5AA7EB5C-9DAA-4FD3-A37E-E845D4B825A9}" srcOrd="4" destOrd="0" parTransId="{7203077B-1A27-49A9-8586-75844445D8D9}" sibTransId="{23FC0E04-A820-4EA4-B801-E70DF7A876A8}"/>
    <dgm:cxn modelId="{6B84C1BD-E360-4599-999A-B68B66EEF779}" type="presOf" srcId="{D13DB56A-467B-4722-B714-8F11D6587B03}" destId="{AB9B1A7D-B6E6-423F-9878-666F9E57DE33}" srcOrd="0" destOrd="0" presId="urn:microsoft.com/office/officeart/2005/8/layout/pyramid1"/>
    <dgm:cxn modelId="{A4639F5B-D64F-46C2-B186-7A007D487D5F}" srcId="{618105B4-4A16-428D-8710-038156430FAE}" destId="{D13DB56A-467B-4722-B714-8F11D6587B03}" srcOrd="2" destOrd="0" parTransId="{A01D6B14-9105-4943-AAB1-FEB4F33D20C5}" sibTransId="{0CEA1AAF-CE0B-412A-B5F3-A52712503EDF}"/>
    <dgm:cxn modelId="{5D7A7A77-FCB7-4500-83BF-CA67D4F06D0C}" type="presOf" srcId="{5AA7EB5C-9DAA-4FD3-A37E-E845D4B825A9}" destId="{A1DBFD1D-C36C-4555-A870-897B77C31011}" srcOrd="1" destOrd="0" presId="urn:microsoft.com/office/officeart/2005/8/layout/pyramid1"/>
    <dgm:cxn modelId="{4C5D88A4-EF45-410D-A30C-751F39611E83}" type="presOf" srcId="{D13DB56A-467B-4722-B714-8F11D6587B03}" destId="{86F21D6A-A442-4845-9F62-A863746B63BE}" srcOrd="1" destOrd="0" presId="urn:microsoft.com/office/officeart/2005/8/layout/pyramid1"/>
    <dgm:cxn modelId="{F2810562-B190-47C8-9F9A-E10607CCF6A0}" type="presOf" srcId="{B33F2AF9-CAB0-4AF9-BC56-6D9480E5D56D}" destId="{CE12E4D0-4CF9-4F37-BA7E-B1FB8B8F8595}" srcOrd="1" destOrd="0" presId="urn:microsoft.com/office/officeart/2005/8/layout/pyramid1"/>
    <dgm:cxn modelId="{673B87EB-7660-4FE3-A65D-1F42B2622C9A}" type="presOf" srcId="{B33F2AF9-CAB0-4AF9-BC56-6D9480E5D56D}" destId="{8ACF5CBB-3887-4F50-A22E-C942307F0654}" srcOrd="0" destOrd="0" presId="urn:microsoft.com/office/officeart/2005/8/layout/pyramid1"/>
    <dgm:cxn modelId="{A836FE41-A687-44AF-ABBE-7D6E5CE4DFDB}" srcId="{618105B4-4A16-428D-8710-038156430FAE}" destId="{1D74D175-A77C-40DC-9AD0-0C0997948430}" srcOrd="1" destOrd="0" parTransId="{523D478C-BD2E-4B20-B9AC-C0DD6ED369EB}" sibTransId="{402ABEBB-C715-4716-B7A1-EB200C2AAD90}"/>
    <dgm:cxn modelId="{D8643AE3-375F-43BE-8AFA-08C8B8FFCD01}" srcId="{618105B4-4A16-428D-8710-038156430FAE}" destId="{AFA3237B-9B73-42F2-801F-2027D113D085}" srcOrd="0" destOrd="0" parTransId="{4E54590D-ECE6-49BC-80DB-24AA9180D2B3}" sibTransId="{D260852B-064E-4306-8D45-F073F34B4B13}"/>
    <dgm:cxn modelId="{DD5A7141-1413-4D4F-9CA2-30078F34F15B}" type="presOf" srcId="{618105B4-4A16-428D-8710-038156430FAE}" destId="{6DFB2F80-6FAC-4989-B6C8-56016FDD7F95}" srcOrd="0" destOrd="0" presId="urn:microsoft.com/office/officeart/2005/8/layout/pyramid1"/>
    <dgm:cxn modelId="{9049FA45-0DAC-4912-B16C-DA07E49628CE}" srcId="{618105B4-4A16-428D-8710-038156430FAE}" destId="{B33F2AF9-CAB0-4AF9-BC56-6D9480E5D56D}" srcOrd="3" destOrd="0" parTransId="{BF3DD217-D5AC-4C6D-951F-4D3FE83E3370}" sibTransId="{C65F5BE5-8721-477A-A249-E2C9E68D406E}"/>
    <dgm:cxn modelId="{B3D5C7F9-CE94-435A-9567-E2533CAE24C6}" type="presOf" srcId="{AFA3237B-9B73-42F2-801F-2027D113D085}" destId="{FE00DEE5-5632-4090-98E9-9424C5E7623E}" srcOrd="1" destOrd="0" presId="urn:microsoft.com/office/officeart/2005/8/layout/pyramid1"/>
    <dgm:cxn modelId="{4A2FD92A-7A96-4F68-B6E8-7CCC91B7DFDF}" type="presParOf" srcId="{6DFB2F80-6FAC-4989-B6C8-56016FDD7F95}" destId="{9CA80FF7-AFAB-427F-BB23-D4AFCE54DCAB}" srcOrd="0" destOrd="0" presId="urn:microsoft.com/office/officeart/2005/8/layout/pyramid1"/>
    <dgm:cxn modelId="{CF6A022C-2737-4C3D-89D4-F76E8E3EF846}" type="presParOf" srcId="{9CA80FF7-AFAB-427F-BB23-D4AFCE54DCAB}" destId="{6FBF3C2C-8330-4FE1-B366-8FE7FD3E61B0}" srcOrd="0" destOrd="0" presId="urn:microsoft.com/office/officeart/2005/8/layout/pyramid1"/>
    <dgm:cxn modelId="{D8FA6BC9-4217-4B86-ABC5-E8ADB7AEA28C}" type="presParOf" srcId="{9CA80FF7-AFAB-427F-BB23-D4AFCE54DCAB}" destId="{FE00DEE5-5632-4090-98E9-9424C5E7623E}" srcOrd="1" destOrd="0" presId="urn:microsoft.com/office/officeart/2005/8/layout/pyramid1"/>
    <dgm:cxn modelId="{7B829874-E46E-4514-BB5C-DFE23B3BD68B}" type="presParOf" srcId="{6DFB2F80-6FAC-4989-B6C8-56016FDD7F95}" destId="{90BD7F09-EF25-4314-807A-76F41CE589AF}" srcOrd="1" destOrd="0" presId="urn:microsoft.com/office/officeart/2005/8/layout/pyramid1"/>
    <dgm:cxn modelId="{3FA6708C-D356-4528-BF1F-E0E126877CB9}" type="presParOf" srcId="{90BD7F09-EF25-4314-807A-76F41CE589AF}" destId="{D82C0493-05D3-4DB6-B6D1-948E2B19AD95}" srcOrd="0" destOrd="0" presId="urn:microsoft.com/office/officeart/2005/8/layout/pyramid1"/>
    <dgm:cxn modelId="{B99F2405-9875-4F0D-88FA-1495DD0BFD1C}" type="presParOf" srcId="{90BD7F09-EF25-4314-807A-76F41CE589AF}" destId="{8CFD6C55-F620-4510-9D5E-D129AD7D2BCF}" srcOrd="1" destOrd="0" presId="urn:microsoft.com/office/officeart/2005/8/layout/pyramid1"/>
    <dgm:cxn modelId="{2A6A9834-1F1C-4D98-8E93-30844534863A}" type="presParOf" srcId="{6DFB2F80-6FAC-4989-B6C8-56016FDD7F95}" destId="{E86CFBC1-5D03-47E4-A6D2-9DBB049B3699}" srcOrd="2" destOrd="0" presId="urn:microsoft.com/office/officeart/2005/8/layout/pyramid1"/>
    <dgm:cxn modelId="{32C07DD9-9270-4E78-A432-F30D90AE9B90}" type="presParOf" srcId="{E86CFBC1-5D03-47E4-A6D2-9DBB049B3699}" destId="{AB9B1A7D-B6E6-423F-9878-666F9E57DE33}" srcOrd="0" destOrd="0" presId="urn:microsoft.com/office/officeart/2005/8/layout/pyramid1"/>
    <dgm:cxn modelId="{C4610C0E-83F4-47DE-8653-D1421277F40C}" type="presParOf" srcId="{E86CFBC1-5D03-47E4-A6D2-9DBB049B3699}" destId="{86F21D6A-A442-4845-9F62-A863746B63BE}" srcOrd="1" destOrd="0" presId="urn:microsoft.com/office/officeart/2005/8/layout/pyramid1"/>
    <dgm:cxn modelId="{CDC438CD-71AF-4C41-BAE1-01F4ADCC02DE}" type="presParOf" srcId="{6DFB2F80-6FAC-4989-B6C8-56016FDD7F95}" destId="{025DE2B4-8551-4278-9345-DAFCFA1CB478}" srcOrd="3" destOrd="0" presId="urn:microsoft.com/office/officeart/2005/8/layout/pyramid1"/>
    <dgm:cxn modelId="{B5806BA7-181A-475E-9525-EFF77A5EBD8F}" type="presParOf" srcId="{025DE2B4-8551-4278-9345-DAFCFA1CB478}" destId="{8ACF5CBB-3887-4F50-A22E-C942307F0654}" srcOrd="0" destOrd="0" presId="urn:microsoft.com/office/officeart/2005/8/layout/pyramid1"/>
    <dgm:cxn modelId="{86FF44A6-6DF2-43A0-A044-DE1B70414060}" type="presParOf" srcId="{025DE2B4-8551-4278-9345-DAFCFA1CB478}" destId="{CE12E4D0-4CF9-4F37-BA7E-B1FB8B8F8595}" srcOrd="1" destOrd="0" presId="urn:microsoft.com/office/officeart/2005/8/layout/pyramid1"/>
    <dgm:cxn modelId="{4B42D12D-2B4B-4F4A-9D26-FD5EF55E4F79}" type="presParOf" srcId="{6DFB2F80-6FAC-4989-B6C8-56016FDD7F95}" destId="{2771F44B-DDA9-4512-ADDA-16C313FE9120}" srcOrd="4" destOrd="0" presId="urn:microsoft.com/office/officeart/2005/8/layout/pyramid1"/>
    <dgm:cxn modelId="{78878D65-E973-47D8-8334-F3F932F66090}" type="presParOf" srcId="{2771F44B-DDA9-4512-ADDA-16C313FE9120}" destId="{5E5515F0-560D-4F99-A233-C923FF792C85}" srcOrd="0" destOrd="0" presId="urn:microsoft.com/office/officeart/2005/8/layout/pyramid1"/>
    <dgm:cxn modelId="{C98C782A-7DF0-4633-8FFE-3349EC1B0E94}" type="presParOf" srcId="{2771F44B-DDA9-4512-ADDA-16C313FE9120}" destId="{A1DBFD1D-C36C-4555-A870-897B77C310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5" Type="http://schemas.microsoft.com/office/2006/relationships/legacyDiagramText" Target="legacyDiagramText13.bin"/><Relationship Id="rId4" Type="http://schemas.microsoft.com/office/2006/relationships/legacyDiagramText" Target="legacyDiagramText12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6.bin"/><Relationship Id="rId2" Type="http://schemas.microsoft.com/office/2006/relationships/legacyDiagramText" Target="legacyDiagramText15.bin"/><Relationship Id="rId1" Type="http://schemas.microsoft.com/office/2006/relationships/legacyDiagramText" Target="legacyDiagramText14.bin"/><Relationship Id="rId5" Type="http://schemas.microsoft.com/office/2006/relationships/legacyDiagramText" Target="legacyDiagramText18.bin"/><Relationship Id="rId4" Type="http://schemas.microsoft.com/office/2006/relationships/legacyDiagramText" Target="legacyDiagramText17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1.bin"/><Relationship Id="rId2" Type="http://schemas.microsoft.com/office/2006/relationships/legacyDiagramText" Target="legacyDiagramText20.bin"/><Relationship Id="rId1" Type="http://schemas.microsoft.com/office/2006/relationships/legacyDiagramText" Target="legacyDiagramText19.bin"/><Relationship Id="rId5" Type="http://schemas.microsoft.com/office/2006/relationships/legacyDiagramText" Target="legacyDiagramText23.bin"/><Relationship Id="rId4" Type="http://schemas.microsoft.com/office/2006/relationships/legacyDiagramText" Target="legacyDiagramText22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6.bin"/><Relationship Id="rId2" Type="http://schemas.microsoft.com/office/2006/relationships/legacyDiagramText" Target="legacyDiagramText25.bin"/><Relationship Id="rId1" Type="http://schemas.microsoft.com/office/2006/relationships/legacyDiagramText" Target="legacyDiagramText24.bin"/><Relationship Id="rId5" Type="http://schemas.microsoft.com/office/2006/relationships/legacyDiagramText" Target="legacyDiagramText28.bin"/><Relationship Id="rId4" Type="http://schemas.microsoft.com/office/2006/relationships/legacyDiagramText" Target="legacyDiagramText27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4116-62ED-4087-A332-89CBBB09D8E6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BA77A-F0D3-44FF-A23B-58159AB49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04C33-3BEA-4EF0-939F-15F4D35099A8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F1C7D-8240-4D05-B9B8-B368B25EA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81AFD-B4CC-46B7-8D87-41FAC3B3A578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BFE0-F9F7-41B7-8206-358C73839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A4C7-AFE8-483E-A913-E8BABAAF1FBA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13E0C-42AE-4B08-BD83-99726A3F3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ACEF6-ADA5-421F-94D8-ABA4A2D8DAC1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8294C-47ED-4477-B949-0FA98E79D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981AF-FB5C-4E94-9374-2A7C08ABA3C2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FB75-05CA-4050-8590-5C650D1C2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9330-8F56-402D-AF03-264662FB9A72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5680-7F12-4699-93FA-DCE3545FC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6D5C8-F7A6-4A7A-90AF-1EFC053178A3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0954B-18D5-4E59-A835-2496170D4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F4991-98EA-40B2-9C58-B8771639F392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54A0-0C5B-4822-B0F3-8D6B055F3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C147C-15A8-4167-BD30-6591F2C1E0A6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5C5F-CE26-49D7-AD9A-02223C64C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E407-6830-4039-A2A2-ACA526B11AA3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81FF-66A5-480E-A06D-224383CFA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033E4-092B-414F-BCA2-6B2DC26044BD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8B392-42BB-498C-BD34-045F06054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2DEE537-ECC2-4640-AE10-EB2504ACEA99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01BB893-FEE8-4775-933C-C1985FB80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836613"/>
            <a:ext cx="8278812" cy="352901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latin typeface="Arial" charset="0"/>
              </a:rPr>
              <a:t> </a:t>
            </a:r>
            <a:br>
              <a:rPr lang="ru-RU" sz="5400" smtClean="0">
                <a:latin typeface="Arial" charset="0"/>
              </a:rPr>
            </a:br>
            <a:r>
              <a:rPr lang="ru-RU" sz="5400" smtClean="0">
                <a:latin typeface="Arial" charset="0"/>
              </a:rPr>
              <a:t/>
            </a:r>
            <a:br>
              <a:rPr lang="ru-RU" sz="5400" smtClean="0">
                <a:latin typeface="Arial" charset="0"/>
              </a:rPr>
            </a:br>
            <a:r>
              <a:rPr lang="ru-RU" sz="5400" b="1" smtClean="0">
                <a:latin typeface="Times New Roman" pitchFamily="18" charset="0"/>
              </a:rPr>
              <a:t>Синквейн – </a:t>
            </a:r>
            <a:br>
              <a:rPr lang="ru-RU" sz="5400" b="1" smtClean="0">
                <a:latin typeface="Times New Roman" pitchFamily="18" charset="0"/>
              </a:rPr>
            </a:br>
            <a:r>
              <a:rPr lang="ru-RU" sz="5400" b="1" smtClean="0">
                <a:latin typeface="Times New Roman" pitchFamily="18" charset="0"/>
              </a:rPr>
              <a:t>новая технология в развитии речи дошкольников</a:t>
            </a:r>
            <a:br>
              <a:rPr lang="ru-RU" sz="5400" b="1" smtClean="0">
                <a:latin typeface="Times New Roman" pitchFamily="18" charset="0"/>
              </a:rPr>
            </a:br>
            <a:r>
              <a:rPr lang="ru-RU" sz="5400" smtClean="0">
                <a:latin typeface="Arial" charset="0"/>
              </a:rPr>
              <a:t/>
            </a:r>
            <a:br>
              <a:rPr lang="ru-RU" sz="5400" smtClean="0">
                <a:latin typeface="Arial" charset="0"/>
              </a:rPr>
            </a:br>
            <a:endParaRPr lang="ru-RU" sz="5400" smtClean="0">
              <a:latin typeface="Arial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868863"/>
            <a:ext cx="7777163" cy="165576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i="1" smtClean="0">
                <a:latin typeface="Times New Roman" pitchFamily="18" charset="0"/>
              </a:rPr>
              <a:t>Подготовила учитель-логопед ГБДОУ № 22  Московского района </a:t>
            </a:r>
          </a:p>
          <a:p>
            <a:pPr eaLnBrk="1" hangingPunct="1">
              <a:defRPr/>
            </a:pPr>
            <a:r>
              <a:rPr lang="ru-RU" sz="2000" b="1" i="1" smtClean="0">
                <a:latin typeface="Times New Roman" pitchFamily="18" charset="0"/>
              </a:rPr>
              <a:t>Тищенко О.Ю.</a:t>
            </a:r>
          </a:p>
          <a:p>
            <a:pPr eaLnBrk="1" hangingPunct="1">
              <a:defRPr/>
            </a:pPr>
            <a:endParaRPr lang="ru-RU" sz="2000" i="1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000" i="1" smtClean="0">
                <a:latin typeface="Times New Roman" pitchFamily="18" charset="0"/>
              </a:rPr>
              <a:t>Санкт-Петербург 2014г.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903605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i="1" smtClean="0">
                <a:latin typeface="Times New Roman" pitchFamily="18" charset="0"/>
              </a:rPr>
              <a:t/>
            </a:r>
            <a:br>
              <a:rPr lang="en-US" sz="2400" b="1" i="1" smtClean="0">
                <a:latin typeface="Times New Roman" pitchFamily="18" charset="0"/>
              </a:rPr>
            </a:br>
            <a:r>
              <a:rPr lang="ru-RU" sz="2400" b="1" i="1" smtClean="0">
                <a:latin typeface="Times New Roman" pitchFamily="18" charset="0"/>
              </a:rPr>
              <a:t>Составление краткого рассказа по готовому синквейну </a:t>
            </a:r>
            <a:br>
              <a:rPr lang="ru-RU" sz="24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( с использованием слов и фраз, входящих в состав синквейна)</a:t>
            </a:r>
            <a:br>
              <a:rPr lang="ru-RU" sz="2000" b="1" i="1" smtClean="0">
                <a:latin typeface="Times New Roman" pitchFamily="18" charset="0"/>
              </a:rPr>
            </a:br>
            <a:endParaRPr lang="ru-RU" sz="2000" b="1" i="1" smtClean="0">
              <a:latin typeface="Times New Roman" pitchFamily="18" charset="0"/>
            </a:endParaRPr>
          </a:p>
        </p:txBody>
      </p:sp>
      <p:graphicFrame>
        <p:nvGraphicFramePr>
          <p:cNvPr id="9218" name="Diagram 4"/>
          <p:cNvGraphicFramePr>
            <a:graphicFrameLocks/>
          </p:cNvGraphicFramePr>
          <p:nvPr>
            <p:ph idx="1"/>
          </p:nvPr>
        </p:nvGraphicFramePr>
        <p:xfrm>
          <a:off x="0" y="1341438"/>
          <a:ext cx="9144000" cy="50800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3" grpId="0"/>
      <p:bldDgm spid="9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2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latin typeface="Times New Roman" pitchFamily="18" charset="0"/>
              </a:rPr>
              <a:t>Анализ неполного синквейна для определения  отсутствующей части</a:t>
            </a:r>
            <a:br>
              <a:rPr lang="ru-RU" sz="2400" b="1" i="1" smtClean="0">
                <a:latin typeface="Times New Roman" pitchFamily="18" charset="0"/>
              </a:rPr>
            </a:br>
            <a:endParaRPr lang="ru-RU" sz="2400" b="1" i="1" smtClean="0"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0" y="1196975"/>
          <a:ext cx="9144000" cy="566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2" grpId="0"/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79388" y="381000"/>
            <a:ext cx="8785225" cy="96043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latin typeface="Times New Roman" pitchFamily="18" charset="0"/>
              </a:rPr>
              <a:t>Составление синквейна по прослушанному рассказу</a:t>
            </a:r>
            <a:br>
              <a:rPr lang="ru-RU" sz="2400" b="1" i="1" smtClean="0">
                <a:latin typeface="Times New Roman" pitchFamily="18" charset="0"/>
              </a:rPr>
            </a:br>
            <a:endParaRPr lang="ru-RU" sz="2400" b="1" i="1" smtClean="0">
              <a:latin typeface="Times New Roman" pitchFamily="18" charset="0"/>
            </a:endParaRPr>
          </a:p>
        </p:txBody>
      </p:sp>
      <p:graphicFrame>
        <p:nvGraphicFramePr>
          <p:cNvPr id="8194" name="Diagram 12"/>
          <p:cNvGraphicFramePr>
            <a:graphicFrameLocks/>
          </p:cNvGraphicFramePr>
          <p:nvPr/>
        </p:nvGraphicFramePr>
        <p:xfrm>
          <a:off x="17463" y="1125538"/>
          <a:ext cx="9144000" cy="5732462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133850" y="1989138"/>
            <a:ext cx="914400" cy="465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73450" y="2852738"/>
            <a:ext cx="2232025" cy="504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87675" y="3789363"/>
            <a:ext cx="3168650" cy="5032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19475" y="4652963"/>
            <a:ext cx="2232025" cy="576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40088" y="5661025"/>
            <a:ext cx="2663825" cy="542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397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latin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</a:rPr>
              <a:t>(+++)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40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изученный на занятии материал приобретает  эмоциональную окраску, что способствует его более глубокому усвоению;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отрабатываются знания о частях речи, о предложении;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</a:t>
            </a:r>
            <a:r>
              <a:rPr lang="ru-RU" sz="2000" smtClean="0">
                <a:latin typeface="Arial" charset="0"/>
              </a:rPr>
              <a:t>дети </a:t>
            </a:r>
            <a:r>
              <a:rPr lang="ru-RU" sz="2000" smtClean="0">
                <a:latin typeface="Times New Roman" pitchFamily="18" charset="0"/>
              </a:rPr>
              <a:t>учатся соблюдать интонацию;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значительно активизируется словарный запас ;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совершенствуется навык использования в речи синонимов, антонимов;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активизируется и развивается мыслительная деятельность;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совершенствуется умение высказывать собственное отношение к чему-либо, осуществляется подготовка к краткому пересказу;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</a:t>
            </a:r>
            <a:r>
              <a:rPr lang="ru-RU" sz="2000" smtClean="0">
                <a:latin typeface="Arial" charset="0"/>
              </a:rPr>
              <a:t>дети </a:t>
            </a:r>
            <a:r>
              <a:rPr lang="ru-RU" sz="2000" smtClean="0">
                <a:latin typeface="Times New Roman" pitchFamily="18" charset="0"/>
              </a:rPr>
              <a:t>учатся определять грамматическую основу предложений…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333038" y="3573463"/>
            <a:ext cx="3351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endParaRPr lang="ru-RU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8964613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dirty="0" smtClean="0"/>
              <a:t>«Кто ясно мыслит – тот ясно излагает»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5568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 </a:t>
            </a:r>
            <a:r>
              <a:rPr lang="ru-RU" i="1" smtClean="0"/>
              <a:t>Античная поговорка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2"/>
          <p:cNvGraphicFramePr>
            <a:graphicFrameLocks/>
          </p:cNvGraphicFramePr>
          <p:nvPr>
            <p:ph idx="4294967295"/>
          </p:nvPr>
        </p:nvGraphicFramePr>
        <p:xfrm>
          <a:off x="107950" y="260350"/>
          <a:ext cx="8928100" cy="64817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9388" y="333375"/>
            <a:ext cx="8964612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sz="4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Синквейн</a:t>
            </a:r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– стихотворение без рифмы из пяти строк</a:t>
            </a:r>
            <a:b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4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Аделаида Крэпси  </a:t>
            </a:r>
          </a:p>
          <a:p>
            <a:pPr>
              <a:defRPr/>
            </a:pPr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Хоку, хайку(17 слогов),</a:t>
            </a:r>
            <a:b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танка (31 слог)</a:t>
            </a:r>
            <a:b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4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России – с 1997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Diagram 5"/>
          <p:cNvGraphicFramePr>
            <a:graphicFrameLocks/>
          </p:cNvGraphicFramePr>
          <p:nvPr/>
        </p:nvGraphicFramePr>
        <p:xfrm>
          <a:off x="153988" y="290513"/>
          <a:ext cx="8785225" cy="65532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57" name="Line 14"/>
          <p:cNvSpPr>
            <a:spLocks noChangeShapeType="1"/>
          </p:cNvSpPr>
          <p:nvPr/>
        </p:nvSpPr>
        <p:spPr bwMode="auto">
          <a:xfrm>
            <a:off x="33480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1509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b="1" i="1" smtClean="0">
                <a:latin typeface="Times New Roman" pitchFamily="18" charset="0"/>
              </a:rPr>
              <a:t>Алгоритм синквейна для детей, которые не читают:</a:t>
            </a:r>
            <a:br>
              <a:rPr lang="ru-RU" sz="4000" b="1" i="1" smtClean="0">
                <a:latin typeface="Times New Roman" pitchFamily="18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1.</a:t>
            </a:r>
          </a:p>
          <a:p>
            <a:pPr eaLnBrk="1" hangingPunct="1">
              <a:defRPr/>
            </a:pPr>
            <a:r>
              <a:rPr lang="ru-RU" dirty="0" smtClean="0"/>
              <a:t>2.</a:t>
            </a:r>
          </a:p>
          <a:p>
            <a:pPr eaLnBrk="1" hangingPunct="1">
              <a:defRPr/>
            </a:pPr>
            <a:r>
              <a:rPr lang="ru-RU" dirty="0" smtClean="0"/>
              <a:t>3.</a:t>
            </a:r>
          </a:p>
          <a:p>
            <a:pPr eaLnBrk="1" hangingPunct="1">
              <a:defRPr/>
            </a:pPr>
            <a:r>
              <a:rPr lang="ru-RU" dirty="0" smtClean="0"/>
              <a:t>4.                                         .</a:t>
            </a:r>
          </a:p>
          <a:p>
            <a:pPr eaLnBrk="1" hangingPunct="1">
              <a:defRPr/>
            </a:pPr>
            <a:r>
              <a:rPr lang="ru-RU" dirty="0" smtClean="0"/>
              <a:t>5.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1547813" y="23495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Freeform 12"/>
          <p:cNvSpPr>
            <a:spLocks/>
          </p:cNvSpPr>
          <p:nvPr/>
        </p:nvSpPr>
        <p:spPr bwMode="auto">
          <a:xfrm>
            <a:off x="1403350" y="2828925"/>
            <a:ext cx="876300" cy="192088"/>
          </a:xfrm>
          <a:custGeom>
            <a:avLst/>
            <a:gdLst>
              <a:gd name="T0" fmla="*/ 0 w 552"/>
              <a:gd name="T1" fmla="*/ 2147483647 h 121"/>
              <a:gd name="T2" fmla="*/ 2147483647 w 552"/>
              <a:gd name="T3" fmla="*/ 2147483647 h 121"/>
              <a:gd name="T4" fmla="*/ 2147483647 w 552"/>
              <a:gd name="T5" fmla="*/ 2147483647 h 121"/>
              <a:gd name="T6" fmla="*/ 2147483647 w 552"/>
              <a:gd name="T7" fmla="*/ 2147483647 h 121"/>
              <a:gd name="T8" fmla="*/ 2147483647 w 552"/>
              <a:gd name="T9" fmla="*/ 2147483647 h 121"/>
              <a:gd name="T10" fmla="*/ 2147483647 w 552"/>
              <a:gd name="T11" fmla="*/ 2147483647 h 121"/>
              <a:gd name="T12" fmla="*/ 2147483647 w 552"/>
              <a:gd name="T13" fmla="*/ 2147483647 h 121"/>
              <a:gd name="T14" fmla="*/ 2147483647 w 552"/>
              <a:gd name="T15" fmla="*/ 2147483647 h 121"/>
              <a:gd name="T16" fmla="*/ 2147483647 w 552"/>
              <a:gd name="T17" fmla="*/ 2147483647 h 121"/>
              <a:gd name="T18" fmla="*/ 2147483647 w 552"/>
              <a:gd name="T19" fmla="*/ 2147483647 h 121"/>
              <a:gd name="T20" fmla="*/ 2147483647 w 552"/>
              <a:gd name="T21" fmla="*/ 2147483647 h 1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52" h="121">
                <a:moveTo>
                  <a:pt x="0" y="106"/>
                </a:moveTo>
                <a:cubicBezTo>
                  <a:pt x="11" y="68"/>
                  <a:pt x="23" y="30"/>
                  <a:pt x="46" y="15"/>
                </a:cubicBezTo>
                <a:cubicBezTo>
                  <a:pt x="69" y="0"/>
                  <a:pt x="106" y="0"/>
                  <a:pt x="136" y="15"/>
                </a:cubicBezTo>
                <a:cubicBezTo>
                  <a:pt x="166" y="30"/>
                  <a:pt x="204" y="91"/>
                  <a:pt x="227" y="106"/>
                </a:cubicBezTo>
                <a:cubicBezTo>
                  <a:pt x="250" y="121"/>
                  <a:pt x="257" y="114"/>
                  <a:pt x="272" y="106"/>
                </a:cubicBezTo>
                <a:cubicBezTo>
                  <a:pt x="287" y="98"/>
                  <a:pt x="303" y="75"/>
                  <a:pt x="318" y="60"/>
                </a:cubicBezTo>
                <a:cubicBezTo>
                  <a:pt x="333" y="45"/>
                  <a:pt x="348" y="22"/>
                  <a:pt x="363" y="15"/>
                </a:cubicBezTo>
                <a:cubicBezTo>
                  <a:pt x="378" y="8"/>
                  <a:pt x="393" y="8"/>
                  <a:pt x="408" y="15"/>
                </a:cubicBezTo>
                <a:cubicBezTo>
                  <a:pt x="423" y="22"/>
                  <a:pt x="431" y="45"/>
                  <a:pt x="454" y="60"/>
                </a:cubicBezTo>
                <a:cubicBezTo>
                  <a:pt x="477" y="75"/>
                  <a:pt x="538" y="98"/>
                  <a:pt x="545" y="106"/>
                </a:cubicBezTo>
                <a:cubicBezTo>
                  <a:pt x="552" y="114"/>
                  <a:pt x="525" y="110"/>
                  <a:pt x="499" y="10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Freeform 14"/>
          <p:cNvSpPr>
            <a:spLocks/>
          </p:cNvSpPr>
          <p:nvPr/>
        </p:nvSpPr>
        <p:spPr bwMode="auto">
          <a:xfrm>
            <a:off x="2627313" y="2770188"/>
            <a:ext cx="865187" cy="239712"/>
          </a:xfrm>
          <a:custGeom>
            <a:avLst/>
            <a:gdLst>
              <a:gd name="T0" fmla="*/ 0 w 545"/>
              <a:gd name="T1" fmla="*/ 2147483647 h 151"/>
              <a:gd name="T2" fmla="*/ 2147483647 w 545"/>
              <a:gd name="T3" fmla="*/ 2147483647 h 151"/>
              <a:gd name="T4" fmla="*/ 2147483647 w 545"/>
              <a:gd name="T5" fmla="*/ 2147483647 h 151"/>
              <a:gd name="T6" fmla="*/ 2147483647 w 545"/>
              <a:gd name="T7" fmla="*/ 2147483647 h 151"/>
              <a:gd name="T8" fmla="*/ 2147483647 w 545"/>
              <a:gd name="T9" fmla="*/ 2147483647 h 151"/>
              <a:gd name="T10" fmla="*/ 2147483647 w 545"/>
              <a:gd name="T11" fmla="*/ 2147483647 h 151"/>
              <a:gd name="T12" fmla="*/ 2147483647 w 545"/>
              <a:gd name="T13" fmla="*/ 2147483647 h 151"/>
              <a:gd name="T14" fmla="*/ 2147483647 w 545"/>
              <a:gd name="T15" fmla="*/ 2147483647 h 15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5" h="151">
                <a:moveTo>
                  <a:pt x="0" y="143"/>
                </a:moveTo>
                <a:cubicBezTo>
                  <a:pt x="8" y="75"/>
                  <a:pt x="16" y="7"/>
                  <a:pt x="46" y="7"/>
                </a:cubicBezTo>
                <a:cubicBezTo>
                  <a:pt x="76" y="7"/>
                  <a:pt x="144" y="135"/>
                  <a:pt x="182" y="143"/>
                </a:cubicBezTo>
                <a:cubicBezTo>
                  <a:pt x="220" y="151"/>
                  <a:pt x="249" y="75"/>
                  <a:pt x="272" y="52"/>
                </a:cubicBezTo>
                <a:cubicBezTo>
                  <a:pt x="295" y="29"/>
                  <a:pt x="295" y="0"/>
                  <a:pt x="318" y="7"/>
                </a:cubicBezTo>
                <a:cubicBezTo>
                  <a:pt x="341" y="14"/>
                  <a:pt x="386" y="74"/>
                  <a:pt x="409" y="97"/>
                </a:cubicBezTo>
                <a:cubicBezTo>
                  <a:pt x="432" y="120"/>
                  <a:pt x="431" y="150"/>
                  <a:pt x="454" y="143"/>
                </a:cubicBezTo>
                <a:cubicBezTo>
                  <a:pt x="477" y="136"/>
                  <a:pt x="530" y="67"/>
                  <a:pt x="545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>
            <a:off x="1403350" y="35734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17"/>
          <p:cNvSpPr>
            <a:spLocks noChangeShapeType="1"/>
          </p:cNvSpPr>
          <p:nvPr/>
        </p:nvSpPr>
        <p:spPr bwMode="auto">
          <a:xfrm>
            <a:off x="2627313" y="35734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Line 18"/>
          <p:cNvSpPr>
            <a:spLocks noChangeShapeType="1"/>
          </p:cNvSpPr>
          <p:nvPr/>
        </p:nvSpPr>
        <p:spPr bwMode="auto">
          <a:xfrm>
            <a:off x="3995738" y="3573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1476375" y="41497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Line 20"/>
          <p:cNvSpPr>
            <a:spLocks noChangeShapeType="1"/>
          </p:cNvSpPr>
          <p:nvPr/>
        </p:nvSpPr>
        <p:spPr bwMode="auto">
          <a:xfrm>
            <a:off x="1476375" y="3933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2" name="Line 21"/>
          <p:cNvSpPr>
            <a:spLocks noChangeShapeType="1"/>
          </p:cNvSpPr>
          <p:nvPr/>
        </p:nvSpPr>
        <p:spPr bwMode="auto">
          <a:xfrm>
            <a:off x="2627313" y="41497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Line 22"/>
          <p:cNvSpPr>
            <a:spLocks noChangeShapeType="1"/>
          </p:cNvSpPr>
          <p:nvPr/>
        </p:nvSpPr>
        <p:spPr bwMode="auto">
          <a:xfrm>
            <a:off x="3995738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Line 23"/>
          <p:cNvSpPr>
            <a:spLocks noChangeShapeType="1"/>
          </p:cNvSpPr>
          <p:nvPr/>
        </p:nvSpPr>
        <p:spPr bwMode="auto">
          <a:xfrm>
            <a:off x="5364163" y="41497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5" name="Line 24"/>
          <p:cNvSpPr>
            <a:spLocks noChangeShapeType="1"/>
          </p:cNvSpPr>
          <p:nvPr/>
        </p:nvSpPr>
        <p:spPr bwMode="auto">
          <a:xfrm>
            <a:off x="1547813" y="4724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dglxasset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04813"/>
            <a:ext cx="20161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3" descr="e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5229225"/>
            <a:ext cx="2089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4" descr="f2a0ebd6c8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1628775"/>
            <a:ext cx="14398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5" descr="cuchillo-fallkniven-nl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565400"/>
            <a:ext cx="15113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36" descr="a_vy_znaete_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8263" y="2565400"/>
            <a:ext cx="15589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37" descr="DQtYmVj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47813" y="2565400"/>
            <a:ext cx="13684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38" descr="clipart_oval_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48038" y="1557338"/>
            <a:ext cx="15128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39" descr="dglxasset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789363"/>
            <a:ext cx="194468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40" descr="i?id=413475909-44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0425" y="3933825"/>
            <a:ext cx="1657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Рисунок 165" descr="ЛЕЖИТ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48038" y="4005263"/>
            <a:ext cx="1368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Рисунок 182" descr="на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48263" y="4005263"/>
            <a:ext cx="466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85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4038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1.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2.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3.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4.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5.</a:t>
            </a:r>
          </a:p>
        </p:txBody>
      </p:sp>
      <p:sp>
        <p:nvSpPr>
          <p:cNvPr id="65586" name="Rectangle 50"/>
          <p:cNvSpPr>
            <a:spLocks noGrp="1" noChangeArrowheads="1"/>
          </p:cNvSpPr>
          <p:nvPr>
            <p:ph type="title"/>
          </p:nvPr>
        </p:nvSpPr>
        <p:spPr>
          <a:xfrm flipV="1">
            <a:off x="468313" y="333375"/>
            <a:ext cx="8229600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/>
            </a:r>
            <a:br>
              <a:rPr lang="ru-RU" sz="4000" b="1" i="1" smtClean="0"/>
            </a:br>
            <a:endParaRPr lang="ru-RU" sz="40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latin typeface="Times New Roman" pitchFamily="18" charset="0"/>
              </a:rPr>
              <a:t>Последовательность работы: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91440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Times New Roman" pitchFamily="18" charset="0"/>
              </a:rPr>
              <a:t>Подбор слов-предметов. Дифференциация «живой» - «неживой» предмет. Постановка соответствующих вопросов(графическое изображение).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Times New Roman" pitchFamily="18" charset="0"/>
              </a:rPr>
              <a:t>Подбор слов-действий, которые производит данный объект. Постановка соответствующих вопросов (графическое изображение).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Times New Roman" pitchFamily="18" charset="0"/>
              </a:rPr>
              <a:t>Дифференциация понятий «слова – предметы» и «слова – действия».</a:t>
            </a: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Times New Roman" pitchFamily="18" charset="0"/>
              </a:rPr>
              <a:t>Подбор слов – признаков к объекту. Постановка соответствующих вопросов (графическое изображение).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Times New Roman" pitchFamily="18" charset="0"/>
              </a:rPr>
              <a:t>Дифференциация понятий «слова – предметы», «слова – действия» и «слова - признаки».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latin typeface="Times New Roman" pitchFamily="18" charset="0"/>
              </a:rPr>
              <a:t>Работа над структурой и грамматическим оформлением предложения. («слова – предметы» + «слова – действия» , («слова – предметы» + «слова – действия» + «слова - признаки».)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4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445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latin typeface="Times New Roman" pitchFamily="18" charset="0"/>
              </a:rPr>
              <a:t>Варианты работы:</a:t>
            </a:r>
            <a:r>
              <a:rPr lang="ru-RU" sz="2400" b="1" i="1" smtClean="0">
                <a:latin typeface="Times New Roman" pitchFamily="18" charset="0"/>
              </a:rPr>
              <a:t> </a:t>
            </a:r>
            <a:r>
              <a:rPr lang="ru-RU" sz="2400" b="1" i="1" smtClean="0">
                <a:latin typeface="Arial" charset="0"/>
              </a:rPr>
              <a:t/>
            </a:r>
            <a:br>
              <a:rPr lang="ru-RU" sz="2400" b="1" i="1" smtClean="0">
                <a:latin typeface="Arial" charset="0"/>
              </a:rPr>
            </a:br>
            <a:r>
              <a:rPr lang="ru-RU" sz="2400" b="1" i="1" smtClean="0">
                <a:latin typeface="Times New Roman" pitchFamily="18" charset="0"/>
              </a:rPr>
              <a:t>Составление синквейна - загадки</a:t>
            </a:r>
            <a:br>
              <a:rPr lang="ru-RU" sz="2400" b="1" i="1" smtClean="0">
                <a:latin typeface="Times New Roman" pitchFamily="18" charset="0"/>
              </a:rPr>
            </a:br>
            <a:endParaRPr lang="ru-RU" sz="2400" b="1" i="1" smtClean="0">
              <a:latin typeface="Times New Roman" pitchFamily="18" charset="0"/>
            </a:endParaRPr>
          </a:p>
        </p:txBody>
      </p:sp>
      <p:graphicFrame>
        <p:nvGraphicFramePr>
          <p:cNvPr id="11266" name="Diagram 5"/>
          <p:cNvGraphicFramePr>
            <a:graphicFrameLocks/>
          </p:cNvGraphicFramePr>
          <p:nvPr>
            <p:ph idx="1"/>
          </p:nvPr>
        </p:nvGraphicFramePr>
        <p:xfrm>
          <a:off x="0" y="1268413"/>
          <a:ext cx="9144000" cy="5589587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1844675"/>
            <a:ext cx="12477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/>
      <p:bldDgm spid="11266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296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Times New Roman</vt:lpstr>
      <vt:lpstr>Garamond</vt:lpstr>
      <vt:lpstr>Текстура</vt:lpstr>
      <vt:lpstr>   Синквейн –  новая технология в развитии речи дошкольников  </vt:lpstr>
      <vt:lpstr>«Кто ясно мыслит – тот ясно излагает»</vt:lpstr>
      <vt:lpstr>Слайд 3</vt:lpstr>
      <vt:lpstr>Слайд 4</vt:lpstr>
      <vt:lpstr>Слайд 5</vt:lpstr>
      <vt:lpstr>   Алгоритм синквейна для детей, которые не читают:   </vt:lpstr>
      <vt:lpstr> </vt:lpstr>
      <vt:lpstr>Последовательность работы:</vt:lpstr>
      <vt:lpstr>Варианты работы:  Составление синквейна - загадки </vt:lpstr>
      <vt:lpstr> Составление краткого рассказа по готовому синквейну  ( с использованием слов и фраз, входящих в состав синквейна) </vt:lpstr>
      <vt:lpstr>Анализ неполного синквейна для определения  отсутствующей части </vt:lpstr>
      <vt:lpstr>Составление синквейна по прослушанному рассказу </vt:lpstr>
      <vt:lpstr> (+++)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julia</dc:creator>
  <cp:lastModifiedBy>julia</cp:lastModifiedBy>
  <cp:revision>24</cp:revision>
  <dcterms:created xsi:type="dcterms:W3CDTF">2013-11-26T15:19:32Z</dcterms:created>
  <dcterms:modified xsi:type="dcterms:W3CDTF">2014-02-14T17:49:23Z</dcterms:modified>
</cp:coreProperties>
</file>