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56" r:id="rId3"/>
    <p:sldId id="258" r:id="rId4"/>
    <p:sldId id="264" r:id="rId5"/>
    <p:sldId id="265" r:id="rId6"/>
    <p:sldId id="269" r:id="rId7"/>
    <p:sldId id="270" r:id="rId8"/>
    <p:sldId id="271" r:id="rId9"/>
    <p:sldId id="266" r:id="rId10"/>
    <p:sldId id="267" r:id="rId11"/>
    <p:sldId id="273" r:id="rId12"/>
    <p:sldId id="274" r:id="rId13"/>
    <p:sldId id="275" r:id="rId14"/>
    <p:sldId id="276" r:id="rId15"/>
    <p:sldId id="277" r:id="rId16"/>
    <p:sldId id="268" r:id="rId17"/>
    <p:sldId id="272" r:id="rId18"/>
    <p:sldId id="278" r:id="rId19"/>
    <p:sldId id="284" r:id="rId20"/>
    <p:sldId id="283" r:id="rId21"/>
    <p:sldId id="281" r:id="rId22"/>
    <p:sldId id="279" r:id="rId23"/>
    <p:sldId id="280" r:id="rId24"/>
    <p:sldId id="282" r:id="rId25"/>
    <p:sldId id="286" r:id="rId26"/>
    <p:sldId id="291" r:id="rId27"/>
    <p:sldId id="289" r:id="rId28"/>
    <p:sldId id="290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A4A2-3E39-4A3E-B89C-D4476A2D5D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0F6B-170D-4B44-8327-8A213CF1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A4A2-3E39-4A3E-B89C-D4476A2D5D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0F6B-170D-4B44-8327-8A213CF1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A4A2-3E39-4A3E-B89C-D4476A2D5D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0F6B-170D-4B44-8327-8A213CF1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A4A2-3E39-4A3E-B89C-D4476A2D5D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0F6B-170D-4B44-8327-8A213CF1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A4A2-3E39-4A3E-B89C-D4476A2D5D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0F6B-170D-4B44-8327-8A213CF1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A4A2-3E39-4A3E-B89C-D4476A2D5D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0F6B-170D-4B44-8327-8A213CF1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A4A2-3E39-4A3E-B89C-D4476A2D5D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0F6B-170D-4B44-8327-8A213CF1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A4A2-3E39-4A3E-B89C-D4476A2D5D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0F6B-170D-4B44-8327-8A213CF1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A4A2-3E39-4A3E-B89C-D4476A2D5D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0F6B-170D-4B44-8327-8A213CF1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A4A2-3E39-4A3E-B89C-D4476A2D5D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0F6B-170D-4B44-8327-8A213CF1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A4A2-3E39-4A3E-B89C-D4476A2D5D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340F6B-170D-4B44-8327-8A213CF1C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33A4A2-3E39-4A3E-B89C-D4476A2D5DAE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340F6B-170D-4B44-8327-8A213CF1C6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astera-rukodeliya.ru/kvilling/1135-osnovy-kvillinga.html" TargetMode="External"/><Relationship Id="rId2" Type="http://schemas.openxmlformats.org/officeDocument/2006/relationships/hyperlink" Target="http://videla.ru/bumazhnoe-iskusstvo-kvilling-24-foto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ivemaster.ru/topic/34422-kvilling-s-chego-nachat" TargetMode="External"/><Relationship Id="rId4" Type="http://schemas.openxmlformats.org/officeDocument/2006/relationships/hyperlink" Target="http://bethen.ucoz.ru/news/podelki_v_tekhnike_kvillinga_vse_vidy_podelok/2014-05-02-214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villa Decor" pitchFamily="82" charset="0"/>
              </a:rPr>
              <a:t>Консультация для воспитателей по теме «Нетрадиционная работа с бумагой .</a:t>
            </a:r>
            <a:r>
              <a:rPr lang="ru-RU" sz="5400" dirty="0" err="1" smtClean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villa Decor" pitchFamily="82" charset="0"/>
              </a:rPr>
              <a:t>Квиллинг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villa Decor" pitchFamily="82" charset="0"/>
              </a:rPr>
              <a:t>»</a:t>
            </a:r>
            <a:endParaRPr lang="ru-RU" sz="5400" dirty="0"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evilla Decor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Sevilla Decor" pitchFamily="82" charset="0"/>
              </a:rPr>
              <a:t>Подготовила: 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villa Decor" pitchFamily="82" charset="0"/>
              </a:rPr>
              <a:t>воспитатель</a:t>
            </a:r>
            <a:r>
              <a:rPr lang="ru-RU" sz="4000" dirty="0" smtClean="0">
                <a:solidFill>
                  <a:srgbClr val="FFFF00"/>
                </a:solidFill>
                <a:latin typeface="Sevilla Decor" pitchFamily="82" charset="0"/>
              </a:rPr>
              <a:t> МБДОУ «Детский сад№6»</a:t>
            </a:r>
            <a:endParaRPr lang="ru-RU" sz="3600" dirty="0"/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1287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Базовые элементы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5" descr="%B1%B8~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428736"/>
            <a:ext cx="5357850" cy="454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3" descr="звёздочка (2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7588" y="428625"/>
            <a:ext cx="13620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звёздочка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857750"/>
            <a:ext cx="1511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471490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зображение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500438"/>
            <a:ext cx="4724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500166" y="5500702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Капля: центр свободной спирали сдвинем в одну сторону, а другую сожмем двумя пальцами и отпустим.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82" descr="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857232"/>
            <a:ext cx="4724400" cy="1771650"/>
          </a:xfrm>
          <a:prstGeom prst="rect">
            <a:avLst/>
          </a:prstGeom>
          <a:noFill/>
        </p:spPr>
      </p:pic>
      <p:pic>
        <p:nvPicPr>
          <p:cNvPr id="30721" name="Рисунок 83" descr="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3643314"/>
            <a:ext cx="4724400" cy="177165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42910" y="2786058"/>
            <a:ext cx="7643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Треугольник: делаем каплю, а затем округлую часть сплющиваем, чтобы она стала прямой.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643042" y="5357826"/>
            <a:ext cx="55006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Стрела: делаем треугольник, после чего середину его основания вдавливаем внутрь.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072066" y="428604"/>
            <a:ext cx="38576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Глаз (листок): сожмем одновременно с двух сторон свободную спираль и отпустим.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Рисунок 84" descr="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724400" cy="177165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7" name="Рисунок 88" descr="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714884"/>
            <a:ext cx="4724400" cy="1771650"/>
          </a:xfrm>
          <a:prstGeom prst="rect">
            <a:avLst/>
          </a:prstGeom>
          <a:noFill/>
        </p:spPr>
      </p:pic>
      <p:pic>
        <p:nvPicPr>
          <p:cNvPr id="33796" name="Рисунок 89" descr="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2571744"/>
            <a:ext cx="4724400" cy="177165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2714620"/>
            <a:ext cx="3643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Полукруг: Защипываем две области свободной спирали и выпрямляем с одной стороны пространство между ними.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214942" y="4929198"/>
            <a:ext cx="39290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Полумесяц: делаем полукруг, потом продавливаем середину прямой области.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8" grpId="0"/>
      <p:bldP spid="337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Рисунок 85" descr="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71480"/>
            <a:ext cx="4724400" cy="1771650"/>
          </a:xfrm>
          <a:prstGeom prst="rect">
            <a:avLst/>
          </a:prstGeom>
          <a:noFill/>
        </p:spPr>
      </p:pic>
      <p:pic>
        <p:nvPicPr>
          <p:cNvPr id="34818" name="Рисунок 86" descr="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500306"/>
            <a:ext cx="4724400" cy="1771650"/>
          </a:xfrm>
          <a:prstGeom prst="rect">
            <a:avLst/>
          </a:prstGeom>
          <a:noFill/>
        </p:spPr>
      </p:pic>
      <p:pic>
        <p:nvPicPr>
          <p:cNvPr id="34817" name="Рисунок 87" descr="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572008"/>
            <a:ext cx="4724400" cy="177165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572132" y="857232"/>
            <a:ext cx="32861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Прямоугольник: Делаем листок, а затем аналогично сжимаем две оставшиеся стороны.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929322" y="5072074"/>
            <a:ext cx="22145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Выравниваем углы.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531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85720" y="142852"/>
            <a:ext cx="8643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 поговорим о фигурах, которые получаются не из основной формы и называются свободными. Рассмотрим несколько. Обращаю внимание, что концы нигде не фиксируем клеем.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1" name="Рисунок 90" descr="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1714488"/>
            <a:ext cx="4724400" cy="177165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44" y="1571612"/>
            <a:ext cx="38576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Рожки: берем полоску, складываем пополам, и каждую половинку закручиваем наружу в противоположные стороны.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Завиток: не сгибая полоску, закручиваем одну ее половинку в одну сторону, а другую - в другую.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143504" y="4286256"/>
            <a:ext cx="3714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Веточка: складываем полоску в соотношении примерно 2 к 1 и обе части закручиваем в одну сторону.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Сердечко: сгибаем полоску пополам и каждую половинку закручиваем внутрь.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Рисунок 91" descr="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143380"/>
            <a:ext cx="4724400" cy="1771650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8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1287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Помпоны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8" descr="fringed-flower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349500"/>
            <a:ext cx="3635375" cy="25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s368074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284538"/>
            <a:ext cx="2967037" cy="209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54025" y="1268413"/>
            <a:ext cx="8294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Помпоны изготавливают путем скручивания полоски с бахромой, которая, как правило, шире обычной полоски. Бахрому проще сделать, если полоска сложена.</a:t>
            </a: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51648" cy="11287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Роза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DSC012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000108"/>
            <a:ext cx="2405080" cy="180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12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488" y="1643050"/>
            <a:ext cx="2309828" cy="173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129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2786058"/>
            <a:ext cx="2452705" cy="183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129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28926" y="3429000"/>
            <a:ext cx="2357454" cy="176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357950" y="150017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Вырезаем круг из бумаги нужного цвета.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88" y="250030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 Делаем разметку. От центра фигуры рисуем спираль.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29388" y="350043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Вырезаем по линии разметки.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29388" y="421481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Закручиваем ролл от центра к краю.</a:t>
            </a:r>
            <a:endParaRPr lang="ru-RU" dirty="0"/>
          </a:p>
        </p:txBody>
      </p:sp>
      <p:pic>
        <p:nvPicPr>
          <p:cNvPr id="19" name="Рисунок 18" descr="DSC0129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596" y="4572008"/>
            <a:ext cx="2595579" cy="194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6500826" y="5072074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. Распускаем до нужного размера. Фиксируем с помощью клея.</a:t>
            </a:r>
            <a:endParaRPr lang="ru-RU" dirty="0"/>
          </a:p>
        </p:txBody>
      </p:sp>
      <p:pic>
        <p:nvPicPr>
          <p:cNvPr id="13" name="Рисунок 12" descr="DSC0129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143240" y="5357826"/>
            <a:ext cx="2880482" cy="113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68313" y="404813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С помощью этих приемов вы сможете создать необыкновенные композиции: от простого цветка до самых изысканны </a:t>
            </a:r>
            <a:r>
              <a:rPr lang="ru-RU" sz="2400" dirty="0" smtClean="0">
                <a:latin typeface="Times New Roman" pitchFamily="18" charset="0"/>
              </a:rPr>
              <a:t>проектов.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8" name="Рисунок 7" descr="DSC010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878" y="2345520"/>
            <a:ext cx="4476749" cy="3357562"/>
          </a:xfrm>
          <a:prstGeom prst="rect">
            <a:avLst/>
          </a:prstGeom>
        </p:spPr>
      </p:pic>
      <p:pic>
        <p:nvPicPr>
          <p:cNvPr id="9" name="Рисунок 8" descr="DSC01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1857364"/>
            <a:ext cx="4553842" cy="3415382"/>
          </a:xfrm>
          <a:prstGeom prst="rect">
            <a:avLst/>
          </a:prstGeom>
        </p:spPr>
      </p:pic>
      <p:pic>
        <p:nvPicPr>
          <p:cNvPr id="14" name="Рисунок 13" descr="DSC010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2000240"/>
            <a:ext cx="4553842" cy="3415381"/>
          </a:xfrm>
          <a:prstGeom prst="rect">
            <a:avLst/>
          </a:prstGeom>
        </p:spPr>
      </p:pic>
      <p:pic>
        <p:nvPicPr>
          <p:cNvPr id="15" name="Рисунок 14" descr="DSC0100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4601814" y="1684673"/>
            <a:ext cx="3286148" cy="448878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1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4553842" cy="3415381"/>
          </a:xfrm>
          <a:prstGeom prst="rect">
            <a:avLst/>
          </a:prstGeom>
        </p:spPr>
      </p:pic>
      <p:pic>
        <p:nvPicPr>
          <p:cNvPr id="4" name="Рисунок 3" descr="DSC01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1142984"/>
            <a:ext cx="4553842" cy="3415381"/>
          </a:xfrm>
          <a:prstGeom prst="rect">
            <a:avLst/>
          </a:prstGeom>
        </p:spPr>
      </p:pic>
      <p:pic>
        <p:nvPicPr>
          <p:cNvPr id="5" name="Рисунок 4" descr="DSC010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2" y="3000372"/>
            <a:ext cx="4553842" cy="341538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DCIM\104MSDCF\DSC010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5000636"/>
            <a:ext cx="3857620" cy="164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1638" y="214290"/>
            <a:ext cx="8497887" cy="1217635"/>
          </a:xfrm>
        </p:spPr>
      </p:pic>
      <p:pic>
        <p:nvPicPr>
          <p:cNvPr id="8" name="Picture 2" descr="E:\DCIM\104MSDCF\DSC01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286256"/>
            <a:ext cx="3929090" cy="219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E:\DCIM\104MSDCF\DSC01055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42910" y="1214422"/>
            <a:ext cx="5072098" cy="380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Pictures\Изображения по темам\Прикладной труд\Квиллинг\Своё\DSC005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1357298"/>
            <a:ext cx="2857520" cy="222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214290"/>
            <a:ext cx="5120682" cy="3633146"/>
          </a:xfrm>
          <a:prstGeom prst="rect">
            <a:avLst/>
          </a:prstGeom>
        </p:spPr>
      </p:pic>
      <p:pic>
        <p:nvPicPr>
          <p:cNvPr id="4" name="Рисунок 3" descr="DSC01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785794"/>
            <a:ext cx="4553842" cy="3415381"/>
          </a:xfrm>
          <a:prstGeom prst="rect">
            <a:avLst/>
          </a:prstGeom>
        </p:spPr>
      </p:pic>
      <p:pic>
        <p:nvPicPr>
          <p:cNvPr id="3" name="Рисунок 2" descr="DSC010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42" y="2714620"/>
            <a:ext cx="4844194" cy="363314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9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85728"/>
            <a:ext cx="3075406" cy="303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619493" y="285728"/>
            <a:ext cx="523878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429388" y="4286256"/>
            <a:ext cx="2000264" cy="1500198"/>
          </a:xfrm>
          <a:prstGeom prst="rect">
            <a:avLst/>
          </a:prstGeom>
          <a:noFill/>
        </p:spPr>
      </p:pic>
      <p:pic>
        <p:nvPicPr>
          <p:cNvPr id="5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000496" y="4429132"/>
            <a:ext cx="2000264" cy="1500198"/>
          </a:xfrm>
          <a:prstGeom prst="rect">
            <a:avLst/>
          </a:prstGeom>
          <a:noFill/>
        </p:spPr>
      </p:pic>
      <p:pic>
        <p:nvPicPr>
          <p:cNvPr id="6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 rot="5400000">
            <a:off x="642910" y="3929066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89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4143380"/>
            <a:ext cx="3500462" cy="2483548"/>
          </a:xfrm>
          <a:prstGeom prst="rect">
            <a:avLst/>
          </a:prstGeom>
        </p:spPr>
      </p:pic>
      <p:pic>
        <p:nvPicPr>
          <p:cNvPr id="3" name="Рисунок 2" descr="DSC0089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57554" y="285728"/>
            <a:ext cx="2867045" cy="3739624"/>
          </a:xfrm>
          <a:prstGeom prst="rect">
            <a:avLst/>
          </a:prstGeom>
        </p:spPr>
      </p:pic>
      <p:pic>
        <p:nvPicPr>
          <p:cNvPr id="4" name="Рисунок 3" descr="DSC0089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88425" y="2857496"/>
            <a:ext cx="2755575" cy="3639946"/>
          </a:xfrm>
          <a:prstGeom prst="rect">
            <a:avLst/>
          </a:prstGeom>
        </p:spPr>
      </p:pic>
      <p:pic>
        <p:nvPicPr>
          <p:cNvPr id="5" name="Рисунок 4" descr="DSC0089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326258"/>
            <a:ext cx="2643206" cy="369909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3714776" cy="2786083"/>
          </a:xfrm>
          <a:prstGeom prst="rect">
            <a:avLst/>
          </a:prstGeom>
          <a:noFill/>
        </p:spPr>
      </p:pic>
      <p:pic>
        <p:nvPicPr>
          <p:cNvPr id="5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0034" y="2143116"/>
            <a:ext cx="3286148" cy="4381531"/>
          </a:xfrm>
          <a:prstGeom prst="rect">
            <a:avLst/>
          </a:prstGeom>
          <a:noFill/>
        </p:spPr>
      </p:pic>
      <p:pic>
        <p:nvPicPr>
          <p:cNvPr id="6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714876" y="285728"/>
            <a:ext cx="3714776" cy="2786082"/>
          </a:xfrm>
          <a:prstGeom prst="rect">
            <a:avLst/>
          </a:prstGeom>
          <a:noFill/>
        </p:spPr>
      </p:pic>
      <p:pic>
        <p:nvPicPr>
          <p:cNvPr id="4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214942" y="2000240"/>
            <a:ext cx="3714776" cy="2786082"/>
          </a:xfrm>
          <a:prstGeom prst="rect">
            <a:avLst/>
          </a:prstGeom>
          <a:noFill/>
        </p:spPr>
      </p:pic>
      <p:pic>
        <p:nvPicPr>
          <p:cNvPr id="7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3929066"/>
            <a:ext cx="1643074" cy="2500330"/>
          </a:xfrm>
          <a:prstGeom prst="rect">
            <a:avLst/>
          </a:prstGeom>
          <a:noFill/>
        </p:spPr>
      </p:pic>
      <p:pic>
        <p:nvPicPr>
          <p:cNvPr id="2" name="Рисунок 1" descr="DSC0035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14414" y="857231"/>
            <a:ext cx="6572296" cy="520136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5719" y="214290"/>
            <a:ext cx="4095779" cy="3071834"/>
          </a:xfrm>
          <a:prstGeom prst="rect">
            <a:avLst/>
          </a:prstGeom>
          <a:noFill/>
        </p:spPr>
      </p:pic>
      <p:pic>
        <p:nvPicPr>
          <p:cNvPr id="5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28596" y="3643314"/>
            <a:ext cx="3714776" cy="2786082"/>
          </a:xfrm>
          <a:prstGeom prst="rect">
            <a:avLst/>
          </a:prstGeom>
          <a:noFill/>
        </p:spPr>
      </p:pic>
      <p:pic>
        <p:nvPicPr>
          <p:cNvPr id="6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072066" y="285728"/>
            <a:ext cx="3714776" cy="2786082"/>
          </a:xfrm>
          <a:prstGeom prst="rect">
            <a:avLst/>
          </a:prstGeom>
          <a:noFill/>
        </p:spPr>
      </p:pic>
      <p:pic>
        <p:nvPicPr>
          <p:cNvPr id="7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857752" y="2000240"/>
            <a:ext cx="3214710" cy="3853753"/>
          </a:xfrm>
          <a:prstGeom prst="rect">
            <a:avLst/>
          </a:prstGeom>
          <a:noFill/>
        </p:spPr>
      </p:pic>
      <p:pic>
        <p:nvPicPr>
          <p:cNvPr id="3" name="Picture 2" descr="C:\Users\User\Pictures\Изображения по темам\Прикладной труд\Квиллинг\Своё\DSC00365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1214414" y="1000108"/>
            <a:ext cx="6643734" cy="45010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4129947" cy="3415382"/>
          </a:xfrm>
          <a:prstGeom prst="rect">
            <a:avLst/>
          </a:prstGeom>
        </p:spPr>
      </p:pic>
      <p:pic>
        <p:nvPicPr>
          <p:cNvPr id="3" name="Рисунок 2" descr="DSC01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714356"/>
            <a:ext cx="4553842" cy="3415381"/>
          </a:xfrm>
          <a:prstGeom prst="rect">
            <a:avLst/>
          </a:prstGeom>
        </p:spPr>
      </p:pic>
      <p:pic>
        <p:nvPicPr>
          <p:cNvPr id="4" name="Рисунок 3" descr="DSC010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44" y="2571744"/>
            <a:ext cx="4553842" cy="3415381"/>
          </a:xfrm>
          <a:prstGeom prst="rect">
            <a:avLst/>
          </a:prstGeom>
        </p:spPr>
      </p:pic>
      <p:pic>
        <p:nvPicPr>
          <p:cNvPr id="5" name="Рисунок 4" descr="DSC0100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2910" y="3429000"/>
            <a:ext cx="2643206" cy="327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ctrTitle"/>
          </p:nvPr>
        </p:nvSpPr>
        <p:spPr>
          <a:xfrm>
            <a:off x="714348" y="0"/>
            <a:ext cx="7851648" cy="9858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Работа с детьми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858280" cy="57150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Организовать работу с детьми по ознакомлению с техникой «</a:t>
            </a:r>
            <a:r>
              <a:rPr lang="ru-RU" dirty="0" err="1" smtClean="0"/>
              <a:t>квиллинг</a:t>
            </a:r>
            <a:r>
              <a:rPr lang="ru-RU" dirty="0" smtClean="0"/>
              <a:t>» можно со старшей группы при этом используя вместо обычных полос тонированной бумаги полосы </a:t>
            </a:r>
            <a:r>
              <a:rPr lang="ru-RU" dirty="0" err="1" smtClean="0"/>
              <a:t>гафрокартона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При работе с бумажными полосами у детей не всегда правильно получались детали заданной формы, что являлось следствием недостаточной координации движений пальцев </a:t>
            </a:r>
            <a:r>
              <a:rPr lang="ru-RU" dirty="0" err="1" smtClean="0"/>
              <a:t>рук;элементы</a:t>
            </a:r>
            <a:r>
              <a:rPr lang="ru-RU" dirty="0" smtClean="0"/>
              <a:t> композиции получались разного </a:t>
            </a:r>
            <a:r>
              <a:rPr lang="ru-RU" dirty="0" err="1" smtClean="0"/>
              <a:t>размера,что</a:t>
            </a:r>
            <a:r>
              <a:rPr lang="ru-RU" dirty="0" smtClean="0"/>
              <a:t> определялось недостаточным </a:t>
            </a:r>
            <a:r>
              <a:rPr lang="ru-RU" dirty="0" err="1" smtClean="0"/>
              <a:t>развитиемглазомера</a:t>
            </a:r>
            <a:r>
              <a:rPr lang="ru-RU" dirty="0" smtClean="0"/>
              <a:t>; работа не держала форму или теряла ее из-за неправильной дозировки клея, что происходило </a:t>
            </a:r>
            <a:r>
              <a:rPr lang="ru-RU" dirty="0" err="1" smtClean="0"/>
              <a:t>отнедостаточного</a:t>
            </a:r>
            <a:r>
              <a:rPr lang="ru-RU" dirty="0" smtClean="0"/>
              <a:t> знания свойств материала </a:t>
            </a:r>
            <a:r>
              <a:rPr lang="ru-RU" dirty="0" err="1" smtClean="0"/>
              <a:t>ивследствие</a:t>
            </a:r>
            <a:r>
              <a:rPr lang="ru-RU" dirty="0" smtClean="0"/>
              <a:t> отсутствия достаточной экспериментальной деятельности с ним.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8229600" cy="640083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1287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Кружок волшебная бумага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User\Desktop\Фото\с карты памяти\DSC013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00174"/>
            <a:ext cx="6572296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Информация взята из источников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http://videla.ru/bumazhnoe-iskusstvo-kvilling-24-foto.html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http://mastera-rukodeliya.ru/kvilling/1135-osnovy-kvillinga.html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http://bethen.ucoz.ru/news/podelki_v_tekhnike_kvillinga_vse_vidy_podelok/2014-05-02-214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http://www.livemaster.ru/topic/34422-kvilling-s-chego-nachat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85860"/>
            <a:ext cx="800102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nusmanC" pitchFamily="2" charset="0"/>
              </a:rPr>
              <a:t>Спасибо </a:t>
            </a:r>
          </a:p>
          <a:p>
            <a:pPr algn="ctr"/>
            <a:r>
              <a:rPr lang="ru-RU" sz="96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nusmanC" pitchFamily="2" charset="0"/>
              </a:rPr>
              <a:t>за внимание!</a:t>
            </a:r>
            <a:endParaRPr lang="ru-RU" sz="96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nusmanC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1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20" presetClass="path" presetSubtype="0" repeatCount="indefinite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3385 -0.00023 C -0.13385 -0.04282 -0.10781 -0.07755 -0.07587 -0.07755 L 0.05816 -0.07755 C 0.09011 -0.07755 0.11615 -0.04282 0.11615 -0.00023 L 0.11615 0.1757 C 0.11615 0.21852 0.09011 0.2544 0.05816 0.2544 L -0.07587 0.2544 C -0.10781 0.2544 -0.13385 0.21852 -0.13385 0.1757 Z " pathEditMode="relative" rAng="0" ptsTypes="fFfFfFff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1287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Немного из истории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1643050"/>
            <a:ext cx="65008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</a:rPr>
              <a:t>Одна из необычных техник бумажного творчества – это филигранное искусство </a:t>
            </a:r>
            <a:r>
              <a:rPr lang="ru-RU" sz="2400" dirty="0" err="1" smtClean="0">
                <a:latin typeface="Times New Roman" pitchFamily="18" charset="0"/>
              </a:rPr>
              <a:t>бумагокручения</a:t>
            </a:r>
            <a:r>
              <a:rPr lang="ru-RU" sz="2400" dirty="0" smtClean="0">
                <a:latin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itchFamily="18" charset="0"/>
              </a:rPr>
              <a:t>На английском языке данный вид </a:t>
            </a:r>
          </a:p>
          <a:p>
            <a:pPr algn="just"/>
            <a:r>
              <a:rPr lang="ru-RU" sz="2400" dirty="0" smtClean="0">
                <a:latin typeface="Times New Roman" pitchFamily="18" charset="0"/>
              </a:rPr>
              <a:t>рукоделия называется "</a:t>
            </a:r>
            <a:r>
              <a:rPr lang="ru-RU" sz="2400" dirty="0" err="1" smtClean="0">
                <a:latin typeface="Times New Roman" pitchFamily="18" charset="0"/>
              </a:rPr>
              <a:t>quilling</a:t>
            </a:r>
            <a:r>
              <a:rPr lang="ru-RU" sz="2400" dirty="0" smtClean="0">
                <a:latin typeface="Times New Roman" pitchFamily="18" charset="0"/>
              </a:rPr>
              <a:t>" - от слова"</a:t>
            </a:r>
            <a:r>
              <a:rPr lang="ru-RU" sz="2400" dirty="0" err="1" smtClean="0">
                <a:latin typeface="Times New Roman" pitchFamily="18" charset="0"/>
              </a:rPr>
              <a:t>quill</a:t>
            </a:r>
            <a:r>
              <a:rPr lang="ru-RU" sz="2400" dirty="0" smtClean="0">
                <a:latin typeface="Times New Roman" pitchFamily="18" charset="0"/>
              </a:rPr>
              <a:t>" или "птичье перо".</a:t>
            </a:r>
          </a:p>
          <a:p>
            <a:pPr algn="just"/>
            <a:r>
              <a:rPr lang="ru-RU" sz="2400" dirty="0" smtClean="0">
                <a:latin typeface="Times New Roman" pitchFamily="18" charset="0"/>
              </a:rPr>
              <a:t>Эта техника возникла в Европе на рубеже 14 -15 веков. Долгое время в Европе </a:t>
            </a:r>
            <a:r>
              <a:rPr lang="ru-RU" sz="2400" dirty="0" err="1" smtClean="0">
                <a:latin typeface="Times New Roman" pitchFamily="18" charset="0"/>
              </a:rPr>
              <a:t>квиллинг</a:t>
            </a:r>
            <a:r>
              <a:rPr lang="ru-RU" sz="2400" dirty="0" smtClean="0">
                <a:latin typeface="Times New Roman" pitchFamily="18" charset="0"/>
              </a:rPr>
              <a:t> был искусством доступным только высшим слоям общество. </a:t>
            </a:r>
            <a:r>
              <a:rPr lang="ru-RU" sz="2400" dirty="0" err="1" smtClean="0">
                <a:latin typeface="Times New Roman" pitchFamily="18" charset="0"/>
              </a:rPr>
              <a:t>Квиллинг</a:t>
            </a:r>
            <a:r>
              <a:rPr lang="ru-RU" sz="2400" dirty="0" smtClean="0">
                <a:latin typeface="Times New Roman" pitchFamily="18" charset="0"/>
              </a:rPr>
              <a:t> быстро распространился по всему миру, его приняли и развили страны с традиционной культурой изготовления изделий из бумаги, такие как Китай и </a:t>
            </a:r>
            <a:r>
              <a:rPr lang="ru-RU" sz="2400" dirty="0" err="1" smtClean="0">
                <a:latin typeface="Times New Roman" pitchFamily="18" charset="0"/>
              </a:rPr>
              <a:t>Карея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3" name="Рисунок 3" descr="crw_19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285720" y="1428736"/>
            <a:ext cx="2017583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1287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Материалы и </a:t>
            </a:r>
            <a:r>
              <a:rPr lang="ru-RU" dirty="0" err="1" smtClean="0">
                <a:solidFill>
                  <a:srgbClr val="FFFF00"/>
                </a:solidFill>
              </a:rPr>
              <a:t>инсрументы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164305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Двухсторонняя цветная бумага(тонированная).</a:t>
            </a:r>
          </a:p>
          <a:p>
            <a:pPr algn="just"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Приспособления для закручивания бумажных лент.</a:t>
            </a:r>
          </a:p>
          <a:p>
            <a:pPr algn="just"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Клей ПВА</a:t>
            </a:r>
          </a:p>
          <a:p>
            <a:pPr algn="just"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Ножницы</a:t>
            </a:r>
          </a:p>
          <a:p>
            <a:pPr algn="just"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Картон для создания основного фона открытки</a:t>
            </a:r>
          </a:p>
          <a:p>
            <a:pPr algn="just"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Линейка с круглыми отверстиями различного         диаметра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8" name="img_2" descr="303906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40225"/>
            <a:ext cx="2886075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Квиллинг: Мастер класс: как сделать красивый цветок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3795" y="3908425"/>
            <a:ext cx="3240087" cy="224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87982" y="4484688"/>
            <a:ext cx="3162300" cy="237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s368074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9645" y="1244600"/>
            <a:ext cx="1314450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1287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 Подготовка полос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1785926"/>
            <a:ext cx="514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Стандартные полосы бумаги для </a:t>
            </a:r>
            <a:r>
              <a:rPr lang="ru-RU" sz="2400" dirty="0" err="1" smtClean="0">
                <a:latin typeface="Times New Roman" pitchFamily="18" charset="0"/>
              </a:rPr>
              <a:t>квиллинга</a:t>
            </a:r>
            <a:r>
              <a:rPr lang="ru-RU" sz="2400" dirty="0" smtClean="0">
                <a:latin typeface="Times New Roman" pitchFamily="18" charset="0"/>
              </a:rPr>
              <a:t> имеют длину 27-30 см, а ширина меняется от 3 мм до 3 см.</a:t>
            </a:r>
          </a:p>
          <a:p>
            <a:pPr marL="342900" indent="-342900"/>
            <a:endParaRPr lang="ru-RU" sz="2400" dirty="0" smtClean="0"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Из одной </a:t>
            </a:r>
            <a:r>
              <a:rPr lang="ru-RU" sz="2400" dirty="0" err="1" smtClean="0">
                <a:latin typeface="Times New Roman" pitchFamily="18" charset="0"/>
              </a:rPr>
              <a:t>полосочки</a:t>
            </a:r>
            <a:r>
              <a:rPr lang="ru-RU" sz="2400" dirty="0" smtClean="0">
                <a:latin typeface="Times New Roman" pitchFamily="18" charset="0"/>
              </a:rPr>
              <a:t> получается один лепесток или листик. Нарежьте необходимое вам количество.</a:t>
            </a: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0034" y="1500174"/>
            <a:ext cx="3000375" cy="4994275"/>
            <a:chOff x="179388" y="333375"/>
            <a:chExt cx="3000375" cy="4994275"/>
          </a:xfrm>
        </p:grpSpPr>
        <p:pic>
          <p:nvPicPr>
            <p:cNvPr id="6" name="Рисунок 3" descr="PICT0814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9388" y="3284538"/>
              <a:ext cx="3000375" cy="204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2" descr="2721797989_89788d97a9_m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4213" y="333375"/>
              <a:ext cx="1857375" cy="278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12872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Инструмент для скручивания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2050" name="Рисунок 76" descr="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2000240"/>
            <a:ext cx="4724400" cy="1771650"/>
          </a:xfrm>
          <a:prstGeom prst="rect">
            <a:avLst/>
          </a:prstGeom>
          <a:noFill/>
        </p:spPr>
      </p:pic>
      <p:pic>
        <p:nvPicPr>
          <p:cNvPr id="2049" name="Рисунок 77" descr="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4214818"/>
            <a:ext cx="4724400" cy="17716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1538" y="1357298"/>
            <a:ext cx="68580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способ: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возьмем обычную зубочистку. С одного конца отрежем узкую часть: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857628"/>
            <a:ext cx="8789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оставшейся тупой части сделаем надрез около 5 мм, например, канцелярским ножом: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71868" y="6143644"/>
            <a:ext cx="214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Инструмент готов.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52" grpId="0"/>
      <p:bldP spid="20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1428736"/>
            <a:ext cx="85010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Второй способ: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возьмем стержень от шариковой ручки. Лучше использованный, дабы добро в виде чернил зря не пропадало. Почему не от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гелевой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Потому что радиус ее стержня достаточно большой, а это не есть хорошо. Итак, взяли стержень и проделываем с ним те же манипуляции, что и с предполагаемой зубочисткой. Получится так: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Рисунок 78" descr="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928934"/>
            <a:ext cx="4724400" cy="17716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5072074"/>
            <a:ext cx="379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Третий способ: купить в магазине.</a:t>
            </a:r>
          </a:p>
        </p:txBody>
      </p:sp>
      <p:sp>
        <p:nvSpPr>
          <p:cNvPr id="10" name="Заголовок 6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12872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Инструмент для скручивания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1287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Изготовление роллов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57224" y="1500174"/>
            <a:ext cx="7643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инструмент и полоску, вставляем кончик полоски в прорезь инструмента и начинаем накручивать ее, создавая равномерное натяжение: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Рисунок 79" descr="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071678"/>
            <a:ext cx="4724400" cy="177165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71472" y="3929066"/>
            <a:ext cx="81439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Теперь аккуратно снимаем накрученную полоску с инструмента. То, что получилось, называется роллом или спиралью. Если на данном этапе приклеить кончик, то мы получим одну из фигур - тугой ролл (тугую спираль). Но самым основным элементом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квиллинге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является свободный ролл (свободная спираль). Он получается, когда у тугой спирали кончик приклеиваем не сразу, а даем бумаге раскрутиться до нужной степени, а уже после этого фиксируем конец. Именно из этой фигуры получается большой спектр других форм.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6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1287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Изготовление роллов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1285860"/>
            <a:ext cx="87868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Полоска бумаги накручивается на зубочистку</a:t>
            </a:r>
          </a:p>
          <a:p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       </a:t>
            </a:r>
          </a:p>
          <a:p>
            <a:endParaRPr lang="ru-RU" sz="2400" dirty="0" smtClean="0">
              <a:latin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В результате должна образоваться плотная спираль</a:t>
            </a:r>
          </a:p>
          <a:p>
            <a:r>
              <a:rPr lang="ru-RU" sz="2400" dirty="0" smtClean="0">
                <a:latin typeface="Times New Roman" pitchFamily="18" charset="0"/>
              </a:rPr>
              <a:t> меньше сантиметра в диаметре</a:t>
            </a:r>
          </a:p>
          <a:p>
            <a:pPr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Аккуратно снять рулончик с зубочистки</a:t>
            </a:r>
          </a:p>
          <a:p>
            <a:r>
              <a:rPr lang="ru-RU" sz="2400" dirty="0" smtClean="0">
                <a:latin typeface="Times New Roman" pitchFamily="18" charset="0"/>
              </a:rPr>
              <a:t> и поместить в отверстие офицерской </a:t>
            </a:r>
          </a:p>
          <a:p>
            <a:r>
              <a:rPr lang="ru-RU" sz="2400" dirty="0" smtClean="0">
                <a:latin typeface="Times New Roman" pitchFamily="18" charset="0"/>
              </a:rPr>
              <a:t> линейки диаметром 1.5-2 см, распустить </a:t>
            </a:r>
          </a:p>
          <a:p>
            <a:r>
              <a:rPr lang="ru-RU" sz="2400" dirty="0" smtClean="0">
                <a:latin typeface="Times New Roman" pitchFamily="18" charset="0"/>
              </a:rPr>
              <a:t> до нужного размера и кончик ленты </a:t>
            </a:r>
          </a:p>
          <a:p>
            <a:r>
              <a:rPr lang="ru-RU" sz="2400" dirty="0" smtClean="0">
                <a:latin typeface="Times New Roman" pitchFamily="18" charset="0"/>
              </a:rPr>
              <a:t> скрепить клеем, нанося  клей зубочисткой.</a:t>
            </a:r>
          </a:p>
          <a:p>
            <a:pPr algn="just"/>
            <a:endParaRPr lang="ru-RU" sz="2400" dirty="0">
              <a:latin typeface="Times New Roman" pitchFamily="18" charset="0"/>
            </a:endParaRPr>
          </a:p>
        </p:txBody>
      </p:sp>
      <p:pic>
        <p:nvPicPr>
          <p:cNvPr id="5" name="Рисунок 15" descr="Снежинки квиллин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237" y="1857364"/>
            <a:ext cx="1676400" cy="9906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16" descr="Снежинки квиллин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062" y="1785926"/>
            <a:ext cx="1524000" cy="10668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17" descr="Снежинки квиллин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8012" y="1785926"/>
            <a:ext cx="1368425" cy="112712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13" descr="Квиллинг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7429520" y="2428868"/>
            <a:ext cx="14398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Квиллинг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6286512" y="3786190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C067A"/>
      </a:dk2>
      <a:lt2>
        <a:srgbClr val="0C067A"/>
      </a:lt2>
      <a:accent1>
        <a:srgbClr val="0C067A"/>
      </a:accent1>
      <a:accent2>
        <a:srgbClr val="09045B"/>
      </a:accent2>
      <a:accent3>
        <a:srgbClr val="2F24F4"/>
      </a:accent3>
      <a:accent4>
        <a:srgbClr val="09045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575</TotalTime>
  <Words>786</Words>
  <Application>Microsoft Office PowerPoint</Application>
  <PresentationFormat>Экран (4:3)</PresentationFormat>
  <Paragraphs>79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Консультация для воспитателей по теме «Нетрадиционная работа с бумагой .Квиллинг»</vt:lpstr>
      <vt:lpstr>Слайд 2</vt:lpstr>
      <vt:lpstr>Немного из истории  </vt:lpstr>
      <vt:lpstr>Материалы и инсрументы</vt:lpstr>
      <vt:lpstr>  Подготовка полос</vt:lpstr>
      <vt:lpstr>Инструмент для скручивания</vt:lpstr>
      <vt:lpstr>Инструмент для скручивания</vt:lpstr>
      <vt:lpstr>Изготовление роллов</vt:lpstr>
      <vt:lpstr>Изготовление роллов</vt:lpstr>
      <vt:lpstr>Базовые элементы</vt:lpstr>
      <vt:lpstr>Слайд 11</vt:lpstr>
      <vt:lpstr>Слайд 12</vt:lpstr>
      <vt:lpstr>Слайд 13</vt:lpstr>
      <vt:lpstr>Слайд 14</vt:lpstr>
      <vt:lpstr>Слайд 15</vt:lpstr>
      <vt:lpstr>Помпоны</vt:lpstr>
      <vt:lpstr>Роза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Работа с детьми</vt:lpstr>
      <vt:lpstr>Кружок волшебная бумага</vt:lpstr>
      <vt:lpstr>Информация взята из источников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2014-03-18T10:00:27Z</dcterms:created>
  <dcterms:modified xsi:type="dcterms:W3CDTF">2015-03-07T20:05:19Z</dcterms:modified>
</cp:coreProperties>
</file>