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1"/>
  </p:notesMasterIdLst>
  <p:sldIdLst>
    <p:sldId id="256" r:id="rId2"/>
    <p:sldId id="257" r:id="rId3"/>
    <p:sldId id="258" r:id="rId4"/>
    <p:sldId id="272" r:id="rId5"/>
    <p:sldId id="269" r:id="rId6"/>
    <p:sldId id="263" r:id="rId7"/>
    <p:sldId id="261" r:id="rId8"/>
    <p:sldId id="267" r:id="rId9"/>
    <p:sldId id="268" r:id="rId10"/>
  </p:sldIdLst>
  <p:sldSz cx="10117138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2915C1"/>
    <a:srgbClr val="006600"/>
    <a:srgbClr val="10C0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94718" autoAdjust="0"/>
  </p:normalViewPr>
  <p:slideViewPr>
    <p:cSldViewPr>
      <p:cViewPr>
        <p:scale>
          <a:sx n="90" d="100"/>
          <a:sy n="90" d="100"/>
        </p:scale>
        <p:origin x="-522" y="318"/>
      </p:cViewPr>
      <p:guideLst>
        <p:guide orient="horz" pos="2160"/>
        <p:guide pos="3187"/>
      </p:guideLst>
    </p:cSldViewPr>
  </p:slideViewPr>
  <p:outlineViewPr>
    <p:cViewPr>
      <p:scale>
        <a:sx n="33" d="100"/>
        <a:sy n="33" d="100"/>
      </p:scale>
      <p:origin x="0" y="3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DD447-5667-4519-8558-60E7F7EC0608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685800"/>
            <a:ext cx="50577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21EBB-2FE1-48DF-BE5D-010840353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685800"/>
            <a:ext cx="50577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21EBB-2FE1-48DF-BE5D-010840353D3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69089" y="5349903"/>
            <a:ext cx="9548049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21547" y="4853412"/>
            <a:ext cx="9358353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21547" y="3886200"/>
            <a:ext cx="9358353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6590-2F68-4422-BBA2-A57383B3E56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105424" y="6473952"/>
            <a:ext cx="839722" cy="246888"/>
          </a:xfrm>
        </p:spPr>
        <p:txBody>
          <a:bodyPr/>
          <a:lstStyle/>
          <a:p>
            <a:fld id="{E5BBE86C-FD34-405A-AD68-F47131DB7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6590-2F68-4422-BBA2-A57383B3E56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E86C-FD34-405A-AD68-F47131DB7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87853" y="549277"/>
            <a:ext cx="2023428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5857" y="549277"/>
            <a:ext cx="6913378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6590-2F68-4422-BBA2-A57383B3E56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E86C-FD34-405A-AD68-F47131DB7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6590-2F68-4422-BBA2-A57383B3E56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962546" y="76201"/>
            <a:ext cx="320376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105424" y="6473952"/>
            <a:ext cx="839722" cy="246888"/>
          </a:xfrm>
        </p:spPr>
        <p:txBody>
          <a:bodyPr/>
          <a:lstStyle/>
          <a:p>
            <a:fld id="{E5BBE86C-FD34-405A-AD68-F47131DB7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69089" y="3444903"/>
            <a:ext cx="9548049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1547" y="1676400"/>
            <a:ext cx="9358353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6590-2F68-4422-BBA2-A57383B3E56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E86C-FD34-405A-AD68-F47131DB77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9682" y="2947086"/>
            <a:ext cx="9611281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33866" y="457200"/>
            <a:ext cx="9611281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37238" y="1600200"/>
            <a:ext cx="4637022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142878" y="1600200"/>
            <a:ext cx="4805641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6590-2F68-4422-BBA2-A57383B3E56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E86C-FD34-405A-AD68-F47131DB7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37238" y="5410200"/>
            <a:ext cx="9526972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11396" y="666750"/>
            <a:ext cx="4747173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139366" y="666750"/>
            <a:ext cx="4749037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11396" y="1316038"/>
            <a:ext cx="474717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5143465" y="1316038"/>
            <a:ext cx="474493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6590-2F68-4422-BBA2-A57383B3E56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105424" y="6477000"/>
            <a:ext cx="843095" cy="246888"/>
          </a:xfrm>
        </p:spPr>
        <p:txBody>
          <a:bodyPr/>
          <a:lstStyle/>
          <a:p>
            <a:fld id="{E5BBE86C-FD34-405A-AD68-F47131DB77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69089" y="6019801"/>
            <a:ext cx="9548049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33866" y="457200"/>
            <a:ext cx="9611281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6590-2F68-4422-BBA2-A57383B3E56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E86C-FD34-405A-AD68-F47131DB7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6590-2F68-4422-BBA2-A57383B3E56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E86C-FD34-405A-AD68-F47131DB7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69089" y="5849118"/>
            <a:ext cx="9548049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5857" y="5486400"/>
            <a:ext cx="9358353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505857" y="609600"/>
            <a:ext cx="3328469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955520" y="609600"/>
            <a:ext cx="590869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6590-2F68-4422-BBA2-A57383B3E56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E86C-FD34-405A-AD68-F47131DB7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878236" y="616634"/>
            <a:ext cx="5564426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6590-2F68-4422-BBA2-A57383B3E56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E86C-FD34-405A-AD68-F47131DB77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21548" y="4993760"/>
            <a:ext cx="649183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21548" y="5533218"/>
            <a:ext cx="649183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69089" y="1050899"/>
            <a:ext cx="9548049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37238" y="1554163"/>
            <a:ext cx="9611281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166306" y="76201"/>
            <a:ext cx="2782213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2F6590-2F68-4422-BBA2-A57383B3E56E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456689" y="76201"/>
            <a:ext cx="3709617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9105424" y="6477001"/>
            <a:ext cx="843095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5BBE86C-FD34-405A-AD68-F47131DB77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7238" y="457200"/>
            <a:ext cx="9611281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69089" y="1050899"/>
            <a:ext cx="9548049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69089" y="1057987"/>
            <a:ext cx="9548049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5099" y="428604"/>
            <a:ext cx="9337280" cy="1259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i="1" dirty="0" smtClean="0">
                <a:solidFill>
                  <a:schemeClr val="tx1"/>
                </a:solidFill>
              </a:rPr>
              <a:t>«Истоки творческих способностей и дарований детей на кончиках их пальцев.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</a:t>
            </a:r>
            <a:r>
              <a:rPr lang="ru-RU" sz="1800" i="1" dirty="0" smtClean="0">
                <a:solidFill>
                  <a:schemeClr val="tx1"/>
                </a:solidFill>
              </a:rPr>
              <a:t>Сухомлинский В.А.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i="1" dirty="0">
              <a:solidFill>
                <a:srgbClr val="002060"/>
              </a:solidFill>
              <a:cs typeface="AngsanaUPC" pitchFamily="18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223" y="1857364"/>
            <a:ext cx="9572692" cy="4714908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2800" i="1" dirty="0" smtClean="0">
              <a:solidFill>
                <a:srgbClr val="FF0000"/>
              </a:solidFill>
            </a:endParaRPr>
          </a:p>
          <a:p>
            <a:pPr algn="ctr"/>
            <a:endParaRPr lang="ru-RU" sz="2800" i="1" dirty="0" smtClean="0">
              <a:solidFill>
                <a:srgbClr val="FF0000"/>
              </a:solidFill>
            </a:endParaRPr>
          </a:p>
          <a:p>
            <a:pPr algn="ctr"/>
            <a:endParaRPr lang="ru-RU" sz="2800" i="1" dirty="0" smtClean="0">
              <a:solidFill>
                <a:srgbClr val="FF0000"/>
              </a:solidFill>
            </a:endParaRPr>
          </a:p>
          <a:p>
            <a:pPr algn="ctr"/>
            <a:endParaRPr lang="ru-RU" sz="28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400" b="1" i="1" dirty="0" smtClean="0">
                <a:solidFill>
                  <a:srgbClr val="2915C1"/>
                </a:solidFill>
                <a:latin typeface="Arial" pitchFamily="34" charset="0"/>
                <a:cs typeface="Arial" pitchFamily="34" charset="0"/>
              </a:rPr>
              <a:t>«Развитие мелкой моторики у детей дошкольного возраста в разнообразных видах деятельности»</a:t>
            </a:r>
          </a:p>
          <a:p>
            <a:pPr algn="ctr"/>
            <a:endParaRPr lang="ru-RU" sz="14400" b="1" i="1" dirty="0" smtClean="0">
              <a:solidFill>
                <a:srgbClr val="2915C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400" b="1" i="1" dirty="0" smtClean="0">
              <a:solidFill>
                <a:srgbClr val="2915C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i="1" dirty="0" smtClean="0">
              <a:solidFill>
                <a:srgbClr val="FF0000"/>
              </a:solidFill>
            </a:endParaRPr>
          </a:p>
          <a:p>
            <a:pPr algn="ctr"/>
            <a:endParaRPr lang="ru-RU" sz="2800" i="1" dirty="0" smtClean="0">
              <a:solidFill>
                <a:srgbClr val="FF0000"/>
              </a:solidFill>
            </a:endParaRPr>
          </a:p>
          <a:p>
            <a:pPr algn="ctr"/>
            <a:endParaRPr lang="ru-RU" sz="2800" i="1" dirty="0" smtClean="0">
              <a:solidFill>
                <a:srgbClr val="FF0000"/>
              </a:solidFill>
            </a:endParaRPr>
          </a:p>
          <a:p>
            <a:pPr algn="ctr"/>
            <a:endParaRPr lang="ru-RU" sz="2800" i="1" dirty="0" smtClean="0">
              <a:solidFill>
                <a:srgbClr val="FF0000"/>
              </a:solidFill>
            </a:endParaRPr>
          </a:p>
          <a:p>
            <a:pPr algn="ctr"/>
            <a:endParaRPr lang="ru-RU" sz="2800" i="1" dirty="0" smtClean="0">
              <a:solidFill>
                <a:srgbClr val="FF0000"/>
              </a:solidFill>
            </a:endParaRPr>
          </a:p>
          <a:p>
            <a:pPr algn="ctr"/>
            <a:endParaRPr lang="ru-RU" sz="2800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6400" dirty="0" smtClean="0">
                <a:solidFill>
                  <a:schemeClr val="tx1"/>
                </a:solidFill>
              </a:rPr>
              <a:t>                             </a:t>
            </a:r>
          </a:p>
          <a:p>
            <a:pPr algn="ctr"/>
            <a:r>
              <a:rPr lang="ru-RU" sz="6400" dirty="0" smtClean="0">
                <a:solidFill>
                  <a:schemeClr val="tx1"/>
                </a:solidFill>
              </a:rPr>
              <a:t>                                                                                                  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72223" y="357166"/>
            <a:ext cx="95012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i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857" y="274638"/>
            <a:ext cx="8262329" cy="58784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5857" y="475079"/>
            <a:ext cx="9189766" cy="599887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600" b="1" u="sng" dirty="0" smtClean="0">
                <a:solidFill>
                  <a:srgbClr val="FF0000"/>
                </a:solidFill>
              </a:rPr>
              <a:t>Актуальность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2000" kern="0" dirty="0" smtClean="0"/>
              <a:t>      </a:t>
            </a:r>
            <a:r>
              <a:rPr lang="ru-RU" sz="1900" kern="0" dirty="0" smtClean="0">
                <a:solidFill>
                  <a:schemeClr val="tx1"/>
                </a:solidFill>
              </a:rPr>
              <a:t>В своей работе с детьми я большую часть времени уделяю развитию </a:t>
            </a:r>
          </a:p>
          <a:p>
            <a:pPr>
              <a:spcBef>
                <a:spcPts val="0"/>
              </a:spcBef>
              <a:buNone/>
            </a:pPr>
            <a:r>
              <a:rPr lang="ru-RU" sz="1900" kern="0" dirty="0" smtClean="0">
                <a:solidFill>
                  <a:schemeClr val="tx1"/>
                </a:solidFill>
              </a:rPr>
              <a:t>      мелкой моторики у детей дошкольного возраста, </a:t>
            </a:r>
            <a:r>
              <a:rPr lang="ru-RU" sz="1900" dirty="0" smtClean="0">
                <a:solidFill>
                  <a:schemeClr val="tx1"/>
                </a:solidFill>
              </a:rPr>
              <a:t>т.к. эта проблема</a:t>
            </a:r>
          </a:p>
          <a:p>
            <a:pPr>
              <a:spcBef>
                <a:spcPts val="0"/>
              </a:spcBef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      остается актуальной в детском саду. Пальцы наделены большим количеством рецепторов, посылающих импульсы в центральную нервную систему человека. Обычно ребенок, имеющий высокий уровень развития мелкой моторики, умеет логически рассуждать; у него достаточно хорошо развита память, мышление, внимание, связная речь. </a:t>
            </a:r>
            <a:r>
              <a:rPr lang="ru-RU" sz="2000" dirty="0" smtClean="0">
                <a:solidFill>
                  <a:schemeClr val="tx1"/>
                </a:solidFill>
              </a:rPr>
              <a:t>Развитие навыков мелкой моторики важно еще и потому, что вся дальнейшая жизнь ребенка потребует использования точных, координированных движений кистей и пальцев, которые необходимы, чтобы одеваться, обуваться, рисовать и писать, а также выполнять множество разнообразных бытовых и учебных действий.</a:t>
            </a:r>
            <a:endParaRPr lang="ru-RU" sz="19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      Ребенок начинает подражать, запоминает последовательность движений, руки становятся более гибкими и сильными, но самое главное – активизируется работа головного мозга, что, в свою очередь, стимулирует развитие речи. В дальнейшем полученные навыки пригодятся ребенку при письме – он будет лучше писать и его рука не будет так уставать.</a:t>
            </a:r>
            <a:br>
              <a:rPr lang="ru-RU" sz="1900" dirty="0" smtClean="0">
                <a:solidFill>
                  <a:schemeClr val="tx1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kern="0" dirty="0" smtClean="0">
                <a:solidFill>
                  <a:srgbClr val="FF0000"/>
                </a:solidFill>
              </a:rPr>
              <a:t/>
            </a:r>
            <a:br>
              <a:rPr lang="ru-RU" sz="2000" kern="0" dirty="0" smtClean="0">
                <a:solidFill>
                  <a:srgbClr val="FF0000"/>
                </a:solidFill>
              </a:rPr>
            </a:br>
            <a:endParaRPr lang="ru-RU" sz="2000" kern="0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5857" y="232954"/>
            <a:ext cx="9084379" cy="624099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u="sn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400" b="1" u="sng" dirty="0" smtClean="0">
                <a:solidFill>
                  <a:srgbClr val="FF0000"/>
                </a:solidFill>
              </a:rPr>
              <a:t>Цель</a:t>
            </a:r>
          </a:p>
          <a:p>
            <a:pPr algn="ctr">
              <a:buBlip>
                <a:blip r:embed="rId2"/>
              </a:buBlip>
            </a:pPr>
            <a:r>
              <a:rPr lang="ru-RU" sz="1600" i="1" dirty="0" smtClean="0">
                <a:solidFill>
                  <a:schemeClr val="tx1"/>
                </a:solidFill>
              </a:rPr>
              <a:t>Развитие мелкой моторики у детей дошкольного возраста в разнообразных видах деятельности.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Задачи: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tx1"/>
                </a:solidFill>
              </a:rPr>
              <a:t>Обучающие.</a:t>
            </a:r>
          </a:p>
          <a:p>
            <a:pPr>
              <a:buBlip>
                <a:blip r:embed="rId2"/>
              </a:buBlip>
            </a:pPr>
            <a:r>
              <a:rPr lang="ru-RU" sz="1600" i="1" dirty="0" smtClean="0">
                <a:solidFill>
                  <a:schemeClr val="tx1"/>
                </a:solidFill>
              </a:rPr>
              <a:t>Знакомить детей с основными геометрическими понятиями и базовыми формами оригами.</a:t>
            </a:r>
            <a:endParaRPr lang="ru-RU" sz="1600" i="1" u="sng" dirty="0" smtClean="0">
              <a:solidFill>
                <a:schemeClr val="tx1"/>
              </a:solidFill>
            </a:endParaRPr>
          </a:p>
          <a:p>
            <a:pPr>
              <a:buBlip>
                <a:blip r:embed="rId2"/>
              </a:buBlip>
            </a:pPr>
            <a:r>
              <a:rPr lang="ru-RU" sz="1600" i="1" dirty="0" smtClean="0">
                <a:solidFill>
                  <a:schemeClr val="tx1"/>
                </a:solidFill>
              </a:rPr>
              <a:t>Формировать умения следовать устным инструкциям.</a:t>
            </a:r>
          </a:p>
          <a:p>
            <a:pPr>
              <a:buBlip>
                <a:blip r:embed="rId2"/>
              </a:buBlip>
            </a:pPr>
            <a:r>
              <a:rPr lang="ru-RU" sz="1600" i="1" dirty="0" smtClean="0">
                <a:solidFill>
                  <a:schemeClr val="tx1"/>
                </a:solidFill>
              </a:rPr>
              <a:t>Обучать различным приемам работы с бумагой.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tx1"/>
                </a:solidFill>
              </a:rPr>
              <a:t>Развивающие.</a:t>
            </a:r>
          </a:p>
          <a:p>
            <a:pPr>
              <a:buBlip>
                <a:blip r:embed="rId2"/>
              </a:buBlip>
            </a:pPr>
            <a:r>
              <a:rPr lang="ru-RU" sz="1600" i="1" dirty="0" smtClean="0">
                <a:solidFill>
                  <a:schemeClr val="tx1"/>
                </a:solidFill>
              </a:rPr>
              <a:t>Развивать внимание, память, логическое и пространственное воображения.</a:t>
            </a:r>
          </a:p>
          <a:p>
            <a:pPr>
              <a:buBlip>
                <a:blip r:embed="rId2"/>
              </a:buBlip>
            </a:pPr>
            <a:r>
              <a:rPr lang="ru-RU" sz="1600" i="1" dirty="0" smtClean="0">
                <a:solidFill>
                  <a:schemeClr val="tx1"/>
                </a:solidFill>
              </a:rPr>
              <a:t>Развивать художественный вкус, творческие способности детей.</a:t>
            </a:r>
          </a:p>
          <a:p>
            <a:pPr>
              <a:buBlip>
                <a:blip r:embed="rId2"/>
              </a:buBlip>
            </a:pPr>
            <a:r>
              <a:rPr lang="ru-RU" sz="1600" i="1" dirty="0" smtClean="0">
                <a:solidFill>
                  <a:schemeClr val="tx1"/>
                </a:solidFill>
              </a:rPr>
              <a:t>Развивать у детей способность работать руками, приучать к точным движениям пальцев, совершенствовать мелкую моторику рук, развивать глазомер.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tx1"/>
                </a:solidFill>
              </a:rPr>
              <a:t>Воспитательные.</a:t>
            </a:r>
          </a:p>
          <a:p>
            <a:pPr>
              <a:buBlip>
                <a:blip r:embed="rId2"/>
              </a:buBlip>
            </a:pPr>
            <a:r>
              <a:rPr lang="ru-RU" sz="1600" i="1" dirty="0" smtClean="0">
                <a:solidFill>
                  <a:schemeClr val="tx1"/>
                </a:solidFill>
              </a:rPr>
              <a:t>Расширять коммуникативные способности детей.</a:t>
            </a:r>
          </a:p>
          <a:p>
            <a:pPr>
              <a:buBlip>
                <a:blip r:embed="rId2"/>
              </a:buBlip>
            </a:pPr>
            <a:r>
              <a:rPr lang="ru-RU" sz="1600" i="1" dirty="0" smtClean="0">
                <a:solidFill>
                  <a:schemeClr val="tx1"/>
                </a:solidFill>
              </a:rPr>
              <a:t>Воспитывать усидчивость, уверенность в себе,</a:t>
            </a:r>
          </a:p>
          <a:p>
            <a:pPr>
              <a:buBlip>
                <a:blip r:embed="rId2"/>
              </a:buBlip>
            </a:pPr>
            <a:r>
              <a:rPr lang="ru-RU" sz="1600" i="1" dirty="0" smtClean="0">
                <a:solidFill>
                  <a:schemeClr val="tx1"/>
                </a:solidFill>
              </a:rPr>
              <a:t>Формировать культуру труда и совершенствовать трудовые навыки.</a:t>
            </a:r>
          </a:p>
          <a:p>
            <a:pPr>
              <a:buNone/>
            </a:pPr>
            <a:endParaRPr lang="ru-RU" sz="1600" i="1" u="sng" dirty="0" smtClean="0"/>
          </a:p>
          <a:p>
            <a:pPr>
              <a:buNone/>
            </a:pPr>
            <a:endParaRPr lang="ru-RU" sz="1600" i="1" dirty="0" smtClean="0"/>
          </a:p>
          <a:p>
            <a:pPr>
              <a:buNone/>
            </a:pPr>
            <a:endParaRPr lang="ru-RU" sz="1600" dirty="0" smtClean="0"/>
          </a:p>
          <a:p>
            <a:pPr>
              <a:buBlip>
                <a:blip r:embed="rId2"/>
              </a:buBlip>
            </a:pPr>
            <a:endParaRPr lang="ru-RU" sz="1600" i="1" u="sng" dirty="0" smtClean="0"/>
          </a:p>
          <a:p>
            <a:pPr>
              <a:buBlip>
                <a:blip r:embed="rId2"/>
              </a:buBlip>
            </a:pPr>
            <a:endParaRPr lang="ru-RU" sz="1600" dirty="0" smtClean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ОПЫТ моей РАБОТЫ\Новая папка\20141226_1537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3661" y="500042"/>
            <a:ext cx="4000528" cy="2143140"/>
          </a:xfrm>
          <a:prstGeom prst="rect">
            <a:avLst/>
          </a:prstGeom>
          <a:noFill/>
        </p:spPr>
      </p:pic>
      <p:pic>
        <p:nvPicPr>
          <p:cNvPr id="2050" name="Picture 2" descr="C:\Users\Ольга\Desktop\ОПЫТ моей РАБОТЫ\20141229_1603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8569" y="2000240"/>
            <a:ext cx="4420404" cy="2928958"/>
          </a:xfrm>
          <a:prstGeom prst="rect">
            <a:avLst/>
          </a:prstGeom>
          <a:noFill/>
        </p:spPr>
      </p:pic>
      <p:pic>
        <p:nvPicPr>
          <p:cNvPr id="2051" name="Picture 3" descr="C:\Users\Ольга\Desktop\ОПЫТ моей РАБОТЫ\20141229_1602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661" y="4143380"/>
            <a:ext cx="4071966" cy="22780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Ольга\Desktop\ОПЫТ\20141226_1738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5099" y="357166"/>
            <a:ext cx="4214842" cy="2928958"/>
          </a:xfrm>
          <a:prstGeom prst="rect">
            <a:avLst/>
          </a:prstGeom>
          <a:noFill/>
        </p:spPr>
      </p:pic>
      <p:pic>
        <p:nvPicPr>
          <p:cNvPr id="31747" name="Picture 3" descr="C:\Users\Ольга\Desktop\ОПЫТ\20141226_1756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7131" y="3357562"/>
            <a:ext cx="4750600" cy="3128964"/>
          </a:xfrm>
          <a:prstGeom prst="rect">
            <a:avLst/>
          </a:prstGeom>
          <a:noFill/>
        </p:spPr>
      </p:pic>
      <p:pic>
        <p:nvPicPr>
          <p:cNvPr id="3074" name="Picture 2" descr="C:\Users\Ольга\Desktop\ОПЫТ моей РАБОТЫ\20141229_1504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5825" y="500042"/>
            <a:ext cx="3429024" cy="2357454"/>
          </a:xfrm>
          <a:prstGeom prst="rect">
            <a:avLst/>
          </a:prstGeom>
          <a:noFill/>
        </p:spPr>
      </p:pic>
      <p:pic>
        <p:nvPicPr>
          <p:cNvPr id="3076" name="Picture 4" descr="C:\Users\Ольга\Desktop\ОПЫТ моей РАБОТЫ\20141229_1551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8041" y="3500438"/>
            <a:ext cx="2857520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esktop\ОПЫТ моей РАБОТЫ\Новая папка\20141203_1710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5099" y="785794"/>
            <a:ext cx="4286280" cy="2786082"/>
          </a:xfrm>
          <a:prstGeom prst="rect">
            <a:avLst/>
          </a:prstGeom>
          <a:noFill/>
        </p:spPr>
      </p:pic>
      <p:pic>
        <p:nvPicPr>
          <p:cNvPr id="7171" name="Picture 3" descr="C:\Users\Ольга\Desktop\ОПЫТ моей РАБОТЫ\Новая папка\20141203_1711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7131" y="2643182"/>
            <a:ext cx="4643470" cy="3143272"/>
          </a:xfrm>
          <a:prstGeom prst="rect">
            <a:avLst/>
          </a:prstGeom>
          <a:noFill/>
        </p:spPr>
      </p:pic>
      <p:pic>
        <p:nvPicPr>
          <p:cNvPr id="7172" name="Picture 4" descr="C:\Users\Ольга\Desktop\ОПЫТ моей РАБОТЫ\Новая папка\20141203_1710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661" y="3643314"/>
            <a:ext cx="4357718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Ольга\Desktop\ОПЫТ моей РАБОТЫ\Новая папка\IMG_20140113_1459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9413" y="357166"/>
            <a:ext cx="4214842" cy="3000396"/>
          </a:xfrm>
          <a:prstGeom prst="rect">
            <a:avLst/>
          </a:prstGeom>
          <a:noFill/>
        </p:spPr>
      </p:pic>
      <p:pic>
        <p:nvPicPr>
          <p:cNvPr id="6148" name="Picture 4" descr="C:\Users\Ольга\Desktop\ОПЫТ моей РАБОТЫ\Новая папка\20141204_1045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8239" y="3571876"/>
            <a:ext cx="4786346" cy="2952750"/>
          </a:xfrm>
          <a:prstGeom prst="rect">
            <a:avLst/>
          </a:prstGeom>
          <a:noFill/>
        </p:spPr>
      </p:pic>
      <p:pic>
        <p:nvPicPr>
          <p:cNvPr id="1026" name="Picture 2" descr="C:\Users\Ольга\Desktop\IMG_20140113_1644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1577" y="285728"/>
            <a:ext cx="2786082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льга\Desktop\ОПЫТ моей РАБОТЫ\Новая папка\20141113_1712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975" y="285728"/>
            <a:ext cx="3929090" cy="2643206"/>
          </a:xfrm>
          <a:prstGeom prst="rect">
            <a:avLst/>
          </a:prstGeom>
          <a:noFill/>
        </p:spPr>
      </p:pic>
      <p:pic>
        <p:nvPicPr>
          <p:cNvPr id="12292" name="Picture 4" descr="C:\Users\Ольга\Desktop\ОПЫТ моей РАБОТЫ\Новая папка\20141127_1003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347" y="3214686"/>
            <a:ext cx="4857784" cy="3143272"/>
          </a:xfrm>
          <a:prstGeom prst="rect">
            <a:avLst/>
          </a:prstGeom>
          <a:noFill/>
        </p:spPr>
      </p:pic>
      <p:pic>
        <p:nvPicPr>
          <p:cNvPr id="2050" name="Picture 2" descr="C:\Users\Ольга\Desktop\ОПЫТ моей РАБОТЫ\20141113_1546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2883" y="3214686"/>
            <a:ext cx="4572032" cy="3225800"/>
          </a:xfrm>
          <a:prstGeom prst="rect">
            <a:avLst/>
          </a:prstGeom>
          <a:noFill/>
        </p:spPr>
      </p:pic>
      <p:pic>
        <p:nvPicPr>
          <p:cNvPr id="2051" name="Picture 3" descr="C:\Users\Ольга\Desktop\ОПЫТ моей РАБОТЫ\20141113_1624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58635" y="285728"/>
            <a:ext cx="3786214" cy="2649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Ольга\Desktop\ОПЫТ\20141113_1659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785" y="500042"/>
            <a:ext cx="3429024" cy="2571768"/>
          </a:xfrm>
          <a:prstGeom prst="rect">
            <a:avLst/>
          </a:prstGeom>
          <a:noFill/>
        </p:spPr>
      </p:pic>
      <p:pic>
        <p:nvPicPr>
          <p:cNvPr id="13315" name="Picture 3" descr="C:\Users\Ольга\Desktop\ОПЫТ\20141113_1702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2685" y="714356"/>
            <a:ext cx="2714644" cy="1714512"/>
          </a:xfrm>
          <a:prstGeom prst="rect">
            <a:avLst/>
          </a:prstGeom>
          <a:noFill/>
        </p:spPr>
      </p:pic>
      <p:pic>
        <p:nvPicPr>
          <p:cNvPr id="1026" name="Picture 2" descr="C:\Users\Ольга\Desktop\ОПЫТ моей РАБОТЫ\20141112_1049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30205" y="500042"/>
            <a:ext cx="3286148" cy="2571768"/>
          </a:xfrm>
          <a:prstGeom prst="rect">
            <a:avLst/>
          </a:prstGeom>
          <a:noFill/>
        </p:spPr>
      </p:pic>
      <p:pic>
        <p:nvPicPr>
          <p:cNvPr id="1027" name="Picture 3" descr="C:\Users\Ольга\Desktop\ОПЫТ моей РАБОТЫ\20141113_1422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2685" y="4000504"/>
            <a:ext cx="2786082" cy="1928826"/>
          </a:xfrm>
          <a:prstGeom prst="rect">
            <a:avLst/>
          </a:prstGeom>
          <a:noFill/>
        </p:spPr>
      </p:pic>
      <p:pic>
        <p:nvPicPr>
          <p:cNvPr id="4098" name="Picture 2" descr="C:\Users\Ольга\Desktop\ОПЫТ моей РАБОТЫ\20141229_15053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2223" y="3857628"/>
            <a:ext cx="3286148" cy="2357454"/>
          </a:xfrm>
          <a:prstGeom prst="rect">
            <a:avLst/>
          </a:prstGeom>
          <a:noFill/>
        </p:spPr>
      </p:pic>
      <p:pic>
        <p:nvPicPr>
          <p:cNvPr id="4099" name="Picture 3" descr="C:\Users\Ольга\Desktop\ОПЫТ моей РАБОТЫ\20141229_17364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73081" y="3857628"/>
            <a:ext cx="3165515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424</TotalTime>
  <Words>309</Words>
  <Application>Microsoft Office PowerPoint</Application>
  <PresentationFormat>Произвольный</PresentationFormat>
  <Paragraphs>45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«Истоки творческих способностей и дарований детей на кончиках их пальцев.                                                                                                                            Сухомлинский В.А. </vt:lpstr>
      <vt:lpstr>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«Истоки творческих способностей и дарований детей на кончиках их пальцев…»                                                               В.А. Сухомлинский.</dc:title>
  <dc:creator>Ольга</dc:creator>
  <cp:lastModifiedBy>Ольга</cp:lastModifiedBy>
  <cp:revision>50</cp:revision>
  <dcterms:created xsi:type="dcterms:W3CDTF">2014-12-27T16:53:40Z</dcterms:created>
  <dcterms:modified xsi:type="dcterms:W3CDTF">2015-02-16T16:55:59Z</dcterms:modified>
</cp:coreProperties>
</file>