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71" r:id="rId9"/>
    <p:sldId id="263" r:id="rId10"/>
    <p:sldId id="274" r:id="rId11"/>
    <p:sldId id="267" r:id="rId12"/>
    <p:sldId id="265" r:id="rId13"/>
    <p:sldId id="273" r:id="rId14"/>
    <p:sldId id="264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A2122-7D22-44AA-B050-98F7200891C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AEF58-B261-4EBF-B26F-D84BCAE01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F58-B261-4EBF-B26F-D84BCAE019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487887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Bookman Old Style" pitchFamily="18" charset="0"/>
                <a:cs typeface="Aharoni" pitchFamily="2" charset="-79"/>
              </a:rPr>
              <a:t/>
            </a:r>
            <a:br>
              <a:rPr lang="ru-RU" sz="4400" dirty="0" smtClean="0">
                <a:latin typeface="Bookman Old Style" pitchFamily="18" charset="0"/>
                <a:cs typeface="Aharoni" pitchFamily="2" charset="-79"/>
              </a:rPr>
            </a:br>
            <a:r>
              <a:rPr lang="ru-RU" sz="4400" dirty="0" smtClean="0">
                <a:latin typeface="Bookman Old Style" pitchFamily="18" charset="0"/>
                <a:cs typeface="Aharoni" pitchFamily="2" charset="-79"/>
              </a:rPr>
              <a:t/>
            </a:r>
            <a:br>
              <a:rPr lang="ru-RU" sz="4400" dirty="0" smtClean="0">
                <a:latin typeface="Bookman Old Style" pitchFamily="18" charset="0"/>
                <a:cs typeface="Aharoni" pitchFamily="2" charset="-79"/>
              </a:rPr>
            </a:br>
            <a:r>
              <a:rPr lang="ru-RU" sz="4400" dirty="0" smtClean="0">
                <a:latin typeface="Bookman Old Style" pitchFamily="18" charset="0"/>
                <a:cs typeface="Aharoni" pitchFamily="2" charset="-79"/>
              </a:rPr>
              <a:t>«Развитие языковых способностей старших дошкольников в процессе коррекции общего недоразвития речи 3 уровня»</a:t>
            </a:r>
            <a:endParaRPr lang="ru-RU" sz="4400" dirty="0">
              <a:latin typeface="Bookman Old Style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Формирование навыков кодирования предложений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b="3696"/>
          <a:stretch>
            <a:fillRect/>
          </a:stretch>
        </p:blipFill>
        <p:spPr bwMode="auto">
          <a:xfrm>
            <a:off x="539552" y="1772816"/>
            <a:ext cx="2413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2932" t="3125" r="3241" b="3125"/>
          <a:stretch>
            <a:fillRect/>
          </a:stretch>
        </p:blipFill>
        <p:spPr bwMode="auto">
          <a:xfrm>
            <a:off x="3491880" y="2996952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72816"/>
            <a:ext cx="2413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23717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077072"/>
            <a:ext cx="23495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«Фразовый конструктор»</a:t>
            </a:r>
            <a:endParaRPr lang="ru-RU" dirty="0"/>
          </a:p>
        </p:txBody>
      </p:sp>
      <p:pic>
        <p:nvPicPr>
          <p:cNvPr id="1027" name="Picture 3" descr="E:\фото и видео для клуба\100_1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6167438" cy="4625579"/>
          </a:xfrm>
          <a:prstGeom prst="rect">
            <a:avLst/>
          </a:prstGeom>
          <a:noFill/>
        </p:spPr>
      </p:pic>
      <p:pic>
        <p:nvPicPr>
          <p:cNvPr id="1028" name="Picture 4" descr="E:\фото и видео для клуба\100_1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6278563" cy="4708525"/>
          </a:xfrm>
          <a:prstGeom prst="rect">
            <a:avLst/>
          </a:prstGeom>
          <a:noFill/>
        </p:spPr>
      </p:pic>
      <p:pic>
        <p:nvPicPr>
          <p:cNvPr id="1029" name="Picture 5" descr="E:\фото и видео для клуба\100_1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928802"/>
            <a:ext cx="627856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плана рассказа с помощью символов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5008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80724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8926" y="157161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/>
              <a:t>«Наступила зима»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39290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«Зимние забавы»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 l="31895" r="52157" b="72599"/>
          <a:stretch>
            <a:fillRect/>
          </a:stretch>
        </p:blipFill>
        <p:spPr bwMode="auto">
          <a:xfrm>
            <a:off x="6588224" y="620688"/>
            <a:ext cx="1728192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>
            <a:off x="683568" y="548680"/>
            <a:ext cx="1872208" cy="158417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347864" y="1628800"/>
            <a:ext cx="2520280" cy="0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19872" y="2276872"/>
            <a:ext cx="2304256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067944" y="2780928"/>
            <a:ext cx="1008112" cy="10081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Содержимое 3"/>
          <p:cNvPicPr>
            <a:picLocks/>
          </p:cNvPicPr>
          <p:nvPr/>
        </p:nvPicPr>
        <p:blipFill>
          <a:blip r:embed="rId3" cstate="print"/>
          <a:srcRect l="71305" t="49805" r="16836" b="41612"/>
          <a:stretch>
            <a:fillRect/>
          </a:stretch>
        </p:blipFill>
        <p:spPr bwMode="auto">
          <a:xfrm>
            <a:off x="611560" y="4005064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3"/>
          <p:cNvPicPr>
            <a:picLocks/>
          </p:cNvPicPr>
          <p:nvPr/>
        </p:nvPicPr>
        <p:blipFill>
          <a:blip r:embed="rId3" cstate="print"/>
          <a:srcRect l="14287" t="85252" r="75575" b="3072"/>
          <a:stretch>
            <a:fillRect/>
          </a:stretch>
        </p:blipFill>
        <p:spPr bwMode="auto">
          <a:xfrm>
            <a:off x="6156176" y="386104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Формирование навыков  декодирования предложений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7154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Формирование навыков  декодирования предложений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32101"/>
          <a:stretch>
            <a:fillRect/>
          </a:stretch>
        </p:blipFill>
        <p:spPr bwMode="auto">
          <a:xfrm>
            <a:off x="571472" y="1928802"/>
            <a:ext cx="8072494" cy="4429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pic>
        <p:nvPicPr>
          <p:cNvPr id="1026" name="Picture 2" descr="C:\Users\вадим\Desktop\1002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2664296" cy="381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704245" cy="38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36912"/>
            <a:ext cx="2893918" cy="398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628800"/>
            <a:ext cx="3024335" cy="42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060848"/>
            <a:ext cx="309634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492896"/>
            <a:ext cx="301205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Языковая способность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Формируются </a:t>
            </a:r>
            <a:r>
              <a:rPr lang="ru-RU" dirty="0" smtClean="0"/>
              <a:t>только в процессе общения взрослого и ребенка в любой совместной деятельности</a:t>
            </a:r>
          </a:p>
          <a:p>
            <a:r>
              <a:rPr lang="ru-RU" dirty="0" smtClean="0"/>
              <a:t>Связаны с особенностями развития высших психических функций</a:t>
            </a:r>
          </a:p>
          <a:p>
            <a:r>
              <a:rPr lang="ru-RU" dirty="0" smtClean="0"/>
              <a:t>Определяют трудности в усвоении человеческой культуры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Языковая способность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Система ориентировочных действий в языковом материале, направленная  на улавливание регулярности и продуктивности языковых явлений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Особый вид интеллектуальной и речевой активности, направленной на овладение языком как знаково-символической системой и проявляющейся в творческом использовании усвоенных ранее средств языка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Цель работы на данном этапе: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формировать </a:t>
            </a:r>
            <a:r>
              <a:rPr lang="ru-RU" sz="2400" b="1" dirty="0" smtClean="0"/>
              <a:t>механизмы компенсации речевого дефекта за счет ресурсных возможностей языковой способности.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Задачи: </a:t>
            </a:r>
          </a:p>
          <a:p>
            <a:pPr lvl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Формировать</a:t>
            </a:r>
            <a:r>
              <a:rPr lang="ru-RU" dirty="0" smtClean="0"/>
              <a:t>: </a:t>
            </a:r>
          </a:p>
          <a:p>
            <a:pPr lvl="0"/>
            <a:r>
              <a:rPr lang="ru-RU" dirty="0" smtClean="0"/>
              <a:t>опыт языковых обобщений и противопоставлений</a:t>
            </a:r>
          </a:p>
          <a:p>
            <a:pPr lvl="0"/>
            <a:r>
              <a:rPr lang="ru-RU" dirty="0" smtClean="0"/>
              <a:t>компенсационные ориентировки на уровне текста</a:t>
            </a:r>
          </a:p>
          <a:p>
            <a:pPr lvl="0"/>
            <a:r>
              <a:rPr lang="ru-RU" dirty="0" err="1" smtClean="0"/>
              <a:t>психоречевую</a:t>
            </a:r>
            <a:r>
              <a:rPr lang="ru-RU" dirty="0" smtClean="0"/>
              <a:t> готовность к школе, как результат интеграции языковой, интеллектуальной и коммуникативной способностей</a:t>
            </a:r>
          </a:p>
          <a:p>
            <a:pPr lvl="0">
              <a:buNone/>
            </a:pPr>
            <a:r>
              <a:rPr lang="ru-RU" dirty="0" smtClean="0"/>
              <a:t>2. </a:t>
            </a:r>
            <a:r>
              <a:rPr lang="ru-RU" b="1" dirty="0" smtClean="0"/>
              <a:t>Развивать</a:t>
            </a:r>
            <a:r>
              <a:rPr lang="ru-RU" dirty="0" smtClean="0"/>
              <a:t> знаково-символическую деятельность на основе системы языковых и интеллектуальных ориентировок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Система, интегрирующая разные разделы логопедической работы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 вид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формирования лексико-грамматических </a:t>
            </a:r>
            <a:r>
              <a:rPr lang="ru-RU" dirty="0" err="1" smtClean="0"/>
              <a:t>представлений+</a:t>
            </a:r>
            <a:r>
              <a:rPr lang="ru-RU" dirty="0" smtClean="0"/>
              <a:t> правильного звукопроизношения; </a:t>
            </a:r>
          </a:p>
          <a:p>
            <a:pPr>
              <a:buNone/>
            </a:pPr>
            <a:r>
              <a:rPr lang="ru-RU" dirty="0" smtClean="0"/>
              <a:t>    формирование лексико-грамматических представлений + обучение грамоте.</a:t>
            </a:r>
          </a:p>
          <a:p>
            <a:r>
              <a:rPr lang="ru-RU" b="1" dirty="0" smtClean="0"/>
              <a:t>2 вид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обучение </a:t>
            </a:r>
            <a:r>
              <a:rPr lang="ru-RU" dirty="0" err="1" smtClean="0"/>
              <a:t>грамоте+</a:t>
            </a:r>
            <a:r>
              <a:rPr lang="ru-RU" dirty="0" smtClean="0"/>
              <a:t> формирование правильного </a:t>
            </a:r>
            <a:r>
              <a:rPr lang="ru-RU" dirty="0" err="1" smtClean="0"/>
              <a:t>звукопроизношения+</a:t>
            </a:r>
            <a:r>
              <a:rPr lang="ru-RU" dirty="0" smtClean="0"/>
              <a:t> развитие связной речи (отработка на уровне текста или предложения)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Организационные формы: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занятия</a:t>
            </a:r>
            <a:r>
              <a:rPr lang="ru-RU" dirty="0" smtClean="0"/>
              <a:t>, </a:t>
            </a:r>
            <a:r>
              <a:rPr lang="ru-RU" b="1" dirty="0" smtClean="0"/>
              <a:t>предполагающие повторение и закрепление </a:t>
            </a:r>
            <a:r>
              <a:rPr lang="ru-RU" dirty="0" smtClean="0"/>
              <a:t>речевых умений детей и развитие их познавательных способностей с внесением игровых сюжетных ситуаций.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занятия – «открытия», </a:t>
            </a:r>
            <a:r>
              <a:rPr lang="ru-RU" dirty="0" smtClean="0"/>
              <a:t>связанные с усвоением детьми новых знаний  через организацию их самостоятельной познавательно-поисковой деятельности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занятия – «загадки», </a:t>
            </a:r>
            <a:r>
              <a:rPr lang="ru-RU" dirty="0" smtClean="0"/>
              <a:t>предусматривающие не только расширение имеющихся знаний, но и формирование умений применять их в других условиях через создание специальных проблемных ситуаций.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Создание речевой мотивации  (потребности и желания говорить красиво и понятно для всех</a:t>
            </a:r>
            <a:r>
              <a:rPr lang="ru-RU" sz="2800" dirty="0" smtClean="0"/>
              <a:t>)</a:t>
            </a:r>
            <a:endParaRPr lang="ru-RU" sz="2800" dirty="0" smtClean="0"/>
          </a:p>
          <a:p>
            <a:r>
              <a:rPr lang="ru-RU" sz="2800" dirty="0" smtClean="0"/>
              <a:t>«Комментированное рисование»</a:t>
            </a:r>
          </a:p>
          <a:p>
            <a:r>
              <a:rPr lang="ru-RU" sz="2800" dirty="0" smtClean="0"/>
              <a:t>Анализ эмоционального состояния другого человека – подбор </a:t>
            </a:r>
            <a:r>
              <a:rPr lang="ru-RU" sz="2800" dirty="0" smtClean="0"/>
              <a:t>пиктограммы</a:t>
            </a:r>
          </a:p>
          <a:p>
            <a:r>
              <a:rPr lang="ru-RU" sz="2800" dirty="0" smtClean="0"/>
              <a:t>Обучение </a:t>
            </a:r>
            <a:r>
              <a:rPr lang="ru-RU" sz="2800" dirty="0" err="1" smtClean="0"/>
              <a:t>мнемическим</a:t>
            </a:r>
            <a:r>
              <a:rPr lang="ru-RU" sz="2800" dirty="0" smtClean="0"/>
              <a:t> приемам запоминания с помощью символов и подбора ассоциаций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гирлянд и ассоциаций</a:t>
            </a:r>
            <a:endParaRPr lang="ru-RU" dirty="0"/>
          </a:p>
        </p:txBody>
      </p:sp>
      <p:pic>
        <p:nvPicPr>
          <p:cNvPr id="1026" name="Picture 2" descr="C:\Users\вадим\Desktop\последние фотографии\100_1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50136"/>
            <a:ext cx="3750427" cy="4099143"/>
          </a:xfrm>
          <a:prstGeom prst="rect">
            <a:avLst/>
          </a:prstGeom>
          <a:noFill/>
        </p:spPr>
      </p:pic>
      <p:pic>
        <p:nvPicPr>
          <p:cNvPr id="1027" name="Picture 3" descr="C:\Users\вадим\Desktop\последние фотографии\100_1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820" y="1844825"/>
            <a:ext cx="380577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Формирование навыков кодирования предложений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4091" b="-144"/>
          <a:stretch>
            <a:fillRect/>
          </a:stretch>
        </p:blipFill>
        <p:spPr bwMode="auto">
          <a:xfrm>
            <a:off x="214282" y="1928802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25733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3605" b="976"/>
          <a:stretch>
            <a:fillRect/>
          </a:stretch>
        </p:blipFill>
        <p:spPr bwMode="auto">
          <a:xfrm>
            <a:off x="6228184" y="1556792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786190"/>
            <a:ext cx="2664296" cy="2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802364"/>
            <a:ext cx="2592288" cy="238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310</Words>
  <Application>Microsoft Office PowerPoint</Application>
  <PresentationFormat>Экран (4:3)</PresentationFormat>
  <Paragraphs>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«Развитие языковых способностей старших дошкольников в процессе коррекции общего недоразвития речи 3 уровня»</vt:lpstr>
      <vt:lpstr>Языковая способность</vt:lpstr>
      <vt:lpstr>Языковая способность</vt:lpstr>
      <vt:lpstr>Цель работы на данном этапе:  формировать механизмы компенсации речевого дефекта за счет ресурсных возможностей языковой способности.</vt:lpstr>
      <vt:lpstr>Система, интегрирующая разные разделы логопедической работы</vt:lpstr>
      <vt:lpstr>Организационные формы:</vt:lpstr>
      <vt:lpstr>Подготовительный этап</vt:lpstr>
      <vt:lpstr>Метод гирлянд и ассоциаций</vt:lpstr>
      <vt:lpstr>Формирование навыков кодирования предложений</vt:lpstr>
      <vt:lpstr>Формирование навыков кодирования предложений</vt:lpstr>
      <vt:lpstr>«Фразовый конструктор»</vt:lpstr>
      <vt:lpstr>Составление плана рассказа с помощью символов</vt:lpstr>
      <vt:lpstr>Слайд 13</vt:lpstr>
      <vt:lpstr>Формирование навыков  декодирования предложений</vt:lpstr>
      <vt:lpstr>Формирование навыков  декодирования предложений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языковых способностей старших дошкольников в процессе коррекции общего недоразвития речи 3 уровня»</dc:title>
  <dc:creator>вадим</dc:creator>
  <cp:lastModifiedBy>вадим</cp:lastModifiedBy>
  <cp:revision>36</cp:revision>
  <dcterms:created xsi:type="dcterms:W3CDTF">2013-03-30T08:24:33Z</dcterms:created>
  <dcterms:modified xsi:type="dcterms:W3CDTF">2013-04-22T10:54:02Z</dcterms:modified>
</cp:coreProperties>
</file>