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6" r:id="rId5"/>
    <p:sldId id="260" r:id="rId6"/>
    <p:sldId id="261" r:id="rId7"/>
    <p:sldId id="262" r:id="rId8"/>
    <p:sldId id="263" r:id="rId9"/>
    <p:sldId id="264" r:id="rId10"/>
    <p:sldId id="259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42852"/>
            <a:ext cx="8501122" cy="6715148"/>
          </a:xfr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lnSpcReduction="10000"/>
          </a:bodyPr>
          <a:lstStyle/>
          <a:p>
            <a:endParaRPr lang="ru-RU" sz="8000" b="1" i="1" dirty="0" smtClean="0"/>
          </a:p>
          <a:p>
            <a:r>
              <a:rPr lang="ru-RU" sz="8000" b="1" i="1" dirty="0" smtClean="0"/>
              <a:t>«Как провести свободное время с семьёй» </a:t>
            </a:r>
            <a:r>
              <a:rPr lang="ru-RU" sz="3200" b="1" i="1" dirty="0" smtClean="0"/>
              <a:t>консультация для родителей</a:t>
            </a:r>
            <a:endParaRPr lang="ru-RU" sz="8000" b="1" i="1" dirty="0" smtClean="0"/>
          </a:p>
          <a:p>
            <a:r>
              <a:rPr lang="ru-RU" sz="2400" b="1" i="1" dirty="0" smtClean="0">
                <a:solidFill>
                  <a:srgbClr val="000066"/>
                </a:solidFill>
              </a:rPr>
              <a:t>Воспитатель: </a:t>
            </a:r>
            <a:r>
              <a:rPr lang="ru-RU" sz="2400" b="1" i="1" dirty="0" err="1" smtClean="0">
                <a:solidFill>
                  <a:srgbClr val="000066"/>
                </a:solidFill>
              </a:rPr>
              <a:t>Исламгалиева</a:t>
            </a:r>
            <a:r>
              <a:rPr lang="ru-RU" sz="2400" b="1" i="1" dirty="0" smtClean="0">
                <a:solidFill>
                  <a:srgbClr val="000066"/>
                </a:solidFill>
              </a:rPr>
              <a:t> Г.Т.           </a:t>
            </a:r>
            <a:r>
              <a:rPr lang="ru-RU" sz="6600" b="1" i="1" dirty="0" smtClean="0">
                <a:solidFill>
                  <a:srgbClr val="000066"/>
                </a:solidFill>
              </a:rPr>
              <a:t> </a:t>
            </a:r>
            <a:endParaRPr lang="ru-RU" sz="6600" b="1" i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4614866" cy="5715016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Я думаю что в семье будут проводить больше времени как бы вы не решили провести воскресный выходной , самое главное - это то что вся ваша семья день будет вместе и на семейном климате это отразится только благоприятным образом!</a:t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pic>
        <p:nvPicPr>
          <p:cNvPr id="6146" name="Picture 2" descr="C:\Users\Гульшат\Desktop\1244918290_lovely_illustration_of_happy_family_at_tea_time_w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714488"/>
            <a:ext cx="4071966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704088"/>
            <a:ext cx="7115196" cy="3582168"/>
          </a:xfrm>
        </p:spPr>
        <p:txBody>
          <a:bodyPr>
            <a:normAutofit/>
          </a:bodyPr>
          <a:lstStyle/>
          <a:p>
            <a:r>
              <a:rPr lang="ru-RU" sz="8000" b="1" i="1" dirty="0" smtClean="0"/>
              <a:t>   Спасибо за   внимание !</a:t>
            </a:r>
            <a:r>
              <a:rPr lang="ru-RU" sz="8000" dirty="0" smtClean="0"/>
              <a:t> 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457200" y="6324599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42852"/>
            <a:ext cx="8229600" cy="650085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Цель:</a:t>
            </a:r>
          </a:p>
          <a:p>
            <a:pPr>
              <a:buNone/>
            </a:pPr>
            <a:r>
              <a:rPr lang="ru-RU" dirty="0"/>
              <a:t> </a:t>
            </a:r>
            <a:r>
              <a:rPr lang="ru-RU" b="1" dirty="0" smtClean="0"/>
              <a:t>   </a:t>
            </a:r>
            <a:r>
              <a:rPr lang="ru-RU" b="1" i="1" dirty="0" smtClean="0">
                <a:solidFill>
                  <a:srgbClr val="0070C0"/>
                </a:solidFill>
              </a:rPr>
              <a:t>Актуализировать </a:t>
            </a:r>
            <a:r>
              <a:rPr lang="ru-RU" b="1" i="1" dirty="0">
                <a:solidFill>
                  <a:srgbClr val="0070C0"/>
                </a:solidFill>
              </a:rPr>
              <a:t>потребность в планировании досуга семьи с учетом индивидуальных потребностей и интересов </a:t>
            </a:r>
            <a:r>
              <a:rPr lang="ru-RU" b="1" i="1" dirty="0" smtClean="0">
                <a:solidFill>
                  <a:srgbClr val="0070C0"/>
                </a:solidFill>
              </a:rPr>
              <a:t>ребенка.</a:t>
            </a:r>
            <a:endParaRPr lang="ru-RU" b="1" i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Задачи:</a:t>
            </a:r>
          </a:p>
          <a:p>
            <a:r>
              <a:rPr lang="ru-RU" sz="2800" b="1" i="1" dirty="0">
                <a:solidFill>
                  <a:srgbClr val="0070C0"/>
                </a:solidFill>
              </a:rPr>
              <a:t>Познакомить родителей с особенностями организации свободного времени детей </a:t>
            </a:r>
            <a:r>
              <a:rPr lang="ru-RU" sz="2800" b="1" i="1" dirty="0" smtClean="0">
                <a:solidFill>
                  <a:srgbClr val="0070C0"/>
                </a:solidFill>
              </a:rPr>
              <a:t>учитывая </a:t>
            </a:r>
            <a:r>
              <a:rPr lang="ru-RU" sz="2800" b="1" i="1" dirty="0">
                <a:solidFill>
                  <a:srgbClr val="0070C0"/>
                </a:solidFill>
              </a:rPr>
              <a:t>особенности темперамента ребенка.</a:t>
            </a:r>
          </a:p>
          <a:p>
            <a:r>
              <a:rPr lang="ru-RU" sz="2800" b="1" i="1" dirty="0" smtClean="0">
                <a:solidFill>
                  <a:srgbClr val="0070C0"/>
                </a:solidFill>
              </a:rPr>
              <a:t>Обогащение </a:t>
            </a:r>
            <a:r>
              <a:rPr lang="ru-RU" sz="2800" b="1" i="1" dirty="0">
                <a:solidFill>
                  <a:srgbClr val="0070C0"/>
                </a:solidFill>
              </a:rPr>
              <a:t>отношения детей и родителей опытом эмоционально-насыщенного общения.</a:t>
            </a:r>
          </a:p>
          <a:p>
            <a:pPr>
              <a:buNone/>
            </a:pPr>
            <a:endParaRPr lang="ru-RU" sz="28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229600" cy="5786478"/>
          </a:xfrm>
        </p:spPr>
        <p:txBody>
          <a:bodyPr>
            <a:noAutofit/>
          </a:bodyPr>
          <a:lstStyle/>
          <a:p>
            <a:pPr fontAlgn="base"/>
            <a:endParaRPr lang="ru-RU" sz="2000" b="1" i="1" dirty="0" smtClean="0">
              <a:solidFill>
                <a:srgbClr val="0070C0"/>
              </a:solidFill>
            </a:endParaRPr>
          </a:p>
          <a:p>
            <a:pPr fontAlgn="base"/>
            <a:r>
              <a:rPr lang="ru-RU" sz="2000" b="1" i="1" dirty="0" smtClean="0">
                <a:solidFill>
                  <a:srgbClr val="0070C0"/>
                </a:solidFill>
              </a:rPr>
              <a:t>Сегодняшняя реальность такова, что все постоянно заняты: дети учебой , родители работой, единственное время когда семье удается собраться вместе - только выходные. То время, когда семья собирается полностью, можно назвать как самое прекрасное , ведь никуда не нужно спешить, никуда не нужно бежать, можно пообщаться без спешки и провести время занимаясь чем-то приятным. Но, как ни странно, многие семьи просто напросто разучились это делать, вот и получается, что папа все выходные проводит возле телевизора, ребенок сидит за компьютером, а мама выходные напролет болтает по мобильному телефону с подругами. Но ведь это никуда не годится, выходные должны стать для вашей семьи замечательной возможностью укрепить семейные связи и сделать так, чтобы любимые люди стали еще ближе.</a:t>
            </a:r>
          </a:p>
          <a:p>
            <a:pPr fontAlgn="base">
              <a:buNone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/>
          <a:lstStyle/>
          <a:p>
            <a:endParaRPr lang="ru-RU" sz="2800" b="1" i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2800" b="1" i="1" dirty="0" smtClean="0">
                <a:solidFill>
                  <a:srgbClr val="0070C0"/>
                </a:solidFill>
              </a:rPr>
              <a:t>    </a:t>
            </a:r>
            <a:r>
              <a:rPr lang="ru-RU" sz="3200" b="1" i="1" dirty="0" smtClean="0">
                <a:solidFill>
                  <a:srgbClr val="0070C0"/>
                </a:solidFill>
              </a:rPr>
              <a:t>Как бы вы не решили провести воскресный выходной , самое главное - это то что вся ваша семья день будет вместе и на семейном климате это отразится только благоприятным </a:t>
            </a:r>
            <a:br>
              <a:rPr lang="ru-RU" sz="3200" b="1" i="1" dirty="0" smtClean="0">
                <a:solidFill>
                  <a:srgbClr val="0070C0"/>
                </a:solidFill>
              </a:rPr>
            </a:br>
            <a:r>
              <a:rPr lang="ru-RU" sz="2800" b="1" i="1" dirty="0" smtClean="0">
                <a:solidFill>
                  <a:srgbClr val="0070C0"/>
                </a:solidFill>
              </a:rPr>
              <a:t>образом!</a:t>
            </a:r>
            <a:endParaRPr lang="ru-RU" dirty="0"/>
          </a:p>
        </p:txBody>
      </p:sp>
      <p:pic>
        <p:nvPicPr>
          <p:cNvPr id="1026" name="Picture 2" descr="C:\Users\Гульшат\Desktop\post-215185-13126630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643314"/>
            <a:ext cx="4500594" cy="3071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6572295"/>
          </a:xfrm>
        </p:spPr>
        <p:txBody>
          <a:bodyPr>
            <a:normAutofit/>
          </a:bodyPr>
          <a:lstStyle/>
          <a:p>
            <a:endParaRPr lang="ru-RU" sz="2000" b="1" i="1" dirty="0" smtClean="0"/>
          </a:p>
          <a:p>
            <a:r>
              <a:rPr lang="ru-RU" sz="2800" b="1" i="1" dirty="0" smtClean="0">
                <a:solidFill>
                  <a:srgbClr val="0070C0"/>
                </a:solidFill>
              </a:rPr>
              <a:t> Не тратьте свой выходной, просиживая в квартире, лучше отправьтесь на природу, можно в ближайший городской парк, активные игры и свежий воздух это не только отличный способ провести выходной всей семьей и подышать свежим воздухом, а и размять мышцы, которые затекли                                                         от бесконечного сидения                                                                                                    за компьютером.</a:t>
            </a:r>
          </a:p>
          <a:p>
            <a:pPr>
              <a:buNone/>
            </a:pPr>
            <a:endParaRPr lang="ru-RU" sz="3200" dirty="0">
              <a:solidFill>
                <a:srgbClr val="0070C0"/>
              </a:solidFill>
            </a:endParaRPr>
          </a:p>
        </p:txBody>
      </p:sp>
      <p:pic>
        <p:nvPicPr>
          <p:cNvPr id="2050" name="Picture 2" descr="C:\Users\Гульшат\Desktop\1.mari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929066"/>
            <a:ext cx="4457709" cy="27241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endParaRPr lang="ru-RU" sz="2000" b="1" i="1" dirty="0" smtClean="0"/>
          </a:p>
          <a:p>
            <a:endParaRPr lang="ru-RU" sz="2800" b="1" i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2800" b="1" i="1" dirty="0" smtClean="0">
                <a:solidFill>
                  <a:srgbClr val="0070C0"/>
                </a:solidFill>
              </a:rPr>
              <a:t>    Сейчас на дворе уже конечно, не лето, но если позволяет погода, берите велосипеды, корзинки для пикника и, как мы уже говорили, отправляйтесь за город или в парк . Но есть одно важное условие, мобильные телефоны, планшеты, ноутбуки , ни в коем случае с собой брать не нужно. Ведь наша цель настоящее живое общение всех членов семьи , а социальные сети подождут до                                                    понедельника.</a:t>
            </a:r>
            <a:endParaRPr lang="ru-RU" sz="2800" dirty="0" smtClean="0">
              <a:solidFill>
                <a:srgbClr val="0070C0"/>
              </a:solidFill>
            </a:endParaRPr>
          </a:p>
          <a:p>
            <a:endParaRPr lang="ru-RU" sz="2800" b="1" i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200" b="1" i="1" dirty="0" smtClean="0">
                <a:solidFill>
                  <a:srgbClr val="0070C0"/>
                </a:solidFill>
              </a:rPr>
              <a:t>   </a:t>
            </a:r>
            <a:endParaRPr lang="ru-RU" sz="3200" dirty="0">
              <a:solidFill>
                <a:srgbClr val="0070C0"/>
              </a:solidFill>
            </a:endParaRPr>
          </a:p>
        </p:txBody>
      </p:sp>
      <p:pic>
        <p:nvPicPr>
          <p:cNvPr id="3074" name="Picture 2" descr="C:\Users\Гульшат\Desktop\5f31167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4357694"/>
            <a:ext cx="4071935" cy="2500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929461"/>
          </a:xfrm>
        </p:spPr>
        <p:txBody>
          <a:bodyPr>
            <a:normAutofit/>
          </a:bodyPr>
          <a:lstStyle/>
          <a:p>
            <a:endParaRPr lang="ru-RU" sz="2400" b="1" i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2800" b="1" i="1" dirty="0" smtClean="0">
                <a:solidFill>
                  <a:srgbClr val="7030A0"/>
                </a:solidFill>
              </a:rPr>
              <a:t>      Но, если все члены семьи единогласно проголосовали за то, чтобы остаться дома, приготовьте праздничный ужин, испеките какой-нибудь пирог и устройте семейное чаепитие, проведя вечер в теплой душевной семейной обстановке, вы почувствуете в себе новые силы для напряженной                                                  трудовой недели и у каждого в сердце останется    чувство                                                       тепла, единения с                                                любимыми  людьми и                                                                               домашнего уюта.</a:t>
            </a:r>
          </a:p>
          <a:p>
            <a:endParaRPr lang="ru-RU" sz="2800" dirty="0">
              <a:solidFill>
                <a:srgbClr val="7030A0"/>
              </a:solidFill>
            </a:endParaRPr>
          </a:p>
        </p:txBody>
      </p:sp>
      <p:pic>
        <p:nvPicPr>
          <p:cNvPr id="4099" name="Picture 3" descr="C:\Users\Гульшат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929066"/>
            <a:ext cx="4286280" cy="29289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5143504" cy="6572272"/>
          </a:xfrm>
        </p:spPr>
        <p:txBody>
          <a:bodyPr>
            <a:normAutofit fontScale="92500"/>
          </a:bodyPr>
          <a:lstStyle/>
          <a:p>
            <a:endParaRPr lang="ru-RU" b="1" i="1" dirty="0" smtClean="0"/>
          </a:p>
          <a:p>
            <a:r>
              <a:rPr lang="ru-RU" sz="2800" b="1" i="1" dirty="0" smtClean="0">
                <a:solidFill>
                  <a:srgbClr val="7030A0"/>
                </a:solidFill>
              </a:rPr>
              <a:t>   Наверняка в прокате появились новые фильмы и мультфильмы которые бы вы хотели посмотреть , только вовсе не обязательно для этого идти в кинотеатр. Устройте просмотр фильмов дома, пусть каждый выберет тот фильм, который хотел бы посмотреть и тогда темы для разговоров во время семейных чаепитий вам обеспечены!</a:t>
            </a:r>
          </a:p>
          <a:p>
            <a:endParaRPr lang="ru-RU" sz="2800" dirty="0">
              <a:solidFill>
                <a:srgbClr val="7030A0"/>
              </a:solidFill>
            </a:endParaRPr>
          </a:p>
        </p:txBody>
      </p:sp>
      <p:pic>
        <p:nvPicPr>
          <p:cNvPr id="5122" name="Picture 2" descr="C:\Users\Гульшат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20" y="1785926"/>
            <a:ext cx="4286280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"/>
            <a:ext cx="9144000" cy="6643709"/>
          </a:xfrm>
        </p:spPr>
        <p:txBody>
          <a:bodyPr>
            <a:normAutofit/>
          </a:bodyPr>
          <a:lstStyle/>
          <a:p>
            <a:endParaRPr lang="ru-RU" sz="2400" b="1" i="1" dirty="0" smtClean="0"/>
          </a:p>
          <a:p>
            <a:r>
              <a:rPr lang="ru-RU" sz="2800" b="1" i="1" dirty="0" smtClean="0">
                <a:solidFill>
                  <a:srgbClr val="0070C0"/>
                </a:solidFill>
              </a:rPr>
              <a:t>5. Для сохранения традиций и семейных ценностей совместные фотографии играют огромную роль, так почему бы вам не устроить семейную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фотосессию</a:t>
            </a:r>
            <a:r>
              <a:rPr lang="ru-RU" sz="2800" b="1" i="1" dirty="0" smtClean="0">
                <a:solidFill>
                  <a:srgbClr val="0070C0"/>
                </a:solidFill>
              </a:rPr>
              <a:t> ? Причем для этого вовсе не обязательно приглашать профессионального фотографа, вам вполне по силам провести ее самостоятельно. Место выберите сами: либо домашняя обстановка , либо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фотосессия</a:t>
            </a:r>
            <a:r>
              <a:rPr lang="ru-RU" sz="2800" b="1" i="1" dirty="0" smtClean="0">
                <a:solidFill>
                  <a:srgbClr val="0070C0"/>
                </a:solidFill>
              </a:rPr>
              <a:t> на природе. А фотографии смогут стать приятным воспоминанием о прекрасно проведенном дне!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229</TotalTime>
  <Words>535</Words>
  <Application>Microsoft Office PowerPoint</Application>
  <PresentationFormat>Экран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Спасибо за   внимание 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Гульшат</dc:creator>
  <cp:lastModifiedBy>ПК</cp:lastModifiedBy>
  <cp:revision>31</cp:revision>
  <dcterms:created xsi:type="dcterms:W3CDTF">2014-12-14T03:00:33Z</dcterms:created>
  <dcterms:modified xsi:type="dcterms:W3CDTF">2014-12-15T17:05:26Z</dcterms:modified>
</cp:coreProperties>
</file>