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17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306" r:id="rId32"/>
    <p:sldId id="307" r:id="rId33"/>
    <p:sldId id="308" r:id="rId34"/>
    <p:sldId id="309" r:id="rId35"/>
    <p:sldId id="310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11" r:id="rId45"/>
    <p:sldId id="312" r:id="rId46"/>
    <p:sldId id="313" r:id="rId47"/>
    <p:sldId id="314" r:id="rId48"/>
    <p:sldId id="315" r:id="rId49"/>
    <p:sldId id="316" r:id="rId50"/>
    <p:sldId id="273" r:id="rId51"/>
    <p:sldId id="275" r:id="rId52"/>
    <p:sldId id="276" r:id="rId53"/>
    <p:sldId id="277" r:id="rId54"/>
    <p:sldId id="278" r:id="rId55"/>
    <p:sldId id="279" r:id="rId56"/>
    <p:sldId id="280" r:id="rId57"/>
    <p:sldId id="281" r:id="rId58"/>
    <p:sldId id="346" r:id="rId59"/>
    <p:sldId id="347" r:id="rId60"/>
    <p:sldId id="348" r:id="rId61"/>
    <p:sldId id="349" r:id="rId62"/>
    <p:sldId id="350" r:id="rId63"/>
    <p:sldId id="282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64" r:id="rId72"/>
    <p:sldId id="365" r:id="rId73"/>
    <p:sldId id="366" r:id="rId74"/>
    <p:sldId id="367" r:id="rId75"/>
    <p:sldId id="283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359" r:id="rId85"/>
    <p:sldId id="360" r:id="rId86"/>
    <p:sldId id="294" r:id="rId87"/>
    <p:sldId id="361" r:id="rId88"/>
    <p:sldId id="362" r:id="rId89"/>
    <p:sldId id="363" r:id="rId90"/>
    <p:sldId id="295" r:id="rId91"/>
    <p:sldId id="296" r:id="rId92"/>
    <p:sldId id="368" r:id="rId9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>
      <p:cViewPr varScale="1">
        <p:scale>
          <a:sx n="87" d="100"/>
          <a:sy n="87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МДОУ </a:t>
            </a:r>
            <a:br>
              <a:rPr lang="ru-RU" dirty="0" smtClean="0"/>
            </a:br>
            <a:r>
              <a:rPr lang="ru-RU" dirty="0" smtClean="0"/>
              <a:t>«ДЕТСКИЙ САД № 78 «ПЧЕЛКА»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СЕМИНАР-ПРАКТИКУМ</a:t>
            </a:r>
            <a:endParaRPr lang="ru-RU" dirty="0"/>
          </a:p>
        </p:txBody>
      </p:sp>
      <p:pic>
        <p:nvPicPr>
          <p:cNvPr id="6" name="Picture 15" descr="пчела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929066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СОЛНЦ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00039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классификация моделей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физические, имеющие природу, сходную с оригиналом;</a:t>
            </a:r>
          </a:p>
          <a:p>
            <a:r>
              <a:rPr lang="ru-RU" dirty="0" smtClean="0"/>
              <a:t>вещественно-математические, имеющие отличную от прототипа физическую природу; могут иметь математическое описание, раскрывающее поведение оригинала;</a:t>
            </a:r>
          </a:p>
          <a:p>
            <a:r>
              <a:rPr lang="ru-RU" dirty="0" smtClean="0"/>
              <a:t>логико-семиотические, конструирующиеся с помощью специальных знаков, символов и структурных схем.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Процесс создания педагогической модели можно делится на 3 этапа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0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На первом этапе следует определить объект исследования, накопить достаточные знания о нем, обосновать необходимость применения метода моделирования, выбрать наиболее существенные переменные и постулаты. Результатом этого изучения должно быть построение идеализированной качественной модели рассматриваемого явления или процесса.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/>
              <a:t>Второй этап </a:t>
            </a:r>
          </a:p>
          <a:p>
            <a:pPr algn="just">
              <a:buNone/>
            </a:pPr>
            <a:r>
              <a:rPr lang="ru-RU" sz="3600" dirty="0" smtClean="0"/>
              <a:t>- построение количественной (формальной) модели педагогического объекта состоит из измерения объекта, математического анализа результатов измерения и создания его математической модели. </a:t>
            </a:r>
            <a:endParaRPr lang="ru-RU" sz="3600" dirty="0"/>
          </a:p>
        </p:txBody>
      </p:sp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2714644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ru-RU" sz="3200" dirty="0" smtClean="0"/>
              <a:t>Результат моделирования может нас не удовлетворить, что обнаруживается на третьем этапе – содержательной интерпретации. Процесс моделирования может быть повторен заново с необходимой коррекцией на первых двух этапах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Для выполнения своих функциональных обязанностей, определенных </a:t>
            </a:r>
            <a:r>
              <a:rPr lang="ru-RU" sz="3600" i="1" dirty="0" smtClean="0"/>
              <a:t>моделью деятельности</a:t>
            </a:r>
            <a:r>
              <a:rPr lang="ru-RU" sz="3600" dirty="0" smtClean="0"/>
              <a:t>, педагог должен обладать определенными умениями, знаниями, навыками, качествами и нравственными ценностями, большинство из которых он приобретает в процессе подготовки к своей будущей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Общепедагогические </a:t>
            </a:r>
            <a:r>
              <a:rPr lang="ru-RU" dirty="0" smtClean="0"/>
              <a:t>умения, выделяемые В.А. </a:t>
            </a:r>
            <a:r>
              <a:rPr lang="ru-RU" dirty="0" err="1" smtClean="0"/>
              <a:t>Сластениным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3578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аналитические, </a:t>
            </a:r>
          </a:p>
          <a:p>
            <a:r>
              <a:rPr lang="ru-RU" sz="2400" dirty="0" smtClean="0"/>
              <a:t>прогностические, </a:t>
            </a:r>
          </a:p>
          <a:p>
            <a:r>
              <a:rPr lang="ru-RU" sz="2400" dirty="0" smtClean="0"/>
              <a:t>проективные, </a:t>
            </a:r>
          </a:p>
          <a:p>
            <a:r>
              <a:rPr lang="ru-RU" sz="2400" dirty="0" smtClean="0"/>
              <a:t>рефлексивные умения (входят в состав  теоретической готовности педагога); </a:t>
            </a:r>
          </a:p>
          <a:p>
            <a:r>
              <a:rPr lang="ru-RU" sz="2400" dirty="0" smtClean="0"/>
              <a:t>организаторские (мобилизационные, информационные, развивающие, ориентационные), </a:t>
            </a:r>
          </a:p>
          <a:p>
            <a:r>
              <a:rPr lang="ru-RU" sz="2400" dirty="0" smtClean="0"/>
              <a:t>коммуникативные (</a:t>
            </a:r>
            <a:r>
              <a:rPr lang="ru-RU" sz="2400" dirty="0" err="1" smtClean="0"/>
              <a:t>перцептивные</a:t>
            </a:r>
            <a:r>
              <a:rPr lang="ru-RU" sz="2400" dirty="0" smtClean="0"/>
              <a:t>, педагогическое общение, педагогическая техника), </a:t>
            </a:r>
          </a:p>
          <a:p>
            <a:r>
              <a:rPr lang="ru-RU" sz="2400" dirty="0" smtClean="0"/>
              <a:t>прикладные умения (входят в состав практической готовности педагога).</a:t>
            </a:r>
            <a:endParaRPr lang="ru-RU" sz="2400" dirty="0"/>
          </a:p>
        </p:txBody>
      </p:sp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Профессионально значимые личностные качества педагога являются </a:t>
            </a:r>
            <a:r>
              <a:rPr lang="ru-RU" sz="4400" dirty="0" err="1" smtClean="0"/>
              <a:t>системообразущим</a:t>
            </a:r>
            <a:r>
              <a:rPr lang="ru-RU" sz="4400" dirty="0" smtClean="0"/>
              <a:t> элементом компетентности.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Учитель- логопед </a:t>
            </a:r>
            <a:br>
              <a:rPr lang="ru-RU" dirty="0" smtClean="0"/>
            </a:br>
            <a:r>
              <a:rPr lang="ru-RU" dirty="0" smtClean="0"/>
              <a:t>Дудка  Галина Владимировна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Тема: </a:t>
            </a:r>
          </a:p>
          <a:p>
            <a:pPr algn="ctr">
              <a:buNone/>
            </a:pPr>
            <a:r>
              <a:rPr lang="ru-RU" sz="3600" dirty="0" smtClean="0"/>
              <a:t>Моделирование как  средство развития связной речи</a:t>
            </a:r>
            <a:endParaRPr lang="ru-RU" sz="3600" dirty="0"/>
          </a:p>
        </p:txBody>
      </p:sp>
    </p:spTree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Моделирование – это метод создания и исследования моделей.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Этапы создания модели:</a:t>
            </a:r>
          </a:p>
          <a:p>
            <a:pPr marL="651510" indent="-514350" algn="just">
              <a:buAutoNum type="arabicPeriod"/>
            </a:pPr>
            <a:r>
              <a:rPr lang="ru-RU" dirty="0" smtClean="0"/>
              <a:t>Тщательное изучение опыта, связанного с интересующими исследователя явлением, анализ и обобщение  этого опыта и создание гипотезы, лежащей в основе будущей модели.</a:t>
            </a:r>
          </a:p>
          <a:p>
            <a:pPr marL="651510" indent="-514350" algn="just">
              <a:buAutoNum type="arabicPeriod"/>
            </a:pPr>
            <a:r>
              <a:rPr lang="ru-RU" dirty="0" smtClean="0"/>
              <a:t>Составление программы исследования, организация практической деятельности в соответствии с разработанной программой, внесение в неё коррективов, подсказанных практикой, уточнение первоначальной гипотезы исследования, взятой в основу модели.</a:t>
            </a:r>
          </a:p>
          <a:p>
            <a:pPr marL="651510" indent="-514350" algn="just">
              <a:buAutoNum type="arabicPeriod"/>
            </a:pPr>
            <a:r>
              <a:rPr lang="ru-RU" dirty="0" smtClean="0"/>
              <a:t>Создание окончательного варианта модели.</a:t>
            </a:r>
            <a:endParaRPr lang="ru-RU" dirty="0"/>
          </a:p>
        </p:txBody>
      </p:sp>
      <p:pic>
        <p:nvPicPr>
          <p:cNvPr id="4" name="Picture 9" descr="SMILE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429264"/>
            <a:ext cx="185735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</a:t>
            </a:r>
            <a:br>
              <a:rPr lang="ru-RU" dirty="0" smtClean="0"/>
            </a:br>
            <a:r>
              <a:rPr lang="ru-RU" dirty="0" smtClean="0"/>
              <a:t> наглядного моделирования</a:t>
            </a:r>
            <a:br>
              <a:rPr lang="ru-RU" dirty="0" smtClean="0"/>
            </a:br>
            <a:r>
              <a:rPr lang="ru-RU" dirty="0" smtClean="0"/>
              <a:t>в коррекции общего недоразвития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518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Наглядное моделирование- это воспроизведение существенных свойств изучаемого объекта, создание его заместителя и работа </a:t>
            </a:r>
            <a:r>
              <a:rPr lang="ru-RU" dirty="0" err="1" smtClean="0"/>
              <a:t>сним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17" descr="K:\он\pic09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429124"/>
            <a:ext cx="3429024" cy="214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12 АПРЕЛЯ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День космонавтики</a:t>
            </a:r>
            <a:endParaRPr lang="ru-RU" dirty="0"/>
          </a:p>
        </p:txBody>
      </p:sp>
      <p:pic>
        <p:nvPicPr>
          <p:cNvPr id="14" name="Picture 8" descr="D:\анимашки\оформление\017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8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14290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/>
          <a:lstStyle/>
          <a:p>
            <a:r>
              <a:rPr lang="ru-RU" dirty="0" smtClean="0"/>
              <a:t>Этапы моделирования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094674"/>
          </a:xfrm>
        </p:spPr>
        <p:txBody>
          <a:bodyPr/>
          <a:lstStyle/>
          <a:p>
            <a:pPr marL="651510" indent="-514350">
              <a:buAutoNum type="arabicPeriod"/>
            </a:pPr>
            <a:r>
              <a:rPr lang="ru-RU" dirty="0" smtClean="0"/>
              <a:t>Усвоение и анализ сенсорного материала.</a:t>
            </a:r>
          </a:p>
          <a:p>
            <a:pPr marL="651510" indent="-514350">
              <a:buAutoNum type="arabicPeriod"/>
            </a:pPr>
            <a:r>
              <a:rPr lang="ru-RU" dirty="0" smtClean="0"/>
              <a:t>Перевод его на знаково-символический язык.</a:t>
            </a:r>
          </a:p>
          <a:p>
            <a:pPr marL="651510" indent="-514350">
              <a:buAutoNum type="arabicPeriod"/>
            </a:pPr>
            <a:r>
              <a:rPr lang="ru-RU" dirty="0" smtClean="0"/>
              <a:t>Работа с моделью.</a:t>
            </a:r>
            <a:endParaRPr lang="ru-RU" dirty="0"/>
          </a:p>
        </p:txBody>
      </p:sp>
      <p:pic>
        <p:nvPicPr>
          <p:cNvPr id="4" name="Picture 6" descr="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143380"/>
            <a:ext cx="30003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422"/>
            <a:ext cx="8229600" cy="172481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 развитии навыков наглядного моделирования решаются следующие 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37682"/>
          </a:xfrm>
        </p:spPr>
        <p:txBody>
          <a:bodyPr/>
          <a:lstStyle/>
          <a:p>
            <a:pPr marL="651510" indent="-514350">
              <a:buAutoNum type="arabicPeriod"/>
            </a:pPr>
            <a:r>
              <a:rPr lang="ru-RU" dirty="0" smtClean="0"/>
              <a:t>Знакомство с графическим способом представления информации;</a:t>
            </a:r>
          </a:p>
          <a:p>
            <a:pPr marL="651510" indent="-514350">
              <a:buAutoNum type="arabicPeriod"/>
            </a:pPr>
            <a:r>
              <a:rPr lang="ru-RU" dirty="0" smtClean="0"/>
              <a:t>Развитие умения дешифровки модели;</a:t>
            </a:r>
          </a:p>
          <a:p>
            <a:pPr marL="651510" indent="-514350">
              <a:buAutoNum type="arabicPeriod"/>
            </a:pPr>
            <a:r>
              <a:rPr lang="ru-RU" dirty="0" smtClean="0"/>
              <a:t>Формирование навыков самостоятельного моделирования.</a:t>
            </a:r>
            <a:endParaRPr lang="ru-RU" dirty="0"/>
          </a:p>
        </p:txBody>
      </p:sp>
      <p:pic>
        <p:nvPicPr>
          <p:cNvPr id="4" name="Picture 8" descr="о чем задумалс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143380"/>
            <a:ext cx="350046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Средства наглядного моделирования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Пересказ</a:t>
            </a:r>
          </a:p>
          <a:p>
            <a:r>
              <a:rPr lang="ru-RU" dirty="0" smtClean="0"/>
              <a:t>Составление описательного рассказа о единичных предметах</a:t>
            </a:r>
          </a:p>
          <a:p>
            <a:r>
              <a:rPr lang="ru-RU" dirty="0" smtClean="0"/>
              <a:t>Составление рассказов по серии картин, по сюжетной и пейзажной картине</a:t>
            </a:r>
          </a:p>
          <a:p>
            <a:r>
              <a:rPr lang="ru-RU" dirty="0" smtClean="0"/>
              <a:t>Составление рассказов из личного опыта</a:t>
            </a:r>
          </a:p>
          <a:p>
            <a:r>
              <a:rPr lang="ru-RU" dirty="0" smtClean="0"/>
              <a:t>Рассказывание (с элементами творчества) </a:t>
            </a:r>
            <a:endParaRPr lang="ru-RU" dirty="0"/>
          </a:p>
        </p:txBody>
      </p:sp>
      <p:pic>
        <p:nvPicPr>
          <p:cNvPr id="4" name="Picture 5" descr="holiday5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6113">
            <a:off x="7185847" y="3075603"/>
            <a:ext cx="2163873" cy="371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рассказов по серии сюжетных картин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Приемы работы:</a:t>
            </a:r>
          </a:p>
          <a:p>
            <a:pPr>
              <a:buNone/>
            </a:pPr>
            <a:r>
              <a:rPr lang="ru-RU" dirty="0" smtClean="0"/>
              <a:t>- Установление последовательности серии.</a:t>
            </a:r>
          </a:p>
          <a:p>
            <a:pPr>
              <a:buNone/>
            </a:pPr>
            <a:r>
              <a:rPr lang="ru-RU" dirty="0" smtClean="0"/>
              <a:t>- Отобрать  из нескольких картинок те, которые иллюстрируют прочитанный рассказ.</a:t>
            </a:r>
          </a:p>
          <a:p>
            <a:pPr>
              <a:buNone/>
            </a:pPr>
            <a:r>
              <a:rPr lang="ru-RU" dirty="0" smtClean="0"/>
              <a:t>- Восстановить последовательность событий по памяти.</a:t>
            </a:r>
          </a:p>
          <a:p>
            <a:pPr>
              <a:buFontTx/>
              <a:buChar char="-"/>
            </a:pPr>
            <a:r>
              <a:rPr lang="ru-RU" dirty="0" smtClean="0"/>
              <a:t>Определить какой картинки не хватает.</a:t>
            </a:r>
          </a:p>
          <a:p>
            <a:pPr>
              <a:buFontTx/>
              <a:buChar char="-"/>
            </a:pPr>
            <a:r>
              <a:rPr lang="ru-RU" dirty="0" smtClean="0"/>
              <a:t>Найти лишнюю картинку.</a:t>
            </a:r>
          </a:p>
          <a:p>
            <a:pPr>
              <a:buFontTx/>
              <a:buChar char="-"/>
            </a:pPr>
            <a:r>
              <a:rPr lang="ru-RU" dirty="0" smtClean="0"/>
              <a:t>Распутать две сюжетные линии про одного главного героя.</a:t>
            </a:r>
          </a:p>
          <a:p>
            <a:pPr>
              <a:buFontTx/>
              <a:buChar char="-"/>
            </a:pPr>
            <a:r>
              <a:rPr lang="ru-RU" dirty="0" smtClean="0"/>
              <a:t>Подобрать  к сюжетной картине отдельные предметы изображения.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7" descr="ромаш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929198"/>
            <a:ext cx="185738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рассказов по сюжетным картинам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качестве плана используются карточки-символы: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Вопросительный знак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Символ, обозначающий место действия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Символ, обозначающий время действия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Карточки со стрелками, обозначающие композицию картины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Действующие лица, изображенные на картине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Действия героев картины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Их одежда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Настроение и характер действующих лиц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Цветовая палитра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Символ «сердце» (отношение ребенка)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10" descr="OWL1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214818"/>
            <a:ext cx="20002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Обучение рассказыванию по отдельной сюжетной картинке с придумыванием детьми предшествующих и последующих событий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329642" cy="43805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Основные этапы работы с картинкой:</a:t>
            </a:r>
          </a:p>
          <a:p>
            <a:pPr marL="651510" indent="-514350">
              <a:buAutoNum type="arabicPeriod"/>
            </a:pPr>
            <a:r>
              <a:rPr lang="ru-RU" dirty="0" smtClean="0"/>
              <a:t>Схематическое изображение слов-предметов.</a:t>
            </a:r>
          </a:p>
          <a:p>
            <a:pPr marL="651510" indent="-514350">
              <a:buAutoNum type="arabicPeriod"/>
            </a:pPr>
            <a:r>
              <a:rPr lang="ru-RU" dirty="0" smtClean="0"/>
              <a:t>Нахождение связей между объектами на картинке.</a:t>
            </a:r>
          </a:p>
          <a:p>
            <a:pPr marL="651510" indent="-514350">
              <a:buAutoNum type="arabicPeriod"/>
            </a:pPr>
            <a:r>
              <a:rPr lang="ru-RU" dirty="0" smtClean="0"/>
              <a:t>Исследование картинки на </a:t>
            </a:r>
            <a:r>
              <a:rPr lang="ru-RU" dirty="0" err="1" smtClean="0"/>
              <a:t>полисенсорной</a:t>
            </a:r>
            <a:r>
              <a:rPr lang="ru-RU" dirty="0" smtClean="0"/>
              <a:t> основе.</a:t>
            </a:r>
          </a:p>
          <a:p>
            <a:pPr marL="651510" indent="-514350">
              <a:buAutoNum type="arabicPeriod"/>
            </a:pPr>
            <a:r>
              <a:rPr lang="ru-RU" dirty="0" smtClean="0"/>
              <a:t>Выстраивание временной последовательности событий на картинке.</a:t>
            </a:r>
          </a:p>
          <a:p>
            <a:pPr marL="651510" indent="-514350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13" descr="дет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214950"/>
            <a:ext cx="285752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пейзажной картины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Основная задача: развитие образной речи, что идет через эмоциональную сторону восприятия картины</a:t>
            </a:r>
            <a:endParaRPr lang="ru-RU" dirty="0"/>
          </a:p>
        </p:txBody>
      </p:sp>
      <p:pic>
        <p:nvPicPr>
          <p:cNvPr id="4" name="Picture 16" descr="p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143380"/>
            <a:ext cx="1857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Прием наглядного моделирования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может быть использован в работе над всеми видами связного монологического высказывания: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Пересказ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Составление рассказов по картине и серии картин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Описательный рассказ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Творческий рассказ</a:t>
            </a:r>
            <a:endParaRPr lang="ru-RU" dirty="0"/>
          </a:p>
        </p:txBody>
      </p:sp>
      <p:pic>
        <p:nvPicPr>
          <p:cNvPr id="4" name="Picture 2" descr="11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214818"/>
            <a:ext cx="4429156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модели: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Геометрические фигуры.</a:t>
            </a:r>
          </a:p>
          <a:p>
            <a:r>
              <a:rPr lang="ru-RU" dirty="0" smtClean="0"/>
              <a:t>Символические изображения предметов (условные обозначения, силуэты, контуры, пиктограммы).</a:t>
            </a:r>
          </a:p>
          <a:p>
            <a:r>
              <a:rPr lang="ru-RU" dirty="0" smtClean="0"/>
              <a:t>Планы и условные обозначения, используемые в них.</a:t>
            </a:r>
          </a:p>
          <a:p>
            <a:r>
              <a:rPr lang="ru-RU" dirty="0" smtClean="0"/>
              <a:t>Контрастная рамка- прием фрагментарного рассказывания.</a:t>
            </a:r>
          </a:p>
          <a:p>
            <a:endParaRPr lang="ru-RU" dirty="0"/>
          </a:p>
        </p:txBody>
      </p:sp>
      <p:pic>
        <p:nvPicPr>
          <p:cNvPr id="4" name="Picture 5" descr="smil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793" y="4848216"/>
            <a:ext cx="1727207" cy="200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Пересказ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Работа по развитию навыка пересказа предполагает формирование следующих умений:</a:t>
            </a:r>
          </a:p>
          <a:p>
            <a:pPr marL="651510" indent="-514350">
              <a:buAutoNum type="arabicPeriod"/>
            </a:pPr>
            <a:r>
              <a:rPr lang="ru-RU" dirty="0" smtClean="0"/>
              <a:t>Усвоение принципа замещения, т.е. умения обозначать персонажи и основные атрибуты художественного произведения заместителями.</a:t>
            </a:r>
          </a:p>
          <a:p>
            <a:pPr marL="651510" indent="-514350">
              <a:buAutoNum type="arabicPeriod"/>
            </a:pPr>
            <a:r>
              <a:rPr lang="ru-RU" dirty="0" smtClean="0"/>
              <a:t>Формирование умения передавать события при помощи заместителей.</a:t>
            </a:r>
          </a:p>
          <a:p>
            <a:pPr marL="651510" indent="-514350">
              <a:buAutoNum type="arabicPeriod"/>
            </a:pPr>
            <a:r>
              <a:rPr lang="ru-RU" dirty="0" smtClean="0"/>
              <a:t>Передача последовательности эпизодов в соответствии с расположением заместителей.</a:t>
            </a:r>
          </a:p>
          <a:p>
            <a:pPr marL="651510" indent="-514350">
              <a:buAutoNum type="arabicPeriod"/>
            </a:pPr>
            <a:endParaRPr lang="ru-RU" dirty="0"/>
          </a:p>
        </p:txBody>
      </p:sp>
      <p:pic>
        <p:nvPicPr>
          <p:cNvPr id="4" name="Picture 22" descr="K:\ПРИРОДНЫЕ ЯВЛЕНИЯ\WEATHER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 ТЕМУ: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«МОДЕЛИРОВАНИЕ»</a:t>
            </a:r>
            <a:endParaRPr lang="ru-RU" dirty="0"/>
          </a:p>
        </p:txBody>
      </p:sp>
      <p:pic>
        <p:nvPicPr>
          <p:cNvPr id="4" name="Picture 2" descr="dis1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3857652" cy="374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Рассказ – описание </a:t>
            </a:r>
            <a:br>
              <a:rPr lang="ru-RU" dirty="0" smtClean="0"/>
            </a:br>
            <a:r>
              <a:rPr lang="ru-RU" dirty="0" smtClean="0"/>
              <a:t>пейзажной картины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Этапы:</a:t>
            </a:r>
          </a:p>
          <a:p>
            <a:pPr marL="651510" indent="-514350">
              <a:buAutoNum type="arabicPeriod"/>
            </a:pPr>
            <a:r>
              <a:rPr lang="ru-RU" dirty="0" smtClean="0"/>
              <a:t>Выделение значимых объектов картины</a:t>
            </a:r>
          </a:p>
          <a:p>
            <a:pPr marL="651510" indent="-514350">
              <a:buAutoNum type="arabicPeriod"/>
            </a:pPr>
            <a:r>
              <a:rPr lang="ru-RU" dirty="0" smtClean="0"/>
              <a:t>Рассматривание их и подробное описание внешнего вида и свойств каждого объекта</a:t>
            </a:r>
          </a:p>
          <a:p>
            <a:pPr marL="651510" indent="-514350">
              <a:buAutoNum type="arabicPeriod"/>
            </a:pPr>
            <a:r>
              <a:rPr lang="ru-RU" dirty="0" smtClean="0"/>
              <a:t>Определение взаимосвязи между отдельными объектами картины</a:t>
            </a:r>
          </a:p>
          <a:p>
            <a:pPr marL="651510" indent="-514350">
              <a:buAutoNum type="arabicPeriod"/>
            </a:pPr>
            <a:r>
              <a:rPr lang="ru-RU" dirty="0" smtClean="0"/>
              <a:t>Объединение мини- рассказов в единый сюжет</a:t>
            </a:r>
            <a:endParaRPr lang="ru-RU" dirty="0"/>
          </a:p>
        </p:txBody>
      </p:sp>
      <p:pic>
        <p:nvPicPr>
          <p:cNvPr id="4" name="Picture 17" descr="emoticone_noel_14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9288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14356"/>
            <a:ext cx="8229600" cy="1714512"/>
          </a:xfrm>
        </p:spPr>
        <p:txBody>
          <a:bodyPr>
            <a:noAutofit/>
          </a:bodyPr>
          <a:lstStyle/>
          <a:p>
            <a:r>
              <a:rPr lang="ru-RU" sz="4000" dirty="0" smtClean="0"/>
              <a:t>Модели артикуляции звуков в логопедической практике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786058"/>
            <a:ext cx="8358246" cy="35719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 Применение моделирования в коррекционной работе с детьми, имеющими речевые нарушения, позволяет улучшить качество обучения и воспитания, обеспечивает наглядную основу изучаемого, что способствует развитию фонематического слуха, мыслительных операций и более прочному запоминанию материала.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4572032"/>
          </a:xfrm>
        </p:spPr>
        <p:txBody>
          <a:bodyPr>
            <a:normAutofit/>
          </a:bodyPr>
          <a:lstStyle/>
          <a:p>
            <a:r>
              <a:rPr lang="ru-RU" dirty="0" smtClean="0"/>
              <a:t>Модели артикуляции согласных звуков вводятся постепенно и при наличии данного ребенка.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заданий: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8001056" cy="5715016"/>
          </a:xfrm>
        </p:spPr>
        <p:txBody>
          <a:bodyPr>
            <a:normAutofit fontScale="92500"/>
          </a:bodyPr>
          <a:lstStyle/>
          <a:p>
            <a:pPr algn="l">
              <a:buFontTx/>
              <a:buChar char="-"/>
            </a:pPr>
            <a:r>
              <a:rPr lang="ru-RU" dirty="0" smtClean="0"/>
              <a:t>Называются звуки в сплошном потоке. Ребенок показывает  модель артикуляции отрабатываемого звука.</a:t>
            </a:r>
          </a:p>
          <a:p>
            <a:pPr algn="l">
              <a:buFontTx/>
              <a:buChar char="-"/>
            </a:pPr>
            <a:r>
              <a:rPr lang="ru-RU" dirty="0" smtClean="0"/>
              <a:t>Найти в слоговом ряду лишний, отличающийся одним звуком  слог и показать модель его артикуляции.</a:t>
            </a:r>
          </a:p>
          <a:p>
            <a:pPr algn="l">
              <a:buFontTx/>
              <a:buChar char="-"/>
            </a:pPr>
            <a:r>
              <a:rPr lang="ru-RU" dirty="0" smtClean="0"/>
              <a:t>Предлагаются слоговые ряды (слова). Услышав   слог с заданным звуком, показать соответствующую модель артикуляции.</a:t>
            </a:r>
          </a:p>
          <a:p>
            <a:pPr algn="l">
              <a:buFontTx/>
              <a:buChar char="-"/>
            </a:pPr>
            <a:r>
              <a:rPr lang="ru-RU" dirty="0" smtClean="0"/>
              <a:t>Подобрать слова на заданную модель артикуляции.</a:t>
            </a:r>
          </a:p>
          <a:p>
            <a:pPr algn="l">
              <a:buFontTx/>
              <a:buChar char="-"/>
            </a:pPr>
            <a:r>
              <a:rPr lang="ru-RU" dirty="0" smtClean="0"/>
              <a:t>Выделить из текста слова с заданным звуком  и показать соответствующую модель артикуляции.</a:t>
            </a:r>
          </a:p>
          <a:p>
            <a:pPr algn="l">
              <a:buFontTx/>
              <a:buChar char="-"/>
            </a:pPr>
            <a:r>
              <a:rPr lang="ru-RU" dirty="0" smtClean="0"/>
              <a:t>Составить слог на заданную модель артикуляции.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over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Модели артикуляции звуков в  логопедической практике: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Определить место звука в слове (начало, середина, конец  слова), обозначив его моделью.</a:t>
            </a:r>
          </a:p>
          <a:p>
            <a:r>
              <a:rPr lang="ru-RU" dirty="0" smtClean="0"/>
              <a:t>Добавляя разные звуки к слогу, «написанному» при помощи  моделей артикуляции получить новое слово.</a:t>
            </a:r>
          </a:p>
          <a:p>
            <a:r>
              <a:rPr lang="ru-RU" dirty="0" smtClean="0"/>
              <a:t>Составить слова из моделей артикуляции звуков.</a:t>
            </a:r>
            <a:endParaRPr lang="ru-RU" dirty="0"/>
          </a:p>
        </p:txBody>
      </p:sp>
    </p:spTree>
  </p:cSld>
  <p:clrMapOvr>
    <a:masterClrMapping/>
  </p:clrMapOvr>
  <p:transition>
    <p:check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Слова для звукового анализа подбираются в определенной последовательности: </a:t>
            </a:r>
            <a:r>
              <a:rPr lang="ru-RU" sz="3200" dirty="0" err="1" smtClean="0"/>
              <a:t>звуко</a:t>
            </a:r>
            <a:r>
              <a:rPr lang="ru-RU" sz="3200" dirty="0" smtClean="0"/>
              <a:t> – слоговая структура их постепенно усложняется.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804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Вначале анализируются слоги из двух звуков.</a:t>
            </a:r>
          </a:p>
          <a:p>
            <a:r>
              <a:rPr lang="ru-RU" dirty="0" smtClean="0"/>
              <a:t>Закрытые (</a:t>
            </a:r>
            <a:r>
              <a:rPr lang="ru-RU" dirty="0" err="1" smtClean="0"/>
              <a:t>ас,ум</a:t>
            </a:r>
            <a:r>
              <a:rPr lang="ru-RU" dirty="0" smtClean="0"/>
              <a:t>) и открытые (</a:t>
            </a:r>
            <a:r>
              <a:rPr lang="ru-RU" dirty="0" err="1" smtClean="0"/>
              <a:t>са,ма,но</a:t>
            </a:r>
            <a:r>
              <a:rPr lang="ru-RU" dirty="0" smtClean="0"/>
              <a:t>)</a:t>
            </a:r>
          </a:p>
          <a:p>
            <a:r>
              <a:rPr lang="ru-RU" dirty="0" smtClean="0"/>
              <a:t>Затем слова из двух слогов (</a:t>
            </a:r>
            <a:r>
              <a:rPr lang="ru-RU" dirty="0" err="1" smtClean="0"/>
              <a:t>оса,ира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Из одного слога (</a:t>
            </a:r>
            <a:r>
              <a:rPr lang="ru-RU" dirty="0" err="1" smtClean="0"/>
              <a:t>сок,суп</a:t>
            </a:r>
            <a:r>
              <a:rPr lang="ru-RU" dirty="0" smtClean="0"/>
              <a:t>)</a:t>
            </a:r>
          </a:p>
          <a:p>
            <a:r>
              <a:rPr lang="ru-RU" dirty="0" smtClean="0"/>
              <a:t>Из двух открытых слогов (</a:t>
            </a:r>
            <a:r>
              <a:rPr lang="ru-RU" dirty="0" err="1" smtClean="0"/>
              <a:t>мама,лужа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Из одного закрытого и одного открытого слога (паук, окна)</a:t>
            </a:r>
          </a:p>
          <a:p>
            <a:r>
              <a:rPr lang="ru-RU" dirty="0" smtClean="0"/>
              <a:t>Из одного слога (</a:t>
            </a:r>
            <a:r>
              <a:rPr lang="ru-RU" dirty="0" err="1" smtClean="0"/>
              <a:t>парк,слон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Слова из пяти и шести звуков, включающих слоги разных типов (машина, парта)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семинар\галина влад\IMG_15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8211082" cy="588012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еминар\галина влад\IMG_1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78033" cy="4708525"/>
          </a:xfrm>
          <a:prstGeom prst="rect">
            <a:avLst/>
          </a:prstGeom>
          <a:noFill/>
        </p:spPr>
      </p:pic>
      <p:pic>
        <p:nvPicPr>
          <p:cNvPr id="2052" name="Picture 4" descr="F:\семинар\галина влад\IMG_16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500438"/>
            <a:ext cx="4714876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еминар\галина влад\IMG_1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238754" cy="3929066"/>
          </a:xfrm>
          <a:prstGeom prst="rect">
            <a:avLst/>
          </a:prstGeom>
          <a:noFill/>
        </p:spPr>
      </p:pic>
      <p:pic>
        <p:nvPicPr>
          <p:cNvPr id="3075" name="Picture 3" descr="F:\семинар\галина влад\IMG_16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285860"/>
            <a:ext cx="4286248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F:\семинар\галина влад\IMG_1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1214446"/>
          </a:xfrm>
        </p:spPr>
        <p:txBody>
          <a:bodyPr/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14488"/>
            <a:ext cx="7715304" cy="4143404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AutoNum type="arabicPeriod"/>
            </a:pPr>
            <a:endParaRPr lang="ru-RU" dirty="0" smtClean="0"/>
          </a:p>
          <a:p>
            <a:pPr marL="514350" indent="-514350" algn="l">
              <a:buFont typeface="Wingdings 2"/>
              <a:buAutoNum type="arabicPeriod"/>
            </a:pPr>
            <a:r>
              <a:rPr lang="ru-RU" b="1" dirty="0" smtClean="0"/>
              <a:t>Методология моделирования профессиональной компетентности педагога</a:t>
            </a:r>
            <a:endParaRPr lang="ru-RU" dirty="0" smtClean="0"/>
          </a:p>
          <a:p>
            <a:pPr marL="514350" indent="-514350" algn="l">
              <a:buAutoNum type="arabicPeriod"/>
            </a:pPr>
            <a:r>
              <a:rPr lang="ru-RU" dirty="0" smtClean="0"/>
              <a:t>(старший воспитатель О.И.Наумова)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Моделирование как средство развития связной речи. (Учитель-логопед Г.В.Дудка)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Применение способов моделирования в обучении детей грамоте.</a:t>
            </a:r>
          </a:p>
          <a:p>
            <a:pPr marL="514350" indent="-514350" algn="l"/>
            <a:r>
              <a:rPr lang="ru-RU" dirty="0" smtClean="0"/>
              <a:t>      (Учитель-логопед </a:t>
            </a:r>
            <a:r>
              <a:rPr lang="ru-RU" dirty="0" err="1" smtClean="0"/>
              <a:t>К.В.Разумова</a:t>
            </a:r>
            <a:r>
              <a:rPr lang="ru-RU" dirty="0" smtClean="0"/>
              <a:t>)</a:t>
            </a:r>
          </a:p>
          <a:p>
            <a:pPr marL="514350" indent="-514350" algn="l"/>
            <a:r>
              <a:rPr lang="ru-RU" dirty="0" smtClean="0"/>
              <a:t>5. Система работы по обучению детей наглядному моделированию на занятиях. (воспитатели групп компенсирующего вида О.А.Гладких, А.М.Сафонова)</a:t>
            </a:r>
          </a:p>
          <a:p>
            <a:pPr marL="514350" indent="-514350" algn="l"/>
            <a:endParaRPr lang="ru-RU" dirty="0" smtClean="0"/>
          </a:p>
          <a:p>
            <a:pPr marL="514350" indent="-514350" algn="l"/>
            <a:endParaRPr lang="ru-RU" dirty="0" smtClean="0"/>
          </a:p>
          <a:p>
            <a:pPr marL="514350" indent="-514350" algn="l">
              <a:buAutoNum type="arabicPeriod"/>
            </a:pPr>
            <a:endParaRPr lang="ru-RU" dirty="0" smtClean="0"/>
          </a:p>
          <a:p>
            <a:pPr marL="514350" indent="-514350" algn="l">
              <a:buAutoNum type="arabicPeriod"/>
            </a:pPr>
            <a:endParaRPr lang="ru-RU" dirty="0"/>
          </a:p>
        </p:txBody>
      </p:sp>
      <p:pic>
        <p:nvPicPr>
          <p:cNvPr id="4" name="Picture 4" descr="6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86551" y="4935531"/>
            <a:ext cx="2357449" cy="192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семинар\галина влад\IMG_1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семинар\галина влад\IMG_1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285728"/>
            <a:ext cx="6143667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семинар\галина влад\IMG_1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835824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семинар\галина влад\IMG_1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143931" cy="5951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Воспитатель группы компенсирующего вида </a:t>
            </a:r>
            <a:br>
              <a:rPr lang="ru-RU" dirty="0" smtClean="0"/>
            </a:br>
            <a:r>
              <a:rPr lang="ru-RU" dirty="0" smtClean="0"/>
              <a:t>Гладких </a:t>
            </a:r>
            <a:br>
              <a:rPr lang="ru-RU" dirty="0" smtClean="0"/>
            </a:br>
            <a:r>
              <a:rPr lang="ru-RU" dirty="0" smtClean="0"/>
              <a:t>Ольга Александровна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1661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Система работы  по обучению детей наглядному моделированию на познавательных занятиях</a:t>
            </a:r>
            <a:endParaRPr lang="ru-RU" dirty="0"/>
          </a:p>
        </p:txBody>
      </p:sp>
    </p:spTree>
  </p:cSld>
  <p:clrMapOvr>
    <a:masterClrMapping/>
  </p:clrMapOvr>
  <p:transition>
    <p:comb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</a:t>
            </a:r>
            <a:r>
              <a:rPr lang="ru-RU" dirty="0" err="1" smtClean="0"/>
              <a:t>Венгеру</a:t>
            </a:r>
            <a:r>
              <a:rPr lang="ru-RU" dirty="0" smtClean="0"/>
              <a:t> Л.А.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/>
              <a:t>ТИПЫ МОДЕЛИРОВАНИЯ</a:t>
            </a:r>
            <a:r>
              <a:rPr lang="ru-RU" dirty="0" smtClean="0"/>
              <a:t>:</a:t>
            </a:r>
          </a:p>
          <a:p>
            <a:pPr marL="651510" indent="-514350">
              <a:buAutoNum type="arabicPeriod"/>
            </a:pPr>
            <a:r>
              <a:rPr lang="ru-RU" sz="3600" dirty="0" smtClean="0"/>
              <a:t>Действия замещения</a:t>
            </a:r>
          </a:p>
          <a:p>
            <a:pPr marL="651510" indent="-514350">
              <a:buAutoNum type="arabicPeriod"/>
            </a:pPr>
            <a:r>
              <a:rPr lang="ru-RU" sz="3600" dirty="0" smtClean="0"/>
              <a:t>Использование самих моделей, которые дает взрослый в готовом виде.</a:t>
            </a:r>
          </a:p>
          <a:p>
            <a:pPr marL="651510" indent="-514350">
              <a:buAutoNum type="arabicPeriod"/>
            </a:pPr>
            <a:r>
              <a:rPr lang="ru-RU" sz="3600" dirty="0" smtClean="0"/>
              <a:t>Построение модели.</a:t>
            </a:r>
            <a:endParaRPr lang="ru-RU" sz="3600" dirty="0"/>
          </a:p>
        </p:txBody>
      </p:sp>
    </p:spTree>
  </p:cSld>
  <p:clrMapOvr>
    <a:masterClrMapping/>
  </p:clrMapOvr>
  <p:transition>
    <p:circl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обучения дошкольников приемам моделирования: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 этап. </a:t>
            </a:r>
          </a:p>
          <a:p>
            <a:pPr>
              <a:buNone/>
            </a:pPr>
            <a:r>
              <a:rPr lang="ru-RU" dirty="0" err="1" smtClean="0"/>
              <a:t>Цель-научить</a:t>
            </a:r>
            <a:r>
              <a:rPr lang="ru-RU" dirty="0" smtClean="0"/>
              <a:t> ребенка читать модель (</a:t>
            </a:r>
            <a:r>
              <a:rPr lang="ru-RU" dirty="0" err="1" smtClean="0"/>
              <a:t>мнемотаблицу</a:t>
            </a:r>
            <a:r>
              <a:rPr lang="ru-RU" dirty="0" smtClean="0"/>
              <a:t>).</a:t>
            </a:r>
          </a:p>
          <a:p>
            <a:pPr>
              <a:buFontTx/>
              <a:buChar char="-"/>
            </a:pPr>
            <a:r>
              <a:rPr lang="ru-RU" dirty="0" smtClean="0"/>
              <a:t>Сообщение информации по теме в форме познавательного рассказа, беседы.</a:t>
            </a:r>
          </a:p>
          <a:p>
            <a:pPr>
              <a:buFontTx/>
              <a:buChar char="-"/>
            </a:pPr>
            <a:r>
              <a:rPr lang="ru-RU" dirty="0" smtClean="0"/>
              <a:t>Рассматривание готовой </a:t>
            </a:r>
            <a:r>
              <a:rPr lang="ru-RU" dirty="0" err="1" smtClean="0"/>
              <a:t>мнемотаблицы</a:t>
            </a:r>
            <a:r>
              <a:rPr lang="ru-RU" dirty="0" smtClean="0"/>
              <a:t>, составленной по содержанию информации. Расшифровка символов, декодирование информации.</a:t>
            </a:r>
          </a:p>
          <a:p>
            <a:pPr>
              <a:buFontTx/>
              <a:buChar char="-"/>
            </a:pPr>
            <a:r>
              <a:rPr lang="ru-RU" dirty="0" smtClean="0"/>
              <a:t>Пересказ информации детьми с опорой на </a:t>
            </a:r>
            <a:r>
              <a:rPr lang="ru-RU" dirty="0" err="1" smtClean="0"/>
              <a:t>мнемотаблицу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Графические зарисовки </a:t>
            </a:r>
            <a:r>
              <a:rPr lang="ru-RU" dirty="0" err="1" smtClean="0"/>
              <a:t>мнемотаблицы</a:t>
            </a:r>
            <a:r>
              <a:rPr lang="ru-RU" dirty="0" smtClean="0"/>
              <a:t> по желанию детей.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Цель- познакомить с общими моделями кодирования информации о предметах, объектах и явлениях.</a:t>
            </a:r>
          </a:p>
          <a:p>
            <a:pPr>
              <a:buFontTx/>
              <a:buChar char="-"/>
            </a:pPr>
            <a:r>
              <a:rPr lang="ru-RU" dirty="0" smtClean="0"/>
              <a:t>Сообщение темы.</a:t>
            </a:r>
          </a:p>
          <a:p>
            <a:pPr>
              <a:buFontTx/>
              <a:buChar char="-"/>
            </a:pPr>
            <a:r>
              <a:rPr lang="ru-RU" dirty="0" smtClean="0"/>
              <a:t>Рассматривание общей схемы кодирования.</a:t>
            </a:r>
          </a:p>
          <a:p>
            <a:pPr>
              <a:buFontTx/>
              <a:buChar char="-"/>
            </a:pPr>
            <a:r>
              <a:rPr lang="ru-RU" dirty="0" smtClean="0"/>
              <a:t>Составление модели информации о конкретном представителе группы с опорой на общую схему.</a:t>
            </a:r>
          </a:p>
          <a:p>
            <a:pPr>
              <a:buFontTx/>
              <a:buChar char="-"/>
            </a:pPr>
            <a:r>
              <a:rPr lang="ru-RU" dirty="0" smtClean="0"/>
              <a:t>Отгадывание загадок- </a:t>
            </a:r>
            <a:r>
              <a:rPr lang="ru-RU" dirty="0" err="1" smtClean="0"/>
              <a:t>мнемотаблиц</a:t>
            </a:r>
            <a:r>
              <a:rPr lang="ru-RU" dirty="0" smtClean="0"/>
              <a:t>, составленных воспитателем с опорой на общие схемы.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>
    <p:wheel spokes="3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Цель- научить самостоятельному кодированию полученной информации.</a:t>
            </a:r>
          </a:p>
          <a:p>
            <a:pPr>
              <a:buFontTx/>
              <a:buChar char="-"/>
            </a:pPr>
            <a:r>
              <a:rPr lang="ru-RU" dirty="0" smtClean="0"/>
              <a:t>Совместное кодирование информации. Обсуждение вариантов знаков, отображающих то или иное свойство кодируемого объекта.</a:t>
            </a:r>
          </a:p>
          <a:p>
            <a:pPr>
              <a:buFontTx/>
              <a:buChar char="-"/>
            </a:pPr>
            <a:r>
              <a:rPr lang="ru-RU" dirty="0" smtClean="0"/>
              <a:t>Самостоятельное придумывание детьми </a:t>
            </a:r>
            <a:r>
              <a:rPr lang="ru-RU" dirty="0" err="1" smtClean="0"/>
              <a:t>мнемотаблиц</a:t>
            </a:r>
            <a:r>
              <a:rPr lang="ru-RU" dirty="0" smtClean="0"/>
              <a:t> по пройденному материалу.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>
    <p:wheel spokes="3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Цель-  отработать навыки кодирования в разных видах деятельности.</a:t>
            </a:r>
          </a:p>
          <a:p>
            <a:pPr algn="just">
              <a:buNone/>
            </a:pPr>
            <a:r>
              <a:rPr lang="ru-RU" dirty="0" smtClean="0"/>
              <a:t>- Моделирование включается в основную часть познавательных занятий как средство активизации всех детей и в заключительную как средство воспроизведения полученных знаний.</a:t>
            </a:r>
            <a:endParaRPr lang="ru-RU" dirty="0"/>
          </a:p>
        </p:txBody>
      </p:sp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Старший воспитатель</a:t>
            </a:r>
            <a:br>
              <a:rPr lang="ru-RU" dirty="0" smtClean="0"/>
            </a:br>
            <a:r>
              <a:rPr lang="ru-RU" dirty="0" smtClean="0"/>
              <a:t>Наумова Оксана Игоревна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000" b="1" dirty="0" smtClean="0"/>
              <a:t>Тема:</a:t>
            </a:r>
          </a:p>
          <a:p>
            <a:pPr algn="ctr">
              <a:buNone/>
            </a:pPr>
            <a:r>
              <a:rPr lang="ru-RU" sz="4000" b="1" dirty="0" smtClean="0"/>
              <a:t>Методология моделирования профессиональной компетентности педагога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279717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Моделирование, как средство развития элементарных математических представлений у детей 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662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Математика для дошкольников позволяет одновременно решить сразу несколько задач, главные из которых – это привить детям основы логического мышления и научить простому счету. Особый интерес представляет поле математической деятельности, поскольку в математике заложены огромные возможности для развития восприятия, мыслительных операций (сравнение, абстрагирование, символизация), внимания, памяти.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Шустри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1571628" cy="17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Таким образом, можно сделать следующие выводы: использование моделирования в развитии математических представлений дошкольников даёт ощутимые положительные результаты, а именно:</a:t>
            </a:r>
          </a:p>
          <a:p>
            <a:r>
              <a:rPr lang="ru-RU" dirty="0" smtClean="0"/>
              <a:t>- позволяет выявить скрытые связи между явлениями и сделать их доступными пониманию ребёнка;</a:t>
            </a:r>
          </a:p>
          <a:p>
            <a:r>
              <a:rPr lang="ru-RU" dirty="0" smtClean="0"/>
              <a:t>- улучшает понимание ребёнком структуры и взаимосвязи составных частей объекта или явления;</a:t>
            </a:r>
          </a:p>
          <a:p>
            <a:r>
              <a:rPr lang="ru-RU" dirty="0" smtClean="0"/>
              <a:t>- повышает наблюдательность ребёнка, даёт ему возможность заметить особенности окружающего мира.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8" descr="butterfly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28604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butterfly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00042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butterfly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0042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butterfly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00042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butterfly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butterfly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8604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Моделирование является одним из наиболее перспективных методов реализации умственного воспитания, поскольку мышление дошкольника отличается предметной  образностью и наглядной конкретностью. Предлагается использовать метод моделирования шире в практике дошкольного воспитания, активно применяя эту методику во всех направлениях дошкольного воспитания, поскольку данный метод даёт наиболее ощутимые результаты</a:t>
            </a:r>
            <a:endParaRPr lang="ru-RU" dirty="0"/>
          </a:p>
        </p:txBody>
      </p:sp>
      <p:pic>
        <p:nvPicPr>
          <p:cNvPr id="4" name="Picture 8" descr="a21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178595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u="sng" dirty="0" smtClean="0"/>
              <a:t>Лепка цифр</a:t>
            </a:r>
            <a:endParaRPr lang="ru-RU" dirty="0" smtClean="0"/>
          </a:p>
          <a:p>
            <a:r>
              <a:rPr lang="ru-RU" dirty="0" smtClean="0"/>
              <a:t>Как показывает практика, не все дети легко запоминают образ цифр. Здесь на помощь приходит прием моделирования цифр из пластилина и ее украшение. Аналогично из пластилиновых жгутиков можно моделировать и геометрические фигуры. Такой прием развивает мелкую моторику, тактильные ощущения. Его лучше включать в конце занятия, поскольку он может затянуться по времени.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i="1" u="sng" dirty="0" smtClean="0"/>
              <a:t>Игры с разноцветными прищепками</a:t>
            </a:r>
            <a:r>
              <a:rPr lang="ru-RU" dirty="0" smtClean="0"/>
              <a:t> стимулируют созревание клеток коры головного мозга путем механического сдавливания подушек пальцев. Кроме того, из них можно сделать какой-либо предмет: цветок, елочку, ежика, солнышко, модель ракеты и т.д.</a:t>
            </a:r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  <p:pic>
        <p:nvPicPr>
          <p:cNvPr id="4" name="Picture 2" descr="35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85728"/>
            <a:ext cx="2286007" cy="164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Моделирование в работе по формированию речевых навыков у старших дошкольников.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Использование моделирования в процессе развития речи имеет </a:t>
            </a:r>
            <a:r>
              <a:rPr lang="ru-RU" b="1" dirty="0" smtClean="0"/>
              <a:t>два аспекта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– служит определенным методом познания;</a:t>
            </a:r>
          </a:p>
          <a:p>
            <a:r>
              <a:rPr lang="ru-RU" dirty="0" smtClean="0"/>
              <a:t>– является программой для анализа новых явлений.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задумалс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08" y="3143248"/>
            <a:ext cx="24288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Этапы развития навыков наглядного моделирования решают следующие дидактические </a:t>
            </a:r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   1. Знакомство с графическим способом представления информации.</a:t>
            </a:r>
          </a:p>
          <a:p>
            <a:r>
              <a:rPr lang="ru-RU" dirty="0" smtClean="0"/>
              <a:t>   2. Формирование навыка дешифровки модели.</a:t>
            </a:r>
          </a:p>
          <a:p>
            <a:r>
              <a:rPr lang="ru-RU" dirty="0" smtClean="0"/>
              <a:t>   3. Формирование навыка самостоятельного моделирования.</a:t>
            </a:r>
            <a:endParaRPr lang="ru-RU" dirty="0"/>
          </a:p>
        </p:txBody>
      </p:sp>
      <p:pic>
        <p:nvPicPr>
          <p:cNvPr id="4" name="Picture 3" descr="holiday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3322">
            <a:off x="7058203" y="660936"/>
            <a:ext cx="2097846" cy="314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Мнемотехника</a:t>
            </a:r>
            <a:r>
              <a:rPr lang="ru-RU" dirty="0" smtClean="0"/>
              <a:t> - это совокупность правил и приемов, облегчающих процесс запоминания информации.</a:t>
            </a:r>
          </a:p>
          <a:p>
            <a:pPr>
              <a:buNone/>
            </a:pPr>
            <a:r>
              <a:rPr lang="ru-RU" dirty="0" smtClean="0"/>
              <a:t>Мнемотехника помогает развивать:</a:t>
            </a:r>
          </a:p>
          <a:p>
            <a:r>
              <a:rPr lang="ru-RU" dirty="0" smtClean="0"/>
              <a:t>    * ассоциативное мышление</a:t>
            </a:r>
          </a:p>
          <a:p>
            <a:r>
              <a:rPr lang="ru-RU" dirty="0" smtClean="0"/>
              <a:t>    * зрительную и слуховую память</a:t>
            </a:r>
          </a:p>
          <a:p>
            <a:r>
              <a:rPr lang="ru-RU" dirty="0" smtClean="0"/>
              <a:t>    * зрительное и слуховое внимание</a:t>
            </a:r>
          </a:p>
          <a:p>
            <a:r>
              <a:rPr lang="ru-RU" dirty="0" smtClean="0"/>
              <a:t>    * воображение</a:t>
            </a:r>
            <a:endParaRPr lang="ru-RU" dirty="0"/>
          </a:p>
        </p:txBody>
      </p:sp>
      <p:pic>
        <p:nvPicPr>
          <p:cNvPr id="4" name="Picture 6" descr="b3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071810"/>
            <a:ext cx="2071702" cy="327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Мнемотаблица</a:t>
            </a:r>
            <a:r>
              <a:rPr lang="ru-RU" dirty="0" smtClean="0"/>
              <a:t>- это схема, в которую заложена определённая информация.</a:t>
            </a:r>
          </a:p>
          <a:p>
            <a:pPr>
              <a:buNone/>
            </a:pPr>
            <a:r>
              <a:rPr lang="ru-RU" dirty="0" err="1" smtClean="0"/>
              <a:t>Мнемотаблицы</a:t>
            </a:r>
            <a:r>
              <a:rPr lang="ru-RU" dirty="0" smtClean="0"/>
              <a:t> особенно эффективны при разучивании стихотворений. Суть заключается в следующем: на каждое слово или маленькое словосочетание придумывается картинка (изображение); таким образом, все стихотворение зарисовывается схематически</a:t>
            </a:r>
            <a:endParaRPr lang="ru-RU" dirty="0"/>
          </a:p>
        </p:txBody>
      </p:sp>
      <p:pic>
        <p:nvPicPr>
          <p:cNvPr id="5" name="Picture 9" descr="b5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214950"/>
            <a:ext cx="185738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5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143512"/>
            <a:ext cx="228601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b5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72074"/>
            <a:ext cx="185738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семинар\ольга александр\IMG_1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8286808" cy="5737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семинар\ольга александр\IMG_1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85794"/>
            <a:ext cx="7643865" cy="5522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Моделирование – общенаучный метод научного исследования, который широко применяется в педагогической науке. </a:t>
            </a:r>
          </a:p>
          <a:p>
            <a:pPr>
              <a:buNone/>
            </a:pPr>
            <a:r>
              <a:rPr lang="ru-RU" sz="3600" dirty="0" smtClean="0"/>
              <a:t>Моделированию отводится важное место наряду с такими методами познания, как наблюдение и эксперимент. </a:t>
            </a:r>
            <a:endParaRPr lang="ru-RU" sz="3600" dirty="0"/>
          </a:p>
        </p:txBody>
      </p:sp>
    </p:spTree>
  </p:cSld>
  <p:clrMapOvr>
    <a:masterClrMapping/>
  </p:clrMapOvr>
  <p:transition>
    <p:wheel spokes="3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семинар\ольга александр\IMG_1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5735" cy="4929198"/>
          </a:xfrm>
          <a:prstGeom prst="rect">
            <a:avLst/>
          </a:prstGeom>
          <a:noFill/>
        </p:spPr>
      </p:pic>
      <p:pic>
        <p:nvPicPr>
          <p:cNvPr id="11267" name="Picture 3" descr="F:\семинар\ольга александр\IMG_16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057508"/>
            <a:ext cx="4357686" cy="3800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семинар\ольга александр\IMG_1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3" y="428604"/>
            <a:ext cx="8215370" cy="5880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семинар\ольга александр\IMG_1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813432"/>
            <a:ext cx="4857752" cy="5044568"/>
          </a:xfrm>
          <a:prstGeom prst="rect">
            <a:avLst/>
          </a:prstGeom>
          <a:noFill/>
        </p:spPr>
      </p:pic>
      <p:pic>
        <p:nvPicPr>
          <p:cNvPr id="13315" name="Picture 3" descr="F:\семинар\ольга александр\IMG_16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36"/>
          <a:stretch>
            <a:fillRect/>
          </a:stretch>
        </p:blipFill>
        <p:spPr bwMode="auto">
          <a:xfrm>
            <a:off x="0" y="0"/>
            <a:ext cx="6357950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Учитель- логопед</a:t>
            </a:r>
            <a:br>
              <a:rPr lang="ru-RU" dirty="0" smtClean="0"/>
            </a:br>
            <a:r>
              <a:rPr lang="ru-RU" dirty="0" err="1" smtClean="0"/>
              <a:t>Разумова</a:t>
            </a:r>
            <a:r>
              <a:rPr lang="ru-RU" dirty="0" smtClean="0"/>
              <a:t> Ксения Васильевна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6663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Тема:</a:t>
            </a:r>
          </a:p>
          <a:p>
            <a:pPr algn="ctr">
              <a:buNone/>
            </a:pPr>
            <a:r>
              <a:rPr lang="ru-RU" sz="4000" dirty="0" smtClean="0"/>
              <a:t>Применение способов моделирования</a:t>
            </a:r>
          </a:p>
          <a:p>
            <a:pPr algn="ctr">
              <a:buNone/>
            </a:pPr>
            <a:r>
              <a:rPr lang="ru-RU" sz="4000" dirty="0" smtClean="0"/>
              <a:t> в </a:t>
            </a:r>
          </a:p>
          <a:p>
            <a:pPr algn="ctr">
              <a:buNone/>
            </a:pPr>
            <a:r>
              <a:rPr lang="ru-RU" sz="4000" dirty="0" smtClean="0"/>
              <a:t>обучении грамоте</a:t>
            </a:r>
            <a:endParaRPr lang="ru-RU" sz="4000" dirty="0"/>
          </a:p>
        </p:txBody>
      </p:sp>
      <p:pic>
        <p:nvPicPr>
          <p:cNvPr id="4" name="Picture 4" descr="9b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0512">
            <a:off x="263591" y="4039646"/>
            <a:ext cx="2028273" cy="262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Наглядное моделирование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ru-RU" dirty="0" smtClean="0"/>
              <a:t>Это воспроизведение существенных свойств изучаемого объекта,  создание его заместителя и работа с ним.</a:t>
            </a:r>
          </a:p>
        </p:txBody>
      </p:sp>
    </p:spTree>
  </p:cSld>
  <p:clrMapOvr>
    <a:masterClrMapping/>
  </p:clrMapOvr>
  <p:transition>
    <p:wheel spokes="3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ru-RU" dirty="0" smtClean="0"/>
              <a:t>Ребенок очень пластичен и легко обучаем, но для детей с  ОНР характерна быстрая утомляемость и потеря интереса к занятию.</a:t>
            </a:r>
          </a:p>
          <a:p>
            <a:pPr marL="651510" indent="-514350">
              <a:buAutoNum type="arabicPeriod"/>
            </a:pPr>
            <a:r>
              <a:rPr lang="ru-RU" dirty="0" smtClean="0"/>
              <a:t>Использование символической аналогии облегчает и ускоряет процесс запоминания и усвоения материала, формирует приемы работы с памятью.</a:t>
            </a:r>
          </a:p>
          <a:p>
            <a:pPr marL="651510" indent="-514350">
              <a:buAutoNum type="arabicPeriod"/>
            </a:pPr>
            <a:r>
              <a:rPr lang="ru-RU" dirty="0" smtClean="0"/>
              <a:t>Применяя графическую аналогию, учим детей видеть главное, систематизировать полученные знания.</a:t>
            </a:r>
            <a:endParaRPr lang="ru-RU" dirty="0"/>
          </a:p>
        </p:txBody>
      </p:sp>
    </p:spTree>
  </p:cSld>
  <p:clrMapOvr>
    <a:masterClrMapping/>
  </p:clrMapOvr>
  <p:transition>
    <p:wheel spokes="3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укрепления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i="1" dirty="0" smtClean="0"/>
              <a:t>«Когда учишь- записывай, рисуй схемы, диаграммы, черти графики»</a:t>
            </a:r>
            <a:endParaRPr lang="ru-RU" sz="4000" i="1" dirty="0"/>
          </a:p>
        </p:txBody>
      </p:sp>
    </p:spTree>
  </p:cSld>
  <p:clrMapOvr>
    <a:masterClrMapping/>
  </p:clrMapOvr>
  <p:transition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фонематического анализа: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ru-RU" dirty="0" smtClean="0"/>
              <a:t>Ребенок воспринимает звуковой состав слова.</a:t>
            </a:r>
          </a:p>
          <a:p>
            <a:pPr marL="651510" indent="-514350">
              <a:buAutoNum type="arabicPeriod"/>
            </a:pPr>
            <a:r>
              <a:rPr lang="ru-RU" dirty="0" smtClean="0"/>
              <a:t>Слышимое слово или звук переводится в артикуляторное решение.</a:t>
            </a:r>
          </a:p>
          <a:p>
            <a:pPr marL="651510" indent="-514350">
              <a:buAutoNum type="arabicPeriod"/>
            </a:pPr>
            <a:r>
              <a:rPr lang="ru-RU" dirty="0" smtClean="0"/>
              <a:t>Полученные образы сохраняются в памяти.</a:t>
            </a:r>
          </a:p>
          <a:p>
            <a:pPr marL="651510" indent="-514350">
              <a:buAutoNum type="arabicPeriod"/>
            </a:pPr>
            <a:r>
              <a:rPr lang="ru-RU" dirty="0" smtClean="0"/>
              <a:t>Звук идентифицируется с фонемой  и осуществляются операции выбора.</a:t>
            </a:r>
          </a:p>
          <a:p>
            <a:pPr marL="651510" indent="-514350">
              <a:buAutoNum type="arabicPeriod"/>
            </a:pPr>
            <a:r>
              <a:rPr lang="ru-RU" dirty="0" smtClean="0"/>
              <a:t>Осуществляется проверка принятых решений путем сличения их со слуховым образом.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приемы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>
            <a:normAutofit fontScale="92500" lnSpcReduction="20000"/>
          </a:bodyPr>
          <a:lstStyle/>
          <a:p>
            <a:pPr marL="651510" indent="-514350">
              <a:buAutoNum type="arabicPeriod"/>
            </a:pPr>
            <a:r>
              <a:rPr lang="ru-RU" dirty="0" smtClean="0"/>
              <a:t>Познакомить детей с понятием «слово», с его протяженностью.</a:t>
            </a:r>
          </a:p>
          <a:p>
            <a:pPr marL="651510" indent="-514350">
              <a:buAutoNum type="arabicPeriod"/>
            </a:pPr>
            <a:r>
              <a:rPr lang="ru-RU" dirty="0" smtClean="0"/>
              <a:t>Образно представить структуру слова.</a:t>
            </a:r>
          </a:p>
          <a:p>
            <a:pPr marL="651510" indent="-514350">
              <a:buAutoNum type="arabicPeriod"/>
            </a:pPr>
            <a:r>
              <a:rPr lang="ru-RU" dirty="0" smtClean="0"/>
              <a:t>Определять место звука в слове.</a:t>
            </a:r>
          </a:p>
          <a:p>
            <a:pPr marL="651510" indent="-514350">
              <a:buAutoNum type="arabicPeriod"/>
            </a:pPr>
            <a:r>
              <a:rPr lang="ru-RU" dirty="0" smtClean="0"/>
              <a:t>Изображать гласные и согласные звуки с помощью зрительных символов, различать твердые и мягкие звуки.</a:t>
            </a:r>
          </a:p>
          <a:p>
            <a:pPr marL="651510" indent="-514350">
              <a:buAutoNum type="arabicPeriod"/>
            </a:pPr>
            <a:r>
              <a:rPr lang="ru-RU" dirty="0" smtClean="0"/>
              <a:t>Сформировать навыки анализа и синтеза слов и предложений, подбора слов к заданной звуковой модели.</a:t>
            </a:r>
          </a:p>
          <a:p>
            <a:pPr marL="651510" indent="-514350">
              <a:buAutoNum type="arabicPeriod"/>
            </a:pPr>
            <a:r>
              <a:rPr lang="ru-RU" dirty="0" smtClean="0"/>
              <a:t>Научить графически изображать предложения,  придумать предложение по схеме.</a:t>
            </a:r>
          </a:p>
          <a:p>
            <a:pPr marL="651510" indent="-514350">
              <a:buAutoNum type="arabicPeriod"/>
            </a:pPr>
            <a:r>
              <a:rPr lang="ru-RU" dirty="0" smtClean="0"/>
              <a:t>Отработать навык по слогового чтения.</a:t>
            </a:r>
          </a:p>
          <a:p>
            <a:pPr marL="65151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коррекционной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ru-RU" dirty="0" smtClean="0"/>
              <a:t>Коррекция звукопроизношения.</a:t>
            </a:r>
          </a:p>
          <a:p>
            <a:pPr marL="651510" indent="-514350">
              <a:buAutoNum type="arabicPeriod"/>
            </a:pPr>
            <a:r>
              <a:rPr lang="ru-RU" dirty="0" smtClean="0"/>
              <a:t>Формирование навыков звукового анализа  и синтеза слов.</a:t>
            </a:r>
          </a:p>
          <a:p>
            <a:pPr marL="651510" indent="-514350">
              <a:buAutoNum type="arabicPeriod"/>
            </a:pPr>
            <a:r>
              <a:rPr lang="ru-RU" dirty="0" smtClean="0"/>
              <a:t>Формирование </a:t>
            </a:r>
            <a:r>
              <a:rPr lang="ru-RU" dirty="0" err="1" smtClean="0"/>
              <a:t>лексико-грамматичекских</a:t>
            </a:r>
            <a:r>
              <a:rPr lang="ru-RU" dirty="0" smtClean="0"/>
              <a:t> категорий.</a:t>
            </a:r>
          </a:p>
          <a:p>
            <a:pPr marL="651510" indent="-514350">
              <a:buAutoNum type="arabicPeriod"/>
            </a:pPr>
            <a:r>
              <a:rPr lang="ru-RU" dirty="0" smtClean="0"/>
              <a:t>Формирование связной речи.</a:t>
            </a:r>
          </a:p>
          <a:p>
            <a:pPr marL="651510" indent="-514350">
              <a:buAutoNum type="arabicPeriod"/>
            </a:pPr>
            <a:r>
              <a:rPr lang="ru-RU" dirty="0" smtClean="0"/>
              <a:t>Профилактика </a:t>
            </a:r>
            <a:r>
              <a:rPr lang="ru-RU" dirty="0" err="1" smtClean="0"/>
              <a:t>дисграфии</a:t>
            </a:r>
            <a:r>
              <a:rPr lang="ru-RU" dirty="0" smtClean="0"/>
              <a:t> и </a:t>
            </a:r>
            <a:r>
              <a:rPr lang="ru-RU" dirty="0" err="1" smtClean="0"/>
              <a:t>дислексии</a:t>
            </a:r>
            <a:r>
              <a:rPr lang="ru-RU" dirty="0" smtClean="0"/>
              <a:t>.</a:t>
            </a:r>
          </a:p>
          <a:p>
            <a:pPr marL="65151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Специфическими особенностями </a:t>
            </a:r>
            <a:r>
              <a:rPr lang="ru-RU" dirty="0" smtClean="0"/>
              <a:t>моделирования как метода являются:</a:t>
            </a:r>
          </a:p>
          <a:p>
            <a:r>
              <a:rPr lang="ru-RU" dirty="0" smtClean="0"/>
              <a:t>целостность изучения процесс, т.к. возможно увидеть не только элементы, но и связи между ними.</a:t>
            </a:r>
          </a:p>
          <a:p>
            <a:r>
              <a:rPr lang="ru-RU" dirty="0" smtClean="0"/>
              <a:t>возможность изучения процесса до его осуществления. При этом становится возможным выявить отрицательные последствия и ликвидировать или ослабить их до реального проявления;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Дидактические игры и пособия: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AutoNum type="arabicPeriod"/>
            </a:pPr>
            <a:r>
              <a:rPr lang="ru-RU" sz="3600" dirty="0" smtClean="0"/>
              <a:t>Пособие «Где звук».</a:t>
            </a:r>
          </a:p>
          <a:p>
            <a:pPr marL="651510" indent="-514350">
              <a:buAutoNum type="arabicPeriod"/>
            </a:pPr>
            <a:r>
              <a:rPr lang="ru-RU" sz="3600" dirty="0" smtClean="0"/>
              <a:t>Игра «Феи звуков».</a:t>
            </a:r>
          </a:p>
          <a:p>
            <a:pPr marL="651510" indent="-514350">
              <a:buAutoNum type="arabicPeriod"/>
            </a:pPr>
            <a:r>
              <a:rPr lang="ru-RU" sz="3600" dirty="0" smtClean="0"/>
              <a:t>Пособие «Звуковой анализ слов».</a:t>
            </a:r>
          </a:p>
          <a:p>
            <a:pPr marL="651510" indent="-514350">
              <a:buAutoNum type="arabicPeriod"/>
            </a:pPr>
            <a:r>
              <a:rPr lang="ru-RU" sz="3600" dirty="0" smtClean="0"/>
              <a:t>Ребусы.</a:t>
            </a:r>
            <a:endParaRPr lang="ru-RU" sz="3600" dirty="0"/>
          </a:p>
        </p:txBody>
      </p:sp>
    </p:spTree>
  </p:cSld>
  <p:clrMapOvr>
    <a:masterClrMapping/>
  </p:clrMapOvr>
  <p:transition>
    <p:newsflash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семинар\ксюша\DSC03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1" y="500042"/>
            <a:ext cx="7858180" cy="5808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семинар\ксюша\DSC034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8143931" cy="5665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семинар\ксюша\DSC034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9" y="714356"/>
            <a:ext cx="7858180" cy="5594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:\семинар\ксюша\IMG_15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09" y="428604"/>
            <a:ext cx="8001057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Воспитатель группы компенсирующего вида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000" b="1" dirty="0" smtClean="0"/>
              <a:t>Сафонова Анна Михайловна</a:t>
            </a:r>
          </a:p>
          <a:p>
            <a:pPr algn="ctr">
              <a:buNone/>
            </a:pPr>
            <a:r>
              <a:rPr lang="ru-RU" sz="4400" b="1" dirty="0" smtClean="0"/>
              <a:t>Тема:</a:t>
            </a:r>
          </a:p>
          <a:p>
            <a:pPr algn="ctr">
              <a:buNone/>
            </a:pP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chemeClr val="hlink"/>
                </a:solidFill>
              </a:rPr>
              <a:t>Развитие творческого воображения и формирование способности к наглядному моделированию (использование моделей и схем) в разных видах деятельности на познавательных играх-занятиях.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Амплификация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arenR"/>
            </a:pPr>
            <a:r>
              <a:rPr lang="ru-RU" sz="2400" dirty="0"/>
              <a:t>развитие образного мышления, которое выражается в овладении способностями к замещению и использовании схем, а именно - умение использовать при решении разнообразных умственных задач условные заместители реальных предметов или явлений; 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ru-RU" sz="2400" dirty="0"/>
              <a:t>воображение, а именно - развитие направленности воображения, в результате которого создаются новые образы. </a:t>
            </a:r>
          </a:p>
        </p:txBody>
      </p:sp>
    </p:spTree>
  </p:cSld>
  <p:clrMapOvr>
    <a:masterClrMapping/>
  </p:clrMapOvr>
  <p:transition>
    <p:zo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81000"/>
            <a:ext cx="7924800" cy="6096000"/>
          </a:xfrm>
        </p:spPr>
        <p:txBody>
          <a:bodyPr/>
          <a:lstStyle/>
          <a:p>
            <a:r>
              <a:rPr lang="ru-RU" dirty="0"/>
              <a:t>Способность к замещению является фундаментальной особенностью человеческого ума </a:t>
            </a:r>
          </a:p>
          <a:p>
            <a:r>
              <a:rPr lang="ru-RU" dirty="0"/>
              <a:t>В развитом виде она обеспечивает возможность строить, осваивать и употреблять символы и знаки, без которых были бы невозможны не только наука и искусство, но и вообще существование человечества. 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               </a:t>
            </a:r>
            <a:r>
              <a:rPr lang="ru-RU" dirty="0" smtClean="0"/>
              <a:t>             </a:t>
            </a:r>
            <a:r>
              <a:rPr lang="ru-RU" dirty="0"/>
              <a:t>(Жан Пиаже)</a:t>
            </a:r>
          </a:p>
        </p:txBody>
      </p:sp>
    </p:spTree>
  </p:cSld>
  <p:clrMapOvr>
    <a:masterClrMapping/>
  </p:clrMapOvr>
  <p:transition>
    <p:wheel spokes="3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Умственное развитие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Использование заместителей, символов, моделей в разных видах деятельности - источник развития умственных способностей и творчества в дошкольном детстве. </a:t>
            </a:r>
          </a:p>
          <a:p>
            <a:r>
              <a:rPr lang="ru-RU"/>
              <a:t>Развитие воображения и образного мышления являются главными направлениями умственного развития </a:t>
            </a:r>
          </a:p>
        </p:txBody>
      </p:sp>
    </p:spTree>
  </p:cSld>
  <p:clrMapOvr>
    <a:masterClrMapping/>
  </p:clrMapOvr>
  <p:transition>
    <p:checker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Ознакомление детей с художественной литературой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80918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/>
              <a:t>На первом этапе целесообразно вводить наглядные модели только в процесс </a:t>
            </a:r>
            <a:r>
              <a:rPr lang="ru-RU" sz="2000" dirty="0" err="1"/>
              <a:t>перессказывания</a:t>
            </a:r>
            <a:r>
              <a:rPr lang="ru-RU" sz="2000" dirty="0"/>
              <a:t> детьми русских народных сказок. Цель на этом этапе работы - научить , с помощью заместителей , выделять самые главные события, последовательность изложения; научить детей абстрагироваться (на сколько это вообще возможно в данном возрасте) от мелких деталей и подробностей, помочь понять принципы замещения: заместители обладают теми же признаками и свойствами, что и реальные предметы. </a:t>
            </a:r>
          </a:p>
          <a:p>
            <a:pPr algn="just">
              <a:lnSpc>
                <a:spcPct val="90000"/>
              </a:lnSpc>
            </a:pPr>
            <a:r>
              <a:rPr lang="ru-RU" sz="2000" dirty="0"/>
              <a:t>Второй этап является уже творческим и направлен на обучение составлению историй, сказок, рассказов самими детьми, используя наглядные модели и схемы. Здесь правомерно включать в работу с детьми разные игры, упражнения, задания на развитие воображения, которые помогают детям стать свободнее, избегать готовых образцов, штампов, шаблонов, и подталкивают к поиску своих оригинальных собственных решений, к свободному высказыванию их и запечатлению</a:t>
            </a:r>
            <a:r>
              <a:rPr lang="ru-RU" sz="3200" dirty="0"/>
              <a:t> </a:t>
            </a:r>
          </a:p>
        </p:txBody>
      </p:sp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ru-RU" i="1" dirty="0" smtClean="0"/>
              <a:t>ринципы моделирования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 algn="ctr">
              <a:buAutoNum type="arabicPeriod"/>
            </a:pPr>
            <a:r>
              <a:rPr lang="ru-RU" sz="4800" b="1" dirty="0" smtClean="0"/>
              <a:t>наглядность, </a:t>
            </a:r>
          </a:p>
          <a:p>
            <a:pPr marL="651510" indent="-514350" algn="ctr">
              <a:buAutoNum type="arabicPeriod"/>
            </a:pPr>
            <a:r>
              <a:rPr lang="ru-RU" sz="4800" b="1" dirty="0" smtClean="0"/>
              <a:t>определенность, </a:t>
            </a:r>
          </a:p>
          <a:p>
            <a:pPr marL="651510" indent="-514350" algn="ctr">
              <a:buAutoNum type="arabicPeriod"/>
            </a:pPr>
            <a:r>
              <a:rPr lang="ru-RU" sz="4800" b="1" dirty="0" smtClean="0"/>
              <a:t>объективность.</a:t>
            </a:r>
            <a:endParaRPr lang="ru-RU" sz="4800" b="1" dirty="0"/>
          </a:p>
        </p:txBody>
      </p:sp>
    </p:spTree>
  </p:cSld>
  <p:clrMapOvr>
    <a:masterClrMapping/>
  </p:clrMapOvr>
  <p:transition>
    <p:newsflash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 Ознакомление детей с природой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Организуется работа по ознакомлению детей с объектами и явлениями органического и неорганического мира с помощью схематических изображений.</a:t>
            </a:r>
          </a:p>
        </p:txBody>
      </p:sp>
    </p:spTree>
  </p:cSld>
  <p:clrMapOvr>
    <a:masterClrMapping/>
  </p:clrMapOvr>
  <p:transition>
    <p:wedg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Цель 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dirty="0"/>
              <a:t>  </a:t>
            </a:r>
            <a:r>
              <a:rPr lang="ru-RU" sz="3600" dirty="0" smtClean="0"/>
              <a:t>«Обучение </a:t>
            </a:r>
            <a:r>
              <a:rPr lang="ru-RU" sz="3600" dirty="0"/>
              <a:t>составлению описательных рассказов, загадок» </a:t>
            </a:r>
          </a:p>
        </p:txBody>
      </p:sp>
    </p:spTree>
  </p:cSld>
  <p:clrMapOvr>
    <a:masterClrMapping/>
  </p:clrMapOvr>
  <p:transition>
    <p:pull dir="ld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Задачи: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/>
              <a:t>помочь в усвоении и применении простейших форм символизации, </a:t>
            </a:r>
          </a:p>
          <a:p>
            <a:pPr>
              <a:buFontTx/>
              <a:buChar char="-"/>
            </a:pPr>
            <a:r>
              <a:rPr lang="ru-RU"/>
              <a:t>условного обозначения объектов при выполнении заданий на составление описательных рассказов, загадок о том или ином объекте, явлении. </a:t>
            </a:r>
          </a:p>
        </p:txBody>
      </p:sp>
    </p:spTree>
  </p:cSld>
  <p:clrMapOvr>
    <a:masterClrMapping/>
  </p:clrMapOvr>
  <p:transition>
    <p:randomBar dir="vert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Виды моделирования: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карты-схемы</a:t>
            </a:r>
          </a:p>
          <a:p>
            <a:r>
              <a:rPr lang="ru-RU"/>
              <a:t>ленты-схемы</a:t>
            </a:r>
          </a:p>
          <a:p>
            <a:r>
              <a:rPr lang="ru-RU"/>
              <a:t>шифровка объектов </a:t>
            </a:r>
          </a:p>
          <a:p>
            <a:r>
              <a:rPr lang="ru-RU"/>
              <a:t>опоры-схемы</a:t>
            </a:r>
          </a:p>
          <a:p>
            <a:r>
              <a:rPr lang="ru-RU"/>
              <a:t>таблицы </a:t>
            </a:r>
          </a:p>
          <a:p>
            <a:endParaRPr lang="ru-RU"/>
          </a:p>
        </p:txBody>
      </p:sp>
    </p:spTree>
  </p:cSld>
  <p:clrMapOvr>
    <a:masterClrMapping/>
  </p:clrMapOvr>
  <p:transition>
    <p:dissolv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Занятия по рисованию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dirty="0"/>
              <a:t>Один из видов работы - использование опорного материала (в качестве которого выступают как тела, слова, так и схематическое изображение геометрических фигур). Например, детям предлагается нарисовать (слепить) то, что бывает круглой формы или детям вывешивались контуры фигур и предлагалось изобразить предметы, которые бывают такой же формы или "разгадать", кто "в них спрятан". </a:t>
            </a:r>
          </a:p>
        </p:txBody>
      </p:sp>
    </p:spTree>
  </p:cSld>
  <p:clrMapOvr>
    <a:masterClrMapping/>
  </p:clrMapOvr>
  <p:transition>
    <p:strips dir="ru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   Вышеназванные задания, упражнения, являются прекрасным приёмом на играх-занятиях, когда разные виды деятельности переплетаются между собой и когда поставлена задача развивать воображение и стимулировать способность к использованию схем, заместителей предметов. Такой подход к проведению занятий  или части игр-занятий позволит избежать штампов и шаблонов при выполнении заданий и повысит творческую активность детей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семинар\аня\IMG_1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8001055" cy="5665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семинар\аня\IMG_1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7929617" cy="5880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семинар\аня\IMG_1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5" y="500042"/>
            <a:ext cx="8215370" cy="5808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семинар\аня\IMG_1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5" y="571480"/>
            <a:ext cx="8143932" cy="5737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i="1" dirty="0" smtClean="0"/>
              <a:t>Модель </a:t>
            </a:r>
            <a:r>
              <a:rPr lang="ru-RU" dirty="0" smtClean="0"/>
              <a:t>- это аналитическое или графическое описание рассматриваемого процесса, в данном случае индивидуально-ориентированного образовательного процесса по педагогике в университете.</a:t>
            </a:r>
          </a:p>
          <a:p>
            <a:pPr algn="just"/>
            <a:r>
              <a:rPr lang="ru-RU" i="1" dirty="0" smtClean="0"/>
              <a:t>Модель </a:t>
            </a:r>
            <a:r>
              <a:rPr lang="ru-RU" dirty="0" smtClean="0"/>
              <a:t>– это искусственно созданный объект в виде схемы, физических конструкций, знаковых форм или формул, который будучи подобен исследуемому объекту (или явлению), отображает и воспроизводит в более простом и огрубленном виде структуру, свойства, взаимосвязи и отношения между элементами этого объекта.</a:t>
            </a:r>
          </a:p>
          <a:p>
            <a:pPr algn="just"/>
            <a:r>
              <a:rPr lang="ru-RU" i="1" dirty="0" smtClean="0"/>
              <a:t>Модель - </a:t>
            </a:r>
            <a:r>
              <a:rPr lang="ru-RU" dirty="0" smtClean="0"/>
              <a:t>такая мысленно представляемая или материально реализованная система, которая отображая или воспроизводя объект исследования, способна замещать его так, что ее изучение дает новую информацию об этом объекте.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strips dir="ld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F:\семинар\аня\IMG_1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215369" cy="5951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семинар\аня\IMG_1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7858180" cy="5808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528</TotalTime>
  <Words>2647</Words>
  <Application>Microsoft Office PowerPoint</Application>
  <PresentationFormat>Экран (4:3)</PresentationFormat>
  <Paragraphs>280</Paragraphs>
  <Slides>92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93" baseType="lpstr">
      <vt:lpstr>Апекс</vt:lpstr>
      <vt:lpstr>МДОУ  «ДЕТСКИЙ САД № 78 «ПЧЕЛКА»</vt:lpstr>
      <vt:lpstr>12 АПРЕЛЯ</vt:lpstr>
      <vt:lpstr>НА ТЕМУ:</vt:lpstr>
      <vt:lpstr>ПЛАН РАБОТЫ</vt:lpstr>
      <vt:lpstr>Старший воспитатель Наумова Оксана Игоревна</vt:lpstr>
      <vt:lpstr>Презентация PowerPoint</vt:lpstr>
      <vt:lpstr>Презентация PowerPoint</vt:lpstr>
      <vt:lpstr>Принципы моделирования:</vt:lpstr>
      <vt:lpstr>Презентация PowerPoint</vt:lpstr>
      <vt:lpstr>классификация моделей</vt:lpstr>
      <vt:lpstr>Процесс создания педагогической модели можно делится на 3 этапа</vt:lpstr>
      <vt:lpstr>Презентация PowerPoint</vt:lpstr>
      <vt:lpstr>Презентация PowerPoint</vt:lpstr>
      <vt:lpstr>Презентация PowerPoint</vt:lpstr>
      <vt:lpstr>Общепедагогические умения, выделяемые В.А. Сластениным  </vt:lpstr>
      <vt:lpstr>Презентация PowerPoint</vt:lpstr>
      <vt:lpstr>Учитель- логопед  Дудка  Галина Владимировна</vt:lpstr>
      <vt:lpstr>Моделирование – это метод создания и исследования моделей. </vt:lpstr>
      <vt:lpstr>Метод  наглядного моделирования в коррекции общего недоразвития речи</vt:lpstr>
      <vt:lpstr>Этапы моделирования</vt:lpstr>
      <vt:lpstr>При развитии навыков наглядного моделирования решаются следующие задачи:</vt:lpstr>
      <vt:lpstr>Средства наглядного моделирования</vt:lpstr>
      <vt:lpstr>Составление рассказов по серии сюжетных картин</vt:lpstr>
      <vt:lpstr>Составление рассказов по сюжетным картинам</vt:lpstr>
      <vt:lpstr>Обучение рассказыванию по отдельной сюжетной картинке с придумыванием детьми предшествующих и последующих событий</vt:lpstr>
      <vt:lpstr>Описание пейзажной картины</vt:lpstr>
      <vt:lpstr>Прием наглядного моделирования</vt:lpstr>
      <vt:lpstr>Элементы модели:</vt:lpstr>
      <vt:lpstr>Пересказ</vt:lpstr>
      <vt:lpstr>Рассказ – описание  пейзажной картины</vt:lpstr>
      <vt:lpstr>Модели артикуляции звуков в логопедической практике</vt:lpstr>
      <vt:lpstr>Модели артикуляции согласных звуков вводятся постепенно и при наличии данного ребенка.</vt:lpstr>
      <vt:lpstr>Виды заданий:</vt:lpstr>
      <vt:lpstr>Модели артикуляции звуков в  логопедической практике:</vt:lpstr>
      <vt:lpstr>Слова для звукового анализа подбираются в определенной последовательности: звуко – слоговая структура их постепенно усложняется.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Воспитатель группы компенсирующего вида  Гладких  Ольга Александровна</vt:lpstr>
      <vt:lpstr>По Венгеру Л.А.</vt:lpstr>
      <vt:lpstr>Последовательность обучения дошкольников приемам моделирования:</vt:lpstr>
      <vt:lpstr>2 этап.</vt:lpstr>
      <vt:lpstr>3 этап</vt:lpstr>
      <vt:lpstr>4 этап</vt:lpstr>
      <vt:lpstr>Моделирование, как средство развития элементарных математических представлений у детей  дошкольного возраста     </vt:lpstr>
      <vt:lpstr>Презентация PowerPoint</vt:lpstr>
      <vt:lpstr>Презентация PowerPoint</vt:lpstr>
      <vt:lpstr>Презентация PowerPoint</vt:lpstr>
      <vt:lpstr>Моделирование в работе по формированию речевых навыков у старших дошкольников.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Учитель- логопед Разумова Ксения Васильевна</vt:lpstr>
      <vt:lpstr>Наглядное моделирование</vt:lpstr>
      <vt:lpstr>Актуальность:</vt:lpstr>
      <vt:lpstr>Правило укрепления памяти</vt:lpstr>
      <vt:lpstr>Модель фонематического анализа:</vt:lpstr>
      <vt:lpstr>Игровые приемы </vt:lpstr>
      <vt:lpstr>Направления коррекционной работы:</vt:lpstr>
      <vt:lpstr>Дидактические игры и пособия: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Воспитатель группы компенсирующего вида </vt:lpstr>
      <vt:lpstr>Амплификация </vt:lpstr>
      <vt:lpstr>Презентация PowerPoint</vt:lpstr>
      <vt:lpstr>Умственное развитие</vt:lpstr>
      <vt:lpstr>Ознакомление детей с художественной литературой </vt:lpstr>
      <vt:lpstr> Ознакомление детей с природой </vt:lpstr>
      <vt:lpstr>Цель :</vt:lpstr>
      <vt:lpstr>Задачи:</vt:lpstr>
      <vt:lpstr>Виды моделирования:</vt:lpstr>
      <vt:lpstr>Занятия по рисованию </vt:lpstr>
      <vt:lpstr>Вывод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</dc:title>
  <dc:creator>МИХАИЛ</dc:creator>
  <cp:lastModifiedBy>Михаил</cp:lastModifiedBy>
  <cp:revision>54</cp:revision>
  <dcterms:created xsi:type="dcterms:W3CDTF">2011-04-08T16:44:20Z</dcterms:created>
  <dcterms:modified xsi:type="dcterms:W3CDTF">2014-02-14T20:09:21Z</dcterms:modified>
</cp:coreProperties>
</file>