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3" r:id="rId8"/>
    <p:sldId id="264" r:id="rId9"/>
    <p:sldId id="270" r:id="rId10"/>
    <p:sldId id="269" r:id="rId11"/>
    <p:sldId id="268" r:id="rId12"/>
    <p:sldId id="267" r:id="rId13"/>
    <p:sldId id="316" r:id="rId14"/>
    <p:sldId id="372" r:id="rId15"/>
    <p:sldId id="374" r:id="rId16"/>
    <p:sldId id="375" r:id="rId17"/>
    <p:sldId id="376" r:id="rId18"/>
    <p:sldId id="378" r:id="rId19"/>
    <p:sldId id="379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5" r:id="rId28"/>
    <p:sldId id="326" r:id="rId29"/>
    <p:sldId id="327" r:id="rId30"/>
    <p:sldId id="328" r:id="rId31"/>
    <p:sldId id="329" r:id="rId32"/>
    <p:sldId id="330" r:id="rId33"/>
    <p:sldId id="334" r:id="rId34"/>
    <p:sldId id="335" r:id="rId35"/>
    <p:sldId id="336" r:id="rId36"/>
    <p:sldId id="337" r:id="rId37"/>
    <p:sldId id="338" r:id="rId38"/>
    <p:sldId id="393" r:id="rId39"/>
    <p:sldId id="339" r:id="rId40"/>
    <p:sldId id="394" r:id="rId41"/>
    <p:sldId id="342" r:id="rId42"/>
    <p:sldId id="343" r:id="rId43"/>
    <p:sldId id="344" r:id="rId44"/>
    <p:sldId id="396" r:id="rId45"/>
    <p:sldId id="341" r:id="rId46"/>
    <p:sldId id="303" r:id="rId47"/>
    <p:sldId id="347" r:id="rId48"/>
    <p:sldId id="348" r:id="rId49"/>
    <p:sldId id="349" r:id="rId50"/>
    <p:sldId id="351" r:id="rId51"/>
    <p:sldId id="350" r:id="rId52"/>
    <p:sldId id="352" r:id="rId53"/>
    <p:sldId id="380" r:id="rId54"/>
    <p:sldId id="353" r:id="rId55"/>
    <p:sldId id="355" r:id="rId56"/>
    <p:sldId id="356" r:id="rId57"/>
    <p:sldId id="357" r:id="rId58"/>
    <p:sldId id="358" r:id="rId59"/>
    <p:sldId id="359" r:id="rId60"/>
    <p:sldId id="390" r:id="rId61"/>
    <p:sldId id="360" r:id="rId62"/>
    <p:sldId id="397" r:id="rId63"/>
    <p:sldId id="361" r:id="rId64"/>
    <p:sldId id="362" r:id="rId65"/>
    <p:sldId id="363" r:id="rId66"/>
    <p:sldId id="366" r:id="rId67"/>
    <p:sldId id="391" r:id="rId68"/>
    <p:sldId id="364" r:id="rId69"/>
    <p:sldId id="365" r:id="rId70"/>
    <p:sldId id="368" r:id="rId71"/>
    <p:sldId id="381" r:id="rId72"/>
    <p:sldId id="382" r:id="rId73"/>
    <p:sldId id="384" r:id="rId74"/>
    <p:sldId id="385" r:id="rId75"/>
    <p:sldId id="386" r:id="rId76"/>
    <p:sldId id="387" r:id="rId77"/>
    <p:sldId id="388" r:id="rId78"/>
    <p:sldId id="389" r:id="rId79"/>
    <p:sldId id="367" r:id="rId80"/>
    <p:sldId id="332" r:id="rId81"/>
    <p:sldId id="333" r:id="rId82"/>
    <p:sldId id="315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>
        <p:scale>
          <a:sx n="55" d="100"/>
          <a:sy n="55" d="100"/>
        </p:scale>
        <p:origin x="-239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2336"/>
        <c:axId val="21263872"/>
      </c:barChart>
      <c:catAx>
        <c:axId val="2126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63872"/>
        <c:crosses val="autoZero"/>
        <c:auto val="1"/>
        <c:lblAlgn val="ctr"/>
        <c:lblOffset val="100"/>
        <c:noMultiLvlLbl val="0"/>
      </c:catAx>
      <c:valAx>
        <c:axId val="2126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62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экспериментальная группа</c:v>
                </c:pt>
                <c:pt idx="1">
                  <c:v>контрольная группа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  <c:pt idx="1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экспериментальная группа</c:v>
                </c:pt>
                <c:pt idx="1">
                  <c:v>контрольная группа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экспериментальная группа</c:v>
                </c:pt>
                <c:pt idx="1">
                  <c:v>контрольная группа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90528"/>
        <c:axId val="26392064"/>
      </c:barChart>
      <c:catAx>
        <c:axId val="26390528"/>
        <c:scaling>
          <c:orientation val="minMax"/>
        </c:scaling>
        <c:delete val="1"/>
        <c:axPos val="b"/>
        <c:majorTickMark val="out"/>
        <c:minorTickMark val="none"/>
        <c:tickLblPos val="none"/>
        <c:crossAx val="26392064"/>
        <c:crosses val="autoZero"/>
        <c:auto val="1"/>
        <c:lblAlgn val="ctr"/>
        <c:lblOffset val="100"/>
        <c:noMultiLvlLbl val="0"/>
      </c:catAx>
      <c:valAx>
        <c:axId val="2639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9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929089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Дидактическая игра как средство коррекции устной речи у старших дошкольников с общим недоразвитием речи III уровня в совместной непосредственно- образовательной коррекционной деятельности учителя-логопеда и воспитателей  логопедической группы.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База исследования: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Муниципальное дошкольное образовательное бюджетное учреждение «Детский сад № 78 комбинированного вида «Пчелка» г.Орска»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Теоретическая новизна исследования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Обоснована необходимость проведения поэтапной работы по коррекции устной речи дошкольников с общим недоразвитием речи в непосредственно- образовательной коррекционной деятельности средствами дидактических игр; подтверждена эффективность предложенной коррекционно-педагогической работы.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Практическая значимость исследования.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Определены направления и этапы коррекции устной речи дошкольников с общим недоразвитием речи III уровня в непосредственно- образовательной коррекционной деятельности, представлена серия дидактических игр на коррекцию каждой из сторон речи, которая может использоваться в работе учителя-логопеда и воспитателей логопедических групп ДОУ.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42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Опытно экспериментальное изучение коррекции устной речи старших дошкольников с общим недоразвитием речи </a:t>
            </a:r>
            <a:r>
              <a:rPr lang="en-US" dirty="0" smtClean="0">
                <a:solidFill>
                  <a:srgbClr val="FFFF00"/>
                </a:solidFill>
              </a:rPr>
              <a:t>III</a:t>
            </a:r>
            <a:r>
              <a:rPr lang="ru-RU" dirty="0" smtClean="0">
                <a:solidFill>
                  <a:srgbClr val="FFFF00"/>
                </a:solidFill>
              </a:rPr>
              <a:t> уровня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Экспериментальная группа детей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обобщение опыта ДОУ\100MEDIA\IMG_48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обобщение опыта ДОУ\100MEDIA\IMG_48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Контрольная группа детей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обобщение опыта ДОУ\100MEDIA\IMG_48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обобщение опыта ДОУ\100MEDIA\IMG_48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Старший воспитатель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Наумова Оксана Игоревна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Учитель-логопед высшей категории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Дудка Галина Владимировна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Воспитатели: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Сафонова Анна Михайловна -1 категория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Гладких Ольга Александровна-1 категория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 smtClean="0">
                <a:solidFill>
                  <a:srgbClr val="FF0000"/>
                </a:solidFill>
              </a:rPr>
              <a:t>Цель констатирующего эксперимента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smtClean="0">
                <a:solidFill>
                  <a:srgbClr val="FFFF00"/>
                </a:solidFill>
              </a:rPr>
              <a:t>- </a:t>
            </a:r>
            <a:r>
              <a:rPr lang="ru-RU" sz="2700" dirty="0" smtClean="0">
                <a:solidFill>
                  <a:srgbClr val="FFFF00"/>
                </a:solidFill>
              </a:rPr>
              <a:t>выявление исходного уровня развития устной речи у детей экспериментальной группы</a:t>
            </a:r>
            <a:r>
              <a:rPr lang="ru-RU" sz="2700" i="1" dirty="0" smtClean="0"/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>
                <a:solidFill>
                  <a:srgbClr val="FF0000"/>
                </a:solidFill>
              </a:rPr>
              <a:t>Задачи: </a:t>
            </a:r>
            <a:r>
              <a:rPr lang="en-US" sz="2700" i="1" dirty="0" smtClean="0">
                <a:solidFill>
                  <a:srgbClr val="FFFF00"/>
                </a:solidFill>
              </a:rPr>
              <a:t/>
            </a:r>
            <a:br>
              <a:rPr lang="en-US" sz="2700" i="1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rgbClr val="FFFF00"/>
                </a:solidFill>
              </a:rPr>
              <a:t>1</a:t>
            </a:r>
            <a:r>
              <a:rPr lang="ru-RU" sz="2700" dirty="0" smtClean="0">
                <a:solidFill>
                  <a:srgbClr val="FFFF00"/>
                </a:solidFill>
              </a:rPr>
              <a:t>. Подобрать  методический материал для изучения уровня развития устной  речи дошкольников с общим недоразвитием речи </a:t>
            </a:r>
            <a:r>
              <a:rPr lang="en-US" sz="2700" dirty="0" smtClean="0">
                <a:solidFill>
                  <a:srgbClr val="FFFF00"/>
                </a:solidFill>
              </a:rPr>
              <a:t>III</a:t>
            </a:r>
            <a:r>
              <a:rPr lang="ru-RU" sz="2700" dirty="0" smtClean="0">
                <a:solidFill>
                  <a:srgbClr val="FFFF00"/>
                </a:solidFill>
              </a:rPr>
              <a:t> уровня;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2.Разработать программу исследования дошкольников;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3.Провести диагностическое исследование;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4.Обработать и интерпретировать результаты.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Для изучения перечисленных компонентов устной речи нами были использованы методики обследования детей с общим недоразвитием речи О.С. Ушакова; О. В. </a:t>
            </a:r>
            <a:r>
              <a:rPr lang="ru-RU" dirty="0" err="1" smtClean="0">
                <a:solidFill>
                  <a:srgbClr val="FFFF00"/>
                </a:solidFill>
              </a:rPr>
              <a:t>Кучергина</a:t>
            </a:r>
            <a:r>
              <a:rPr lang="ru-RU" dirty="0" smtClean="0">
                <a:solidFill>
                  <a:srgbClr val="FFFF00"/>
                </a:solidFill>
              </a:rPr>
              <a:t>.                                                                                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30425"/>
            <a:ext cx="7243786" cy="1298575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>
                <a:solidFill>
                  <a:srgbClr val="FF0000"/>
                </a:solidFill>
              </a:rPr>
              <a:t>Лексическая сторона речи</a:t>
            </a:r>
            <a:r>
              <a:rPr lang="ru-RU" sz="2700" dirty="0" smtClean="0">
                <a:solidFill>
                  <a:srgbClr val="FF0000"/>
                </a:solidFill>
              </a:rPr>
              <a:t> оценивалась нами по следующим критериям:  </a:t>
            </a:r>
            <a:r>
              <a:rPr lang="ru-RU" sz="2700" dirty="0" smtClean="0">
                <a:solidFill>
                  <a:srgbClr val="0000FF"/>
                </a:solidFill>
              </a:rPr>
              <a:t/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1. Знание слов определяющих фрукты, овощи, предметы быта: баклажан, кабачок, яблоко, персик, мясорубка, миска, котелок, кастрюля, сковорода. За расчетную единицу мы взяли  10 слов. 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2. Знание фразеологизмов - выражения, относящиеся к народным традициям. Оценивая фразеологизмы - выражения, относящиеся к народным традициям: водить за нос, вставлять палки в колеса, усадить в калошу, ни сучка, ни задоринки расчётной единицей мы считали  8 выражений.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29490" cy="90012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2700" dirty="0" smtClean="0">
                <a:solidFill>
                  <a:srgbClr val="0000FF"/>
                </a:solidFill>
              </a:rPr>
              <a:t>При обследовании </a:t>
            </a:r>
            <a:r>
              <a:rPr lang="ru-RU" sz="2700" i="1" dirty="0" smtClean="0">
                <a:solidFill>
                  <a:srgbClr val="FF0000"/>
                </a:solidFill>
              </a:rPr>
              <a:t>грамматической стороны речи</a:t>
            </a:r>
            <a:r>
              <a:rPr lang="ru-RU" sz="2700" dirty="0" smtClean="0">
                <a:solidFill>
                  <a:srgbClr val="0000FF"/>
                </a:solidFill>
              </a:rPr>
              <a:t>, детям предлагалось выполнить задание: по отдельным картинкам, изображающим простые действия, ответить на вопрос «Что здесь  изображено?» (Лиса тянется носом в кувшин, Машенька сидит в корзине. Медведь убегает от собак, дед тянет репку, Лиса выгоняет зайца из избушки). Данное  задание предназначалось для выявления у детей умений постро­ить фразу, адекватно передающую изображённое действие, т.е. состояло в реше­нии определённой семантико-синтаксической задачи.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Выявление уровня монологической стороны речи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285992"/>
            <a:ext cx="6572296" cy="378621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solidFill>
                  <a:srgbClr val="0000FF"/>
                </a:solidFill>
              </a:rPr>
              <a:t>Определялись: степень самостоятель­ности при пересказе, связность, последовательность и полнота изложе­ния, смысловое соответствие исходному материалу, особенности фразовой речи. При затруднениях в процессе составления пересказа (перерыв в повествовании, длительные паузы и т.п.) оказывалась помощь в виде последовательного использования стимулирующих, наводящих и уточняющих во­просов.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При обследовании </a:t>
            </a:r>
            <a:r>
              <a:rPr lang="ru-RU" i="1" dirty="0" smtClean="0">
                <a:solidFill>
                  <a:srgbClr val="0000FF"/>
                </a:solidFill>
              </a:rPr>
              <a:t>произносительной стороны речи</a:t>
            </a:r>
            <a:r>
              <a:rPr lang="ru-RU" dirty="0" smtClean="0">
                <a:solidFill>
                  <a:srgbClr val="0000FF"/>
                </a:solidFill>
              </a:rPr>
              <a:t> выявлялись умения ребёнка произносить тот или иной звук изолированно и в связной речи.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Ребёнку предлагалось произнести звуки: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81515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>
                <a:solidFill>
                  <a:srgbClr val="0000FF"/>
                </a:solidFill>
              </a:rPr>
              <a:t>-изолированно;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-в составе слогов - произнесение звука в составе слогов;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-в составе слов - произнесение звука в составе слов;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-в предложении - для обследования звукопроизношения в предложениях, мы использовали тексты русских народных сказок.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rgbClr val="FF0000"/>
                </a:solidFill>
              </a:rPr>
              <a:t>Анализ результатов констатирующего эксперимента и выводы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49403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Организация коррекции устной речи детей старшего дошкольного возраста с общим недоразвитием речи </a:t>
            </a:r>
            <a:r>
              <a:rPr lang="en-US" dirty="0" smtClean="0">
                <a:solidFill>
                  <a:srgbClr val="0000FF"/>
                </a:solidFill>
              </a:rPr>
              <a:t>III</a:t>
            </a:r>
            <a:r>
              <a:rPr lang="ru-RU" dirty="0" smtClean="0">
                <a:solidFill>
                  <a:srgbClr val="0000FF"/>
                </a:solidFill>
              </a:rPr>
              <a:t> уровня средствами дидактических игр</a:t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1"/>
            <a:ext cx="7572428" cy="2857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i="1" dirty="0" smtClean="0">
                <a:solidFill>
                  <a:srgbClr val="FF0000"/>
                </a:solidFill>
              </a:rPr>
              <a:t>Цель формирующего эксперимента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</a:rPr>
              <a:t>– </a:t>
            </a:r>
            <a:r>
              <a:rPr lang="ru-RU" sz="4000" dirty="0" smtClean="0">
                <a:solidFill>
                  <a:srgbClr val="0000FF"/>
                </a:solidFill>
              </a:rPr>
              <a:t>подбор дидактических игр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ru-RU" sz="4000" dirty="0" smtClean="0">
                <a:solidFill>
                  <a:srgbClr val="0000FF"/>
                </a:solidFill>
              </a:rPr>
              <a:t>на</a:t>
            </a:r>
            <a:r>
              <a:rPr lang="ru-RU" sz="4000" b="1" dirty="0" smtClean="0">
                <a:solidFill>
                  <a:srgbClr val="0000FF"/>
                </a:solidFill>
              </a:rPr>
              <a:t> </a:t>
            </a:r>
            <a:r>
              <a:rPr lang="ru-RU" sz="4000" dirty="0" smtClean="0">
                <a:solidFill>
                  <a:srgbClr val="0000FF"/>
                </a:solidFill>
              </a:rPr>
              <a:t>коррекцию  </a:t>
            </a:r>
            <a:r>
              <a:rPr lang="ru-RU" sz="4000" dirty="0" err="1" smtClean="0">
                <a:solidFill>
                  <a:srgbClr val="0000FF"/>
                </a:solidFill>
              </a:rPr>
              <a:t>звукопроизносительной</a:t>
            </a:r>
            <a:r>
              <a:rPr lang="ru-RU" sz="4000" dirty="0" smtClean="0">
                <a:solidFill>
                  <a:srgbClr val="0000FF"/>
                </a:solidFill>
              </a:rPr>
              <a:t>, лексической, грамматической, монологической сторон  устной речи</a:t>
            </a: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Проблема исследования: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каковы возможности дидактической игры в коррекции устной речи детей старшего дошкольного возраста с общим недоразвитием речи III уровня?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92948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2700" i="1" dirty="0" smtClean="0">
                <a:solidFill>
                  <a:srgbClr val="FF0000"/>
                </a:solidFill>
              </a:rPr>
              <a:t>Задачи:</a:t>
            </a: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dirty="0" smtClean="0"/>
              <a:t> </a:t>
            </a:r>
            <a:r>
              <a:rPr lang="ru-RU" sz="2700" dirty="0" smtClean="0">
                <a:solidFill>
                  <a:srgbClr val="0000FF"/>
                </a:solidFill>
              </a:rPr>
              <a:t>1.Подобрать  методический материал для проведения </a:t>
            </a:r>
            <a:r>
              <a:rPr lang="ru-RU" sz="2700" dirty="0" err="1" smtClean="0">
                <a:solidFill>
                  <a:srgbClr val="0000FF"/>
                </a:solidFill>
              </a:rPr>
              <a:t>коррекционно</a:t>
            </a:r>
            <a:r>
              <a:rPr lang="ru-RU" sz="2700" dirty="0" smtClean="0">
                <a:solidFill>
                  <a:srgbClr val="0000FF"/>
                </a:solidFill>
              </a:rPr>
              <a:t> – логопедических занятий по коррекции устной речи дошкольников с общим недоразвитием речи;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2. Разработать и систематизировать серию</a:t>
            </a:r>
            <a:r>
              <a:rPr lang="en-US" sz="2700" dirty="0" smtClean="0">
                <a:solidFill>
                  <a:srgbClr val="0000FF"/>
                </a:solidFill>
              </a:rPr>
              <a:t>. </a:t>
            </a:r>
            <a:r>
              <a:rPr lang="ru-RU" sz="2700" dirty="0" smtClean="0">
                <a:solidFill>
                  <a:srgbClr val="0000FF"/>
                </a:solidFill>
              </a:rPr>
              <a:t>дидактических игр на коррекцию устной речи дошкольников с общим недоразвитием речи;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3.Провести формирующий эксперимент, обработать и интерпретировать результаты формирующего эксперимента.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</p:spTree>
  </p:cSld>
  <p:clrMapOvr>
    <a:masterClrMapping/>
  </p:clrMapOvr>
  <p:transition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30425"/>
            <a:ext cx="74581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0000FF"/>
                </a:solidFill>
              </a:rPr>
              <a:t>Проводимая нами работа строилась по трем направлениям: 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>-работа по звукопроизношению;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>-работа над </a:t>
            </a:r>
            <a:r>
              <a:rPr lang="ru-RU" sz="4000" dirty="0" err="1" smtClean="0">
                <a:solidFill>
                  <a:srgbClr val="0000FF"/>
                </a:solidFill>
              </a:rPr>
              <a:t>лексико</a:t>
            </a:r>
            <a:r>
              <a:rPr lang="ru-RU" sz="4000" dirty="0" smtClean="0">
                <a:solidFill>
                  <a:srgbClr val="0000FF"/>
                </a:solidFill>
              </a:rPr>
              <a:t> – грамматической стороной речи;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>-работа по развитию  монологической речи.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МОДЕЛЬ ПРОВЕДЕНИЯ ФОРМИРУЮЩЕГО ЭКСПЕРИМЕНТА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Администратор\Рабочий стол\22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8429684" cy="450059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Нами представлены дидактические игры по всем направлениям: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64307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направление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РАБОТА ПО ЗВУКОПРОИЗНОШЕНИЮ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FF"/>
                </a:solidFill>
              </a:rPr>
              <a:t>1. Игры для тигры.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АВТОР: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(Лизунова Л.В.)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Цель: развитие диафрагмального дыхания, сила речевого выдоха, освоение пользовательских навыков работы с микрофоном.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БЛОКИ: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FF"/>
                </a:solidFill>
              </a:rPr>
              <a:t>1. </a:t>
            </a:r>
            <a:r>
              <a:rPr lang="ru-RU" dirty="0" err="1" smtClean="0">
                <a:solidFill>
                  <a:srgbClr val="0000FF"/>
                </a:solidFill>
              </a:rPr>
              <a:t>Фонематика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2. Звукопроизношение.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3.Просодика.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4. Лексика.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42875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Просодика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Помоги ветерку раскрутить мельницу.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Кораблики.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Одуванчики. 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обобщение опыта ДОУ\Фото-0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"/>
            <a:ext cx="9144000" cy="68580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ФОНЕМАТИКА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модуль «Звуки»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2099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Игровые упражнения: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Различие звучащих музыкальных инструментов.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Звуковые часы.</a:t>
            </a:r>
          </a:p>
          <a:p>
            <a:pPr marL="514350" indent="-514350"/>
            <a:r>
              <a:rPr lang="ru-RU" sz="4100" dirty="0" smtClean="0">
                <a:solidFill>
                  <a:srgbClr val="FF0000"/>
                </a:solidFill>
              </a:rPr>
              <a:t>модуль «Слова»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Четвертый лишний.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Животные.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Одежда.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исследования: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теоретически обосновать и изучить возможности дидактической игры в коррекции устной речи старших дошкольников с общим недоразвитием речи.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Documents and Settings\Администратор\Рабочий стол\обобщение опыта ДОУ\Фото-0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истратор\Рабочий стол\обобщение опыта ДОУ\Фото-0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дминистратор\Рабочий стол\обобщение опыта ДОУ\Фото-00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Администратор\Рабочий стол\обобщение опыта ДОУ\Фото-00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Модуль «Анализ»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00FF"/>
                </a:solidFill>
              </a:rPr>
              <a:t>Игра «Поезд»</a:t>
            </a:r>
            <a:endParaRPr lang="ru-RU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1451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Будильник правильной речи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7129490" cy="40671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Многофункциональное пособие, позволяет коррегировать звуки раннего онтогенеза и звуки основных групп: свистящие, шипящие, </a:t>
            </a:r>
            <a:r>
              <a:rPr lang="ru-RU" dirty="0" err="1" smtClean="0">
                <a:solidFill>
                  <a:srgbClr val="0000FF"/>
                </a:solidFill>
              </a:rPr>
              <a:t>соноры</a:t>
            </a:r>
            <a:r>
              <a:rPr lang="ru-RU" dirty="0" smtClean="0">
                <a:solidFill>
                  <a:srgbClr val="0000FF"/>
                </a:solidFill>
              </a:rPr>
              <a:t> в словах, в слогах, в предложениях, в связной речи.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Администратор\Рабочий стол\обобщение опыта ДОУ\Фото-00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Логопедический тренажер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Автор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(Емельянова О.)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852742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С помощью которого происходит автоматизация заданного звука в слогах.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обобщение опыта ДОУ\100MEDIA\IMG_48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обобщение опыта ДОУ\100MEDIA\IMG_48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Объект исследования: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логопедическая работа со старшими дошкольниками с общим недоразвитием речи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обобщение опыта ДОУ\100MEDIA\IMG_48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Администратор\Рабочий стол\обобщение опыта ДОУ\100MEDIA\IMG_48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Практическая деятельность с педагогами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785926"/>
            <a:ext cx="6643734" cy="5072074"/>
          </a:xfrm>
        </p:spPr>
        <p:txBody>
          <a:bodyPr>
            <a:normAutofit fontScale="47500" lnSpcReduction="20000"/>
          </a:bodyPr>
          <a:lstStyle/>
          <a:p>
            <a:r>
              <a:rPr lang="ru-RU" sz="4500" b="1" dirty="0" smtClean="0">
                <a:solidFill>
                  <a:srgbClr val="FF0000"/>
                </a:solidFill>
              </a:rPr>
              <a:t>ИГРОВЫЕ УПРАЖНЕНИЯ НА АВТОМАТИЗАЦИЮ ЗВУКА В СЛОВАХ</a:t>
            </a:r>
          </a:p>
          <a:p>
            <a:endParaRPr lang="ru-RU" sz="4500" dirty="0" smtClean="0">
              <a:solidFill>
                <a:srgbClr val="FF0000"/>
              </a:solidFill>
            </a:endParaRPr>
          </a:p>
          <a:p>
            <a:pPr lvl="0" algn="l"/>
            <a:r>
              <a:rPr lang="ru-RU" sz="5800" b="1" dirty="0" smtClean="0"/>
              <a:t>1</a:t>
            </a:r>
            <a:r>
              <a:rPr lang="ru-RU" sz="5800" b="1" dirty="0" smtClean="0">
                <a:solidFill>
                  <a:srgbClr val="0000FF"/>
                </a:solidFill>
              </a:rPr>
              <a:t>. «Здравствуй пальчик»</a:t>
            </a:r>
            <a:endParaRPr lang="ru-RU" sz="5800" dirty="0" smtClean="0">
              <a:solidFill>
                <a:srgbClr val="0000FF"/>
              </a:solidFill>
            </a:endParaRPr>
          </a:p>
          <a:p>
            <a:pPr lvl="0" algn="l"/>
            <a:r>
              <a:rPr lang="ru-RU" sz="5800" b="1" dirty="0" smtClean="0">
                <a:solidFill>
                  <a:srgbClr val="0000FF"/>
                </a:solidFill>
              </a:rPr>
              <a:t>2. «Посчитай пальчики слогами»</a:t>
            </a:r>
            <a:endParaRPr lang="ru-RU" sz="5800" dirty="0" smtClean="0">
              <a:solidFill>
                <a:srgbClr val="0000FF"/>
              </a:solidFill>
            </a:endParaRPr>
          </a:p>
          <a:p>
            <a:pPr lvl="0" algn="l"/>
            <a:r>
              <a:rPr lang="ru-RU" sz="5800" b="1" dirty="0" smtClean="0">
                <a:solidFill>
                  <a:srgbClr val="0000FF"/>
                </a:solidFill>
              </a:rPr>
              <a:t>3. «Сожми-разожми кулачок»</a:t>
            </a:r>
            <a:endParaRPr lang="ru-RU" sz="5800" dirty="0" smtClean="0">
              <a:solidFill>
                <a:srgbClr val="0000FF"/>
              </a:solidFill>
            </a:endParaRPr>
          </a:p>
          <a:p>
            <a:pPr lvl="0" algn="l"/>
            <a:r>
              <a:rPr lang="ru-RU" sz="5800" b="1" dirty="0" smtClean="0">
                <a:solidFill>
                  <a:srgbClr val="0000FF"/>
                </a:solidFill>
              </a:rPr>
              <a:t>4. Игра на пианино</a:t>
            </a:r>
            <a:endParaRPr lang="ru-RU" sz="5800" dirty="0" smtClean="0">
              <a:solidFill>
                <a:srgbClr val="0000FF"/>
              </a:solidFill>
            </a:endParaRPr>
          </a:p>
          <a:p>
            <a:pPr lvl="0" algn="l"/>
            <a:r>
              <a:rPr lang="ru-RU" sz="5800" b="1" dirty="0" smtClean="0">
                <a:solidFill>
                  <a:srgbClr val="0000FF"/>
                </a:solidFill>
              </a:rPr>
              <a:t>5. Ритмические упражнения</a:t>
            </a:r>
            <a:endParaRPr lang="ru-RU" sz="5800" dirty="0" smtClean="0">
              <a:solidFill>
                <a:srgbClr val="0000FF"/>
              </a:solidFill>
            </a:endParaRPr>
          </a:p>
          <a:p>
            <a:pPr lvl="0" algn="l"/>
            <a:r>
              <a:rPr lang="ru-RU" sz="5800" b="1" dirty="0" smtClean="0">
                <a:solidFill>
                  <a:srgbClr val="0000FF"/>
                </a:solidFill>
              </a:rPr>
              <a:t>6. «Помоги  сказочным  героям  добраться до их еды»</a:t>
            </a:r>
          </a:p>
          <a:p>
            <a:pPr algn="l"/>
            <a:r>
              <a:rPr lang="ru-RU" sz="4500" b="1" dirty="0" smtClean="0">
                <a:solidFill>
                  <a:srgbClr val="0000FF"/>
                </a:solidFill>
              </a:rPr>
              <a:t> </a:t>
            </a:r>
            <a:endParaRPr lang="ru-RU" sz="4500" dirty="0" smtClean="0">
              <a:solidFill>
                <a:srgbClr val="0000FF"/>
              </a:solidFill>
            </a:endParaRPr>
          </a:p>
          <a:p>
            <a:pPr lvl="0"/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Администратор\Рабочий стол\1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857232"/>
            <a:ext cx="6429420" cy="5286412"/>
          </a:xfrm>
        </p:spPr>
        <p:txBody>
          <a:bodyPr>
            <a:normAutofit fontScale="85000" lnSpcReduction="10000"/>
          </a:bodyPr>
          <a:lstStyle/>
          <a:p>
            <a:pPr lvl="0" algn="l"/>
            <a:r>
              <a:rPr lang="ru-RU" b="1" dirty="0" smtClean="0">
                <a:solidFill>
                  <a:srgbClr val="0000FF"/>
                </a:solidFill>
              </a:rPr>
              <a:t>7. «Говорящий карандаш»</a:t>
            </a:r>
            <a:endParaRPr lang="ru-RU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 а) .  .  .  .  .  .  .  . соединить точки, произнося заданные слоги.</a:t>
            </a:r>
            <a:endParaRPr lang="ru-RU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 б) -  -  -  -   провести по пунктирам ровные дорожки, произнося заданные слоги.</a:t>
            </a:r>
            <a:endParaRPr lang="ru-RU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 в)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проведи волнистую линию, произнося заданные слоги.</a:t>
            </a:r>
            <a:endParaRPr lang="ru-RU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8. «Скажи столько раз заданный слог, сколько красных карандашей» </a:t>
            </a:r>
            <a:endParaRPr lang="ru-RU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      (3-и из 5-и)</a:t>
            </a:r>
            <a:endParaRPr lang="ru-RU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9. «Размотай клубок, произнося слоги»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«Веселые игры»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1285884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Цель: развитие речи и слуха.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обобщение опыта ДОУ\100MEDIA\IMG_48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обобщение опыта ДОУ\100MEDIA\IMG_48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обобщение опыта ДОУ\100MEDIA\IMG_48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9288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 направление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843738" cy="328137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Работа по развитию  </a:t>
            </a:r>
            <a:r>
              <a:rPr lang="ru-RU" dirty="0" err="1" smtClean="0">
                <a:solidFill>
                  <a:srgbClr val="0000FF"/>
                </a:solidFill>
              </a:rPr>
              <a:t>лексико</a:t>
            </a:r>
            <a:r>
              <a:rPr lang="ru-RU" dirty="0" smtClean="0">
                <a:solidFill>
                  <a:srgbClr val="0000FF"/>
                </a:solidFill>
              </a:rPr>
              <a:t> –грамматической  стороны речи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Предмет исследования: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дидактическая игра как средство коррекции устной речи старших дошкольников с общим недоразвитием речи.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9"/>
            <a:ext cx="7315224" cy="185738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Будильник правильной 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571612"/>
            <a:ext cx="6143668" cy="40671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Игры: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«Кто это? Что это?»</a:t>
            </a:r>
          </a:p>
          <a:p>
            <a:pPr marL="514350" indent="-514350"/>
            <a:r>
              <a:rPr lang="ru-RU" dirty="0" smtClean="0">
                <a:solidFill>
                  <a:srgbClr val="0000FF"/>
                </a:solidFill>
              </a:rPr>
              <a:t> (одушевленные , неодушевленные)</a:t>
            </a:r>
          </a:p>
          <a:p>
            <a:pPr marL="514350" indent="-514350"/>
            <a:r>
              <a:rPr lang="ru-RU" dirty="0" smtClean="0">
                <a:solidFill>
                  <a:srgbClr val="0000FF"/>
                </a:solidFill>
              </a:rPr>
              <a:t>2. «Один-много»</a:t>
            </a:r>
          </a:p>
          <a:p>
            <a:pPr marL="514350" indent="-514350"/>
            <a:r>
              <a:rPr lang="ru-RU" dirty="0" smtClean="0">
                <a:solidFill>
                  <a:srgbClr val="0000FF"/>
                </a:solidFill>
              </a:rPr>
              <a:t>3. «Синонимы-антонимы»</a:t>
            </a:r>
          </a:p>
          <a:p>
            <a:pPr marL="514350" indent="-514350"/>
            <a:r>
              <a:rPr lang="ru-RU" dirty="0" smtClean="0">
                <a:solidFill>
                  <a:srgbClr val="0000FF"/>
                </a:solidFill>
              </a:rPr>
              <a:t>4. «Назови ласково», «Чей это хвост»</a:t>
            </a:r>
          </a:p>
          <a:p>
            <a:pPr marL="514350" indent="-514350"/>
            <a:r>
              <a:rPr lang="ru-RU" dirty="0" smtClean="0">
                <a:solidFill>
                  <a:srgbClr val="0000FF"/>
                </a:solidFill>
              </a:rPr>
              <a:t>5. «Разное значение»</a:t>
            </a:r>
          </a:p>
          <a:p>
            <a:pPr marL="514350" indent="-514350"/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64307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направление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714620"/>
            <a:ext cx="7715304" cy="292418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Работа по развитию монологической  речи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8588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Лексика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9957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Разложи предметы.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Четвертый лишний.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Кто сказал МЯУ.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Кто живет в лесу.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Соедини нужные предметы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Уроки Мудрой совы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«Времена года»</a:t>
            </a:r>
            <a:endParaRPr lang="ru-RU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обобщение опыта ДОУ\100MEDIA\IMG_48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обобщение опыта ДОУ\100MEDIA\IMG_48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обобщение опыта ДОУ\100MEDIA\IMG_48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Блок «Лексика»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«Игры для Тигры»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7200928" cy="36385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Игры: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«Кто живет в лесу?»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«Дикие животные»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«Птицы»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«Валентность» («Профессии»)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Будильник правильной речи</a:t>
            </a:r>
          </a:p>
          <a:p>
            <a:pPr marL="514350" indent="-514350"/>
            <a:r>
              <a:rPr lang="ru-RU" smtClean="0">
                <a:solidFill>
                  <a:srgbClr val="0000FF"/>
                </a:solidFill>
              </a:rPr>
              <a:t>(составление </a:t>
            </a:r>
            <a:r>
              <a:rPr lang="ru-RU" dirty="0" smtClean="0">
                <a:solidFill>
                  <a:srgbClr val="0000FF"/>
                </a:solidFill>
              </a:rPr>
              <a:t>описательного рассказа «</a:t>
            </a:r>
            <a:r>
              <a:rPr lang="ru-RU" smtClean="0">
                <a:solidFill>
                  <a:srgbClr val="0000FF"/>
                </a:solidFill>
              </a:rPr>
              <a:t>Фрукты»)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78594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Будильник правильной речи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7129490" cy="3638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Составление описательных, сравнительных рассказов.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hecker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обобщение опыта ДОУ\IMG_09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642918"/>
            <a:ext cx="3804074" cy="5072098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обобщение опыта ДОУ\IMG_09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000108"/>
            <a:ext cx="382270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соответствии с целью, объектом, предметом исследования нами сформулированы следующие </a:t>
            </a:r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7"/>
            <a:ext cx="8229600" cy="2928957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Проанализировать психолого-педагогическую и методическую литературу.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Изучить терминологический аппарат темы исследования.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Рассмотреть психолого-педагогическую характеристику детей старшего дошкольного возраста с общим недоразвитием речи III уровня.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Проанализировать особенности дидактической игры как средства коррекции устной речи старших дошкольников с общим недоразвитием речи III уровня.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Обобщить результаты, сделать выводы.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786081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Клуб сочинителей историй по картинкам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FF"/>
                </a:solidFill>
              </a:rPr>
              <a:t>Автор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(Воронина Т.)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100MEDIA\IMG_48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Documents and Settings\Администратор\Рабочий стол\100MEDIA\IMG_48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100MEDIA\IMG_4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100MEDIA\IMG_4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100MEDIA\IMG_4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100MEDIA\IMG_4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100MEDIA\IMG_4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100MEDIA\IMG_4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Рабочий стол\обобщение опыта ДОУ\Фото-0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Гипотеза исследования: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Коррекции устной речи детей старшего дошкольного возраста с общим недоразвитием речи III уровня будут способствовать дидактические игры, используемые в ходе систематической, целенаправленной индивидуальной и  групповой непосредственно- образовательной коррекционной деятельности по звукопроизношению, развитию лексико-грамматической и монологической стороны речи, подобранные с учетом возраста детей.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контрольного эксперимента по развитию монологической речи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002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Заключение: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357430"/>
            <a:ext cx="7929618" cy="3786214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Подтверждение предполагаемой гипотезы.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обобщение опыта ДОУ\cvety-rasteniya-romashki-13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Для решения поставленных задач были использованы следующие методы: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Анализ.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Синтез.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Сравнение.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Обобщение.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Систематизация.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Констатирующий и формирующий и контрольный эксперименты.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Беседы.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Наблюдения.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923</Words>
  <Application>Microsoft Office PowerPoint</Application>
  <PresentationFormat>Экран (4:3)</PresentationFormat>
  <Paragraphs>135</Paragraphs>
  <Slides>82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Тема Office</vt:lpstr>
      <vt:lpstr> Дидактическая игра как средство коррекции устной речи у старших дошкольников с общим недоразвитием речи III уровня в совместной непосредственно- образовательной коррекционной деятельности учителя-логопеда и воспитателей  логопедической группы.  </vt:lpstr>
      <vt:lpstr>Презентация PowerPoint</vt:lpstr>
      <vt:lpstr>Проблема исследования:</vt:lpstr>
      <vt:lpstr>Цель исследования:</vt:lpstr>
      <vt:lpstr>Объект исследования:</vt:lpstr>
      <vt:lpstr>Предмет исследования:</vt:lpstr>
      <vt:lpstr>В соответствии с целью, объектом, предметом исследования нами сформулированы следующие задачи:</vt:lpstr>
      <vt:lpstr>Гипотеза исследования:</vt:lpstr>
      <vt:lpstr>Для решения поставленных задач были использованы следующие методы:</vt:lpstr>
      <vt:lpstr>База исследования:</vt:lpstr>
      <vt:lpstr>Теоретическая новизна исследования</vt:lpstr>
      <vt:lpstr>Практическая значимость исследования.</vt:lpstr>
      <vt:lpstr>Опытно экспериментальное изучение коррекции устной речи старших дошкольников с общим недоразвитием речи III уровня</vt:lpstr>
      <vt:lpstr>Экспериментальная группа детей</vt:lpstr>
      <vt:lpstr>Презентация PowerPoint</vt:lpstr>
      <vt:lpstr>Презентация PowerPoint</vt:lpstr>
      <vt:lpstr>Контрольная группа детей</vt:lpstr>
      <vt:lpstr>Презентация PowerPoint</vt:lpstr>
      <vt:lpstr>Презентация PowerPoint</vt:lpstr>
      <vt:lpstr>Цель констатирующего эксперимента - выявление исходного уровня развития устной речи у детей экспериментальной группы. Задачи:  1. Подобрать  методический материал для изучения уровня развития устной  речи дошкольников с общим недоразвитием речи III уровня; 2.Разработать программу исследования дошкольников; 3.Провести диагностическое исследование; 4.Обработать и интерпретировать результаты. </vt:lpstr>
      <vt:lpstr> Для изучения перечисленных компонентов устной речи нами были использованы методики обследования детей с общим недоразвитием речи О.С. Ушакова; О. В. Кучергина.                                                                                    </vt:lpstr>
      <vt:lpstr> Лексическая сторона речи оценивалась нами по следующим критериям:   1. Знание слов определяющих фрукты, овощи, предметы быта: баклажан, кабачок, яблоко, персик, мясорубка, миска, котелок, кастрюля, сковорода. За расчетную единицу мы взяли  10 слов.  2. Знание фразеологизмов - выражения, относящиеся к народным традициям. Оценивая фразеологизмы - выражения, относящиеся к народным традициям: водить за нос, вставлять палки в колеса, усадить в калошу, ни сучка, ни задоринки расчётной единицей мы считали  8 выражений. </vt:lpstr>
      <vt:lpstr> При обследовании грамматической стороны речи, детям предлагалось выполнить задание: по отдельным картинкам, изображающим простые действия, ответить на вопрос «Что здесь  изображено?» (Лиса тянется носом в кувшин, Машенька сидит в корзине. Медведь убегает от собак, дед тянет репку, Лиса выгоняет зайца из избушки). Данное  задание предназначалось для выявления у детей умений постро­ить фразу, адекватно передающую изображённое действие, т.е. состояло в реше­нии определённой семантико-синтаксической задачи.  </vt:lpstr>
      <vt:lpstr>Выявление уровня монологической стороны речи. </vt:lpstr>
      <vt:lpstr> При обследовании произносительной стороны речи выявлялись умения ребёнка произносить тот или иной звук изолированно и в связной речи.  Ребёнку предлагалось произнести звуки: </vt:lpstr>
      <vt:lpstr>  -изолированно; -в составе слогов - произнесение звука в составе слогов; -в составе слов - произнесение звука в составе слов; -в предложении - для обследования звукопроизношения в предложениях, мы использовали тексты русских народных сказок.   </vt:lpstr>
      <vt:lpstr> Анализ результатов констатирующего эксперимента и выводы</vt:lpstr>
      <vt:lpstr>Организация коррекции устной речи детей старшего дошкольного возраста с общим недоразвитием речи III уровня средствами дидактических игр </vt:lpstr>
      <vt:lpstr>Цель формирующего эксперимента  – подбор дидактических игр на коррекцию  звукопроизносительной, лексической, грамматической, монологической сторон  устной речи.  </vt:lpstr>
      <vt:lpstr>  Задачи:  1.Подобрать  методический материал для проведения коррекционно – логопедических занятий по коррекции устной речи дошкольников с общим недоразвитием речи; 2. Разработать и систематизировать серию. дидактических игр на коррекцию устной речи дошкольников с общим недоразвитием речи; 3.Провести формирующий эксперимент, обработать и интерпретировать результаты формирующего эксперимента. </vt:lpstr>
      <vt:lpstr>Проводимая нами работа строилась по трем направлениям:  -работа по звукопроизношению; -работа над лексико – грамматической стороной речи; -работа по развитию  монологической речи. </vt:lpstr>
      <vt:lpstr>МОДЕЛЬ ПРОВЕДЕНИЯ ФОРМИРУЮЩЕГО ЭКСПЕРИМЕНТА </vt:lpstr>
      <vt:lpstr>Нами представлены дидактические игры по всем направлениям:</vt:lpstr>
      <vt:lpstr>1 направление</vt:lpstr>
      <vt:lpstr>  1. Игры для тигры. АВТОР: (Лизунова Л.В.) Цель: развитие диафрагмального дыхания, сила речевого выдоха, освоение пользовательских навыков работы с микрофоном. </vt:lpstr>
      <vt:lpstr>БЛОКИ: 1. Фонематика. 2. Звукопроизношение. 3.Просодика. 4. Лексика.</vt:lpstr>
      <vt:lpstr>Просодика</vt:lpstr>
      <vt:lpstr>Презентация PowerPoint</vt:lpstr>
      <vt:lpstr>ФОНЕМАТИКА модуль «Звуки»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Модуль «Анализ»</vt:lpstr>
      <vt:lpstr>Будильник правильной речи </vt:lpstr>
      <vt:lpstr>Презентация PowerPoint</vt:lpstr>
      <vt:lpstr>Логопедический тренажер Автор (Емельянова О.)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деятельность с педагогами</vt:lpstr>
      <vt:lpstr>Презентация PowerPoint</vt:lpstr>
      <vt:lpstr>Презентация PowerPoint</vt:lpstr>
      <vt:lpstr>«Веселые игры»  </vt:lpstr>
      <vt:lpstr>Презентация PowerPoint</vt:lpstr>
      <vt:lpstr>Презентация PowerPoint</vt:lpstr>
      <vt:lpstr>Презентация PowerPoint</vt:lpstr>
      <vt:lpstr>2 направление</vt:lpstr>
      <vt:lpstr>Будильник правильной речи </vt:lpstr>
      <vt:lpstr>3 направление</vt:lpstr>
      <vt:lpstr>Лексика</vt:lpstr>
      <vt:lpstr>Уроки Мудрой совы</vt:lpstr>
      <vt:lpstr>Презентация PowerPoint</vt:lpstr>
      <vt:lpstr>Презентация PowerPoint</vt:lpstr>
      <vt:lpstr>Презентация PowerPoint</vt:lpstr>
      <vt:lpstr>Блок «Лексика» «Игры для Тигры»  </vt:lpstr>
      <vt:lpstr>Будильник правильной речи</vt:lpstr>
      <vt:lpstr>Презентация PowerPoint</vt:lpstr>
      <vt:lpstr> Клуб сочинителей историй по картинкам  Автор (Воронина Т.)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контрольного эксперимента по развитию монологической речи</vt:lpstr>
      <vt:lpstr>Заключение: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Михаил</cp:lastModifiedBy>
  <cp:revision>42</cp:revision>
  <dcterms:modified xsi:type="dcterms:W3CDTF">2014-02-14T20:12:16Z</dcterms:modified>
</cp:coreProperties>
</file>