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4660"/>
  </p:normalViewPr>
  <p:slideViewPr>
    <p:cSldViewPr>
      <p:cViewPr>
        <p:scale>
          <a:sx n="66" d="100"/>
          <a:sy n="66" d="100"/>
        </p:scale>
        <p:origin x="-1482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7F8-798A-4C2C-9C4C-9A63D3246D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7B51-D365-444F-8B94-AD2113692D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7F8-798A-4C2C-9C4C-9A63D3246D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7B51-D365-444F-8B94-AD2113692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7F8-798A-4C2C-9C4C-9A63D3246D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7B51-D365-444F-8B94-AD2113692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7F8-798A-4C2C-9C4C-9A63D3246D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7B51-D365-444F-8B94-AD2113692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7F8-798A-4C2C-9C4C-9A63D3246D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7B51-D365-444F-8B94-AD2113692D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7F8-798A-4C2C-9C4C-9A63D3246D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7B51-D365-444F-8B94-AD2113692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7F8-798A-4C2C-9C4C-9A63D3246D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7B51-D365-444F-8B94-AD2113692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7F8-798A-4C2C-9C4C-9A63D3246D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7B51-D365-444F-8B94-AD2113692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7F8-798A-4C2C-9C4C-9A63D3246D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7B51-D365-444F-8B94-AD2113692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7F8-798A-4C2C-9C4C-9A63D3246D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7B51-D365-444F-8B94-AD2113692D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407F8-798A-4C2C-9C4C-9A63D3246D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867B51-D365-444F-8B94-AD2113692DE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4407F8-798A-4C2C-9C4C-9A63D3246D5B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867B51-D365-444F-8B94-AD2113692DE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9" b="98429" l="200" r="99800">
                        <a14:foregroundMark x1="30400" y1="18571" x2="70000" y2="0"/>
                        <a14:foregroundMark x1="27000" y1="5429" x2="63800" y2="143"/>
                        <a14:foregroundMark x1="69000" y1="17429" x2="40800" y2="6571"/>
                        <a14:foregroundMark x1="800" y1="73571" x2="10600" y2="64429"/>
                        <a14:foregroundMark x1="57800" y1="70286" x2="83400" y2="71286"/>
                        <a14:foregroundMark x1="18400" y1="95000" x2="99400" y2="89000"/>
                        <a14:foregroundMark x1="55800" y1="80429" x2="99600" y2="73857"/>
                        <a14:foregroundMark x1="34800" y1="25000" x2="99400" y2="13000"/>
                        <a14:foregroundMark x1="71200" y1="2143" x2="99800" y2="3143"/>
                        <a14:foregroundMark x1="45600" y1="19000" x2="51200" y2="3143"/>
                        <a14:backgroundMark x1="43200" y1="62286" x2="57400" y2="28857"/>
                        <a14:backgroundMark x1="72200" y1="59286" x2="40400" y2="30286"/>
                        <a14:backgroundMark x1="33800" y1="56857" x2="29400" y2="3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836712"/>
            <a:ext cx="5328592" cy="3168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1720" y="1667483"/>
            <a:ext cx="3672408" cy="13839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Конспект занятия по ФЭМП</a:t>
            </a:r>
          </a:p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НА ТЕМУ: «ОСТРОВ СОКРОВИЩ»</a:t>
            </a:r>
          </a:p>
        </p:txBody>
      </p:sp>
    </p:spTree>
    <p:extLst>
      <p:ext uri="{BB962C8B-B14F-4D97-AF65-F5344CB8AC3E}">
        <p14:creationId xmlns:p14="http://schemas.microsoft.com/office/powerpoint/2010/main" val="30620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51344"/>
            <a:ext cx="871296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  <a:r>
              <a:rPr lang="ru-RU" sz="900" b="1" dirty="0"/>
              <a:t>Динамическая пауза. </a:t>
            </a:r>
          </a:p>
          <a:p>
            <a:r>
              <a:rPr lang="ru-RU" sz="900" dirty="0"/>
              <a:t> Дружно с вами мы считали и про числа рассуждали, </a:t>
            </a:r>
          </a:p>
          <a:p>
            <a:r>
              <a:rPr lang="ru-RU" sz="900" dirty="0"/>
              <a:t> А теперь мы дружно встали, свои косточки размяли. </a:t>
            </a:r>
          </a:p>
          <a:p>
            <a:r>
              <a:rPr lang="ru-RU" sz="900" dirty="0"/>
              <a:t> На счёт раз кулак сожмём, </a:t>
            </a:r>
          </a:p>
          <a:p>
            <a:r>
              <a:rPr lang="ru-RU" sz="900" dirty="0"/>
              <a:t> На счёт два в локтях сожмём. </a:t>
            </a:r>
          </a:p>
          <a:p>
            <a:r>
              <a:rPr lang="ru-RU" sz="900" dirty="0"/>
              <a:t> На счёт три прижмём к плечам, </a:t>
            </a:r>
          </a:p>
          <a:p>
            <a:r>
              <a:rPr lang="ru-RU" sz="900" dirty="0"/>
              <a:t> На четыре – к небесам. </a:t>
            </a:r>
          </a:p>
          <a:p>
            <a:r>
              <a:rPr lang="ru-RU" sz="900" dirty="0"/>
              <a:t> Хорошо прогнулись и друг другу улыбнулись. </a:t>
            </a:r>
          </a:p>
          <a:p>
            <a:r>
              <a:rPr lang="ru-RU" sz="900" dirty="0"/>
              <a:t> Про пятёрку не забудем – добрыми всегда мы будем. </a:t>
            </a:r>
          </a:p>
          <a:p>
            <a:r>
              <a:rPr lang="ru-RU" sz="900" dirty="0"/>
              <a:t> На счёт шесть прошу всех сесть. </a:t>
            </a:r>
          </a:p>
          <a:p>
            <a:r>
              <a:rPr lang="ru-RU" sz="900" dirty="0"/>
              <a:t> Числа, я и вы, друзья, вместе дружная 7-я. </a:t>
            </a:r>
          </a:p>
          <a:p>
            <a:r>
              <a:rPr lang="ru-RU" sz="900" dirty="0"/>
              <a:t> (Ребята, какая цифра слышится в слове семья? Правильно 7, вы очень внимательны, молодцы</a:t>
            </a:r>
            <a:r>
              <a:rPr lang="ru-RU" sz="14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3791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7721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endParaRPr lang="ru-RU" sz="1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99834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i="1" dirty="0">
                <a:solidFill>
                  <a:prstClr val="black"/>
                </a:solidFill>
              </a:rPr>
              <a:t>Карточка с заданием №5.</a:t>
            </a:r>
          </a:p>
          <a:p>
            <a:pPr lvl="0"/>
            <a:r>
              <a:rPr lang="ru-RU" sz="900" dirty="0">
                <a:solidFill>
                  <a:prstClr val="black"/>
                </a:solidFill>
              </a:rPr>
              <a:t> -Ребята, а какой формы у нас пятая карточка? (треугольная) </a:t>
            </a:r>
          </a:p>
          <a:p>
            <a:pPr lvl="0"/>
            <a:r>
              <a:rPr lang="ru-RU" sz="900" dirty="0">
                <a:solidFill>
                  <a:prstClr val="black"/>
                </a:solidFill>
              </a:rPr>
              <a:t> - Чтобы продвинуться дальше, нам нужно выполнить следующее задание. Поиграем в игру, которая называется «Посадим пальмы в ряд».</a:t>
            </a:r>
          </a:p>
          <a:p>
            <a:pPr lvl="0"/>
            <a:r>
              <a:rPr lang="ru-RU" sz="900" dirty="0">
                <a:solidFill>
                  <a:prstClr val="black"/>
                </a:solidFill>
              </a:rPr>
              <a:t> - Давайте расставим пальмы в ряд, начиная с самой низкой и заканчивая самой высокой. (Предварительно дети вспоминают правила раскладывания предметов – слева на право) </a:t>
            </a:r>
          </a:p>
          <a:p>
            <a:pPr lvl="0"/>
            <a:r>
              <a:rPr lang="ru-RU" sz="900" dirty="0">
                <a:solidFill>
                  <a:prstClr val="black"/>
                </a:solidFill>
              </a:rPr>
              <a:t> - Какая по высоте первая пальма? (самая низкая) </a:t>
            </a:r>
          </a:p>
          <a:p>
            <a:pPr lvl="0"/>
            <a:r>
              <a:rPr lang="ru-RU" sz="900" dirty="0">
                <a:solidFill>
                  <a:prstClr val="black"/>
                </a:solidFill>
              </a:rPr>
              <a:t> - Какая по высоте последняя пальма? (самая высокая) </a:t>
            </a:r>
          </a:p>
          <a:p>
            <a:pPr lvl="0"/>
            <a:r>
              <a:rPr lang="ru-RU" sz="900" dirty="0">
                <a:solidFill>
                  <a:prstClr val="black"/>
                </a:solidFill>
              </a:rPr>
              <a:t> - Какая по высоте четвертая пальма? (чуть выше 1-2-3ей и чуть ниже последней) </a:t>
            </a:r>
          </a:p>
          <a:p>
            <a:pPr lvl="0"/>
            <a:r>
              <a:rPr lang="ru-RU" sz="900" dirty="0">
                <a:solidFill>
                  <a:prstClr val="black"/>
                </a:solidFill>
              </a:rPr>
              <a:t> - Давайте теперь расскажем про каждую пальму, какой она высоты? (самая низкая, низкая, чуть выше, высокая, самая высокая) </a:t>
            </a:r>
          </a:p>
          <a:p>
            <a:pPr lvl="0"/>
            <a:r>
              <a:rPr lang="ru-RU" sz="900" dirty="0">
                <a:solidFill>
                  <a:prstClr val="black"/>
                </a:solidFill>
              </a:rPr>
              <a:t> Затем дети выстраивают пальмы в обратном порядке, начиная с самой высокой и заканчивая самой низкой. (самая высокая, высокая, чуть ниже, низкая, самая низкая) </a:t>
            </a:r>
          </a:p>
          <a:p>
            <a:pPr lvl="0"/>
            <a:r>
              <a:rPr lang="ru-RU" sz="900" dirty="0">
                <a:solidFill>
                  <a:prstClr val="black"/>
                </a:solidFill>
              </a:rPr>
              <a:t> - Молодцы, и с этим заданием справились. </a:t>
            </a:r>
          </a:p>
        </p:txBody>
      </p:sp>
      <p:pic>
        <p:nvPicPr>
          <p:cNvPr id="5" name="Рисунок 4" descr="C:\Users\123\Desktop\остров сокровищ\IMG_09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1656184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72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798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i="1" dirty="0"/>
              <a:t>Карточка с заданием </a:t>
            </a:r>
            <a:r>
              <a:rPr lang="ru-RU" sz="900" b="1" i="1" dirty="0" smtClean="0"/>
              <a:t>№6. </a:t>
            </a:r>
          </a:p>
          <a:p>
            <a:r>
              <a:rPr lang="ru-RU" sz="900" dirty="0"/>
              <a:t> - Ребята, а какой формы у нас восьмая карточка? (овальная) </a:t>
            </a:r>
          </a:p>
          <a:p>
            <a:r>
              <a:rPr lang="ru-RU" sz="900" dirty="0"/>
              <a:t> - Ну вот ребята, мы с вами выполнили практически все задания, мы совсем уже близко к сундуку с сокровищами. Но нам его ведь надо найти. Здесь есть план. Давайте будем двигаться от доски вправо 5 шагов и возможно мы что-то найдём (находим сундук с сокровищами) </a:t>
            </a:r>
          </a:p>
          <a:p>
            <a:r>
              <a:rPr lang="ru-RU" sz="900" dirty="0"/>
              <a:t> - Посмотрите, сундук ведь закрыт, ребята. Давайте возьмем следующую последнюю восьмую карточку, чтобы узнать что нам делать дальше, что же нужно сделать, чтобы открыть этот сундучок.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672497"/>
            <a:ext cx="1800199" cy="135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" name="Рисунок 3" descr="C:\Users\123\Desktop\остров сокровищ\IMG_09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768913"/>
            <a:ext cx="1584175" cy="1255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0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092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 </a:t>
            </a:r>
            <a:r>
              <a:rPr lang="ru-RU" sz="800" b="1" i="1" dirty="0"/>
              <a:t>Карточка с заданием </a:t>
            </a:r>
            <a:r>
              <a:rPr lang="ru-RU" sz="800" b="1" i="1" dirty="0" smtClean="0"/>
              <a:t>№</a:t>
            </a:r>
            <a:r>
              <a:rPr lang="ru-RU" sz="800" b="1" i="1" dirty="0"/>
              <a:t>7</a:t>
            </a:r>
          </a:p>
          <a:p>
            <a:r>
              <a:rPr lang="ru-RU" sz="800" dirty="0"/>
              <a:t> -Ребята, а какой формы у нас девятая карточка? (прямоугольная) </a:t>
            </a:r>
          </a:p>
          <a:p>
            <a:r>
              <a:rPr lang="ru-RU" sz="800" dirty="0"/>
              <a:t> - Посмотрите,  нам отправили несколько ключей, но их надо доделать. У вас на столах лежат пластилины нам с вами надо сделать ключ. Если мы правильно  сделаем  то, у нас получится ключ, которым мы сможем открыть этот сундучок с сокровищами пирата Джека. (Воспитатель сажает детей за стол для выполнения данного задания по просьбе подходит помочь). </a:t>
            </a:r>
          </a:p>
          <a:p>
            <a:r>
              <a:rPr lang="ru-RU" sz="800" dirty="0"/>
              <a:t>- Молодцы ребята сейчас мы можем открыть сундук. Открываем сундук. Находим сокровища.</a:t>
            </a:r>
          </a:p>
        </p:txBody>
      </p:sp>
      <p:pic>
        <p:nvPicPr>
          <p:cNvPr id="3" name="Рисунок 2" descr="C:\Users\123\Desktop\остров сокровищ\IMG_09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573915"/>
            <a:ext cx="2160239" cy="1151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:\Users\123\Desktop\остров сокровищ\IMG_09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89" y="3597196"/>
            <a:ext cx="2142703" cy="11279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03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9116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i="1" dirty="0"/>
              <a:t>Итог занятия</a:t>
            </a:r>
          </a:p>
          <a:p>
            <a:r>
              <a:rPr lang="ru-RU" sz="900" dirty="0"/>
              <a:t> - Ребята, я отдам вам эти сокровища тогда, когда вы скажете, чем мы сегодня занимались на занятии, что мы делали, чтоб найти сокровища? </a:t>
            </a:r>
          </a:p>
          <a:p>
            <a:r>
              <a:rPr lang="ru-RU" sz="900" dirty="0"/>
              <a:t> (ответы детей – прыгали по камням ,чтобы перебраться через болото, повторяя прямой и обратный счет; собирали фрукты и овощи; выстраивали пальмы в ряд; нашли ключ чтобы открыть сундук, соединяя точки по порядку… и т. д.) </a:t>
            </a:r>
          </a:p>
          <a:p>
            <a:r>
              <a:rPr lang="ru-RU" sz="900" dirty="0"/>
              <a:t> - А сейчас положите головки на столы, закроем глаза и представим, что мы вернулись с необитаемого острова обратно к нам в группу. А я пока вам раздам сокровища – это награда за ваши труды, за то, что вы хорошо отвечали и всегда справлялись с заданиями. Молодцы!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13559" y="2924944"/>
            <a:ext cx="167446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Цели: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dirty="0" smtClean="0"/>
              <a:t>1 </a:t>
            </a:r>
            <a:r>
              <a:rPr lang="ru-RU" sz="800" dirty="0" smtClean="0"/>
              <a:t>Закреплять знания числового ряда, правильно пользоваться </a:t>
            </a:r>
          </a:p>
          <a:p>
            <a:pPr marL="0" indent="0">
              <a:buNone/>
            </a:pPr>
            <a:r>
              <a:rPr lang="ru-RU" sz="800" dirty="0" smtClean="0"/>
              <a:t> количественными и порядковыми числительными, считать в пределах 10 и обратно. Умение сравнивать рядом стоящие числа в пределах 10 (опираясь на наглядность, устанавливать, какое число больше (меньше) другого; уравнивать неравное число предметов.  Закреплять умение сравнивать предметы различной величины, размещая их в ряд в порядке возрастания (убывания) длины, высоты, знание геометрических фигур.  Закреплять умение выражать словами местонахождение предмета по отношению к себе, к другим предметам.  Закреплять умение называть дни недели, последовательность частей суток. Закрепить  знания техники лепки. </a:t>
            </a:r>
          </a:p>
          <a:p>
            <a:pPr marL="0" indent="0">
              <a:buNone/>
            </a:pPr>
            <a:r>
              <a:rPr lang="ru-RU" sz="800" dirty="0" smtClean="0"/>
              <a:t> 2. Развивать мыслительные операции, внимание, память, речь, фантазию, воображение, логическое мышление, творческие способности, мелкую моторику. </a:t>
            </a:r>
          </a:p>
          <a:p>
            <a:pPr marL="0" indent="0">
              <a:buNone/>
            </a:pPr>
            <a:r>
              <a:rPr lang="ru-RU" sz="800" dirty="0" smtClean="0"/>
              <a:t> 3. Воспитывать интерес к занятиям математикой и лепкой.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7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579296" cy="158644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Ход занятия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73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" dirty="0"/>
              <a:t>Организационный момент: - Ребята, сегодня у нас будет немного необычное занятие по математике. Мы с вами побываем на необитаемом острове, Острове сокровищ, где живёт Пират Джек и его команда. Наша задача найти сундук с золотыми монетами и драгоценностями. Но путь к этим сокровищам долог и труден, и нам надо будет выполнить немало разных заданий. (Посчитать вместе с детьми сколько всего заданий, отмечая каждый раз какой формы листок).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7" y="2814716"/>
            <a:ext cx="1944213" cy="1143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23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497888" cy="5976937"/>
          </a:xfrm>
        </p:spPr>
        <p:txBody>
          <a:bodyPr>
            <a:noAutofit/>
          </a:bodyPr>
          <a:lstStyle/>
          <a:p>
            <a:r>
              <a:rPr lang="ru-RU" sz="800" dirty="0" smtClean="0"/>
              <a:t>  </a:t>
            </a:r>
            <a:endParaRPr lang="ru-RU" sz="900" dirty="0"/>
          </a:p>
          <a:p>
            <a:pPr marL="0" indent="0">
              <a:buNone/>
            </a:pPr>
            <a:r>
              <a:rPr lang="ru-RU" sz="900" dirty="0"/>
              <a:t> </a:t>
            </a:r>
            <a:r>
              <a:rPr lang="ru-RU" sz="900" b="1" i="1" dirty="0"/>
              <a:t>Карточка с заданием №1. </a:t>
            </a:r>
            <a:r>
              <a:rPr lang="ru-RU" sz="900" dirty="0"/>
              <a:t>(Висит листок с заданием над доской – вопросы про дни недели и части суток) </a:t>
            </a:r>
          </a:p>
          <a:p>
            <a:pPr marL="0" indent="0">
              <a:buNone/>
            </a:pPr>
            <a:r>
              <a:rPr lang="ru-RU" sz="900" dirty="0"/>
              <a:t> - Ребята, а какой геометрической формы у нас первая карточка? (треугольная, правильно) </a:t>
            </a:r>
          </a:p>
          <a:p>
            <a:pPr marL="0" indent="0">
              <a:buNone/>
            </a:pPr>
            <a:r>
              <a:rPr lang="ru-RU" sz="900" dirty="0"/>
              <a:t> - Капитан Весельчак, которого Пират Джек захватил в плен, поможет нам в поисках. А как, мы узнаем только после того, когда прочитаем его послание. </a:t>
            </a:r>
          </a:p>
          <a:p>
            <a:pPr marL="0" indent="0">
              <a:buNone/>
            </a:pPr>
            <a:r>
              <a:rPr lang="ru-RU" sz="900" dirty="0"/>
              <a:t> Чтобы прочитать его послание, ребята, вам нужно будет ответить на вопросы. Я буду задавать, а вы быстро отвечайте. Готовы? </a:t>
            </a:r>
          </a:p>
          <a:p>
            <a:pPr marL="0" indent="0">
              <a:buNone/>
            </a:pPr>
            <a:r>
              <a:rPr lang="ru-RU" sz="900" dirty="0"/>
              <a:t> - Какое сейчас время года? (весна) </a:t>
            </a:r>
          </a:p>
          <a:p>
            <a:pPr marL="0" indent="0">
              <a:buNone/>
            </a:pPr>
            <a:r>
              <a:rPr lang="ru-RU" sz="900" dirty="0"/>
              <a:t> - Перечислите все весенние месяцы? (март, апрель, май) </a:t>
            </a:r>
          </a:p>
          <a:p>
            <a:pPr marL="0" indent="0">
              <a:buNone/>
            </a:pPr>
            <a:r>
              <a:rPr lang="ru-RU" sz="900" dirty="0"/>
              <a:t> - А сколько всего весенних месяцев? (3) </a:t>
            </a:r>
          </a:p>
          <a:p>
            <a:pPr marL="0" indent="0">
              <a:buNone/>
            </a:pPr>
            <a:r>
              <a:rPr lang="ru-RU" sz="900" dirty="0"/>
              <a:t> - А какой сегодня день недели? (вторник)  </a:t>
            </a:r>
          </a:p>
          <a:p>
            <a:pPr marL="0" indent="0">
              <a:buNone/>
            </a:pPr>
            <a:r>
              <a:rPr lang="ru-RU" sz="900" dirty="0"/>
              <a:t> - А сколько всего дней в неделе? (7) </a:t>
            </a:r>
          </a:p>
          <a:p>
            <a:pPr marL="0" indent="0">
              <a:buNone/>
            </a:pPr>
            <a:r>
              <a:rPr lang="ru-RU" sz="900" dirty="0"/>
              <a:t> - Как называется часть суток, когда мы просыпаемся, умываемся и чистим зубы, делаем зарядку и идем в садик? (утро) </a:t>
            </a:r>
          </a:p>
          <a:p>
            <a:pPr marL="0" indent="0">
              <a:buNone/>
            </a:pPr>
            <a:r>
              <a:rPr lang="ru-RU" sz="900" dirty="0"/>
              <a:t> - Как называется часть суток, когда дети играют в садике, обедают? (день) </a:t>
            </a:r>
          </a:p>
          <a:p>
            <a:pPr marL="0" indent="0">
              <a:buNone/>
            </a:pPr>
            <a:r>
              <a:rPr lang="ru-RU" sz="900" dirty="0"/>
              <a:t> - Как называется часть суток, когда дети идут домой из садика? (вечер) </a:t>
            </a:r>
          </a:p>
          <a:p>
            <a:pPr marL="0" indent="0">
              <a:buNone/>
            </a:pPr>
            <a:r>
              <a:rPr lang="ru-RU" sz="900" dirty="0"/>
              <a:t> - Какое время суток наступает, когда мы ложимся спать? (ночь) </a:t>
            </a:r>
          </a:p>
          <a:p>
            <a:pPr marL="0" indent="0">
              <a:buNone/>
            </a:pPr>
            <a:r>
              <a:rPr lang="ru-RU" sz="900" dirty="0"/>
              <a:t> (Еще раз с вами повторим, что сутки состоят из четырех частей: утро, день, вечер и ночь) </a:t>
            </a:r>
          </a:p>
          <a:p>
            <a:pPr marL="0" indent="0">
              <a:buNone/>
            </a:pPr>
            <a:r>
              <a:rPr lang="ru-RU" sz="900" dirty="0"/>
              <a:t> - Молодцы ребята, справились с заданием! Теперь мы можем прочитать послание капитана Весельчака. Слушайте внимательно, ребята. (Воспитатель читает послание) </a:t>
            </a:r>
            <a:r>
              <a:rPr lang="ru-RU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4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90" y="1412777"/>
            <a:ext cx="2430268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5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0" y="692150"/>
            <a:ext cx="9144000" cy="2952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" dirty="0"/>
              <a:t> </a:t>
            </a:r>
            <a:r>
              <a:rPr lang="ru-RU" sz="900" b="1" i="1" dirty="0"/>
              <a:t>Карточка с заданием №2.</a:t>
            </a:r>
          </a:p>
          <a:p>
            <a:pPr marL="0" indent="0">
              <a:buNone/>
            </a:pPr>
            <a:r>
              <a:rPr lang="ru-RU" sz="900" dirty="0"/>
              <a:t> -Ребята, а какой формы у нас вторая карточка? (квадратная) </a:t>
            </a:r>
          </a:p>
          <a:p>
            <a:pPr marL="0" indent="0">
              <a:buNone/>
            </a:pPr>
            <a:r>
              <a:rPr lang="ru-RU" sz="900" dirty="0"/>
              <a:t> - На нашем пути к сокровищам много препятствий. Нам нужно будет сейчас ребята перебраться через болото по камням. Но камни эти необычные, а пронумерованные от 1 до 10. Перепрыгивая по камням по порядку, не путаясь, мы будем на один шаг ближе к сокровищам. (Воспитатель вызывает одного ребёнка) </a:t>
            </a:r>
          </a:p>
          <a:p>
            <a:pPr marL="0" indent="0">
              <a:buNone/>
            </a:pPr>
            <a:r>
              <a:rPr lang="ru-RU" sz="900" dirty="0"/>
              <a:t> - Ребята, а нам ведь всё равно придётся возвращаться обратно, домой, давайте сразу проверим, знаете ли вы счет наоборот. (Воспитатель вызывает другого ребёнка для счёта наоборот) .</a:t>
            </a:r>
          </a:p>
          <a:p>
            <a:pPr marL="0" indent="0">
              <a:buNone/>
            </a:pPr>
            <a:r>
              <a:rPr lang="ru-RU" sz="900" dirty="0"/>
              <a:t> - Молодцы, дети, и тут справились! </a:t>
            </a:r>
          </a:p>
        </p:txBody>
      </p:sp>
      <p:pic>
        <p:nvPicPr>
          <p:cNvPr id="8" name="Рисунок 7" descr="C:\Users\123\Desktop\остров сокровищ\IMG_09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64904"/>
            <a:ext cx="1728191" cy="1086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048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 </a:t>
            </a:r>
            <a:r>
              <a:rPr lang="ru-RU" sz="900" b="1" i="1" dirty="0"/>
              <a:t>А сейчас давайте поиграем. Физкультминутка «Сбор урожая»</a:t>
            </a:r>
          </a:p>
          <a:p>
            <a:r>
              <a:rPr lang="ru-RU" sz="900" dirty="0"/>
              <a:t> - В корзине лежат овощи и фрукты. Дети (по 4 человека) делятся на две команды. Воспитатель предлагает по сигналу одной команде отобрать все овощи, а другой – все фрукты. </a:t>
            </a:r>
          </a:p>
          <a:p>
            <a:r>
              <a:rPr lang="ru-RU" sz="900" dirty="0"/>
              <a:t> - Молодцы, правильно определили, где фрукты, а где овощи. </a:t>
            </a:r>
          </a:p>
        </p:txBody>
      </p:sp>
      <p:pic>
        <p:nvPicPr>
          <p:cNvPr id="6" name="Рисунок 5" descr="C:\Users\123\Desktop\остров сокровищ\IMG_09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41667"/>
            <a:ext cx="1944216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722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i="1" dirty="0"/>
              <a:t> </a:t>
            </a:r>
            <a:r>
              <a:rPr lang="ru-RU" sz="900" b="1" i="1" dirty="0"/>
              <a:t>Карточка с заданием №3.</a:t>
            </a:r>
          </a:p>
          <a:p>
            <a:r>
              <a:rPr lang="ru-RU" sz="900" dirty="0"/>
              <a:t> -Ребята, а какой формы у нас третья карточка? (прямоугольная) </a:t>
            </a:r>
          </a:p>
          <a:p>
            <a:r>
              <a:rPr lang="ru-RU" sz="900" dirty="0"/>
              <a:t> Воспитатель берет корзину с фруктами и выкладывает на </a:t>
            </a:r>
            <a:r>
              <a:rPr lang="ru-RU" sz="900" dirty="0" smtClean="0"/>
              <a:t>полу. </a:t>
            </a:r>
            <a:endParaRPr lang="ru-RU" sz="900" dirty="0"/>
          </a:p>
          <a:p>
            <a:r>
              <a:rPr lang="ru-RU" sz="900" dirty="0"/>
              <a:t> - Ребята, что лежит в этой корзине? (фрукты) </a:t>
            </a:r>
          </a:p>
          <a:p>
            <a:r>
              <a:rPr lang="ru-RU" sz="900" dirty="0"/>
              <a:t> - Назовите какие фрукты лежат в корзинке? </a:t>
            </a:r>
          </a:p>
          <a:p>
            <a:r>
              <a:rPr lang="ru-RU" sz="900" dirty="0"/>
              <a:t> - Давайте посчитаем, сколько их? (7) </a:t>
            </a:r>
          </a:p>
          <a:p>
            <a:r>
              <a:rPr lang="ru-RU" sz="900" dirty="0"/>
              <a:t> - Как нужно посчитать, чтобы узнать, на каком месте находится тот или иной фрукт? (дети считают по порядку) </a:t>
            </a:r>
          </a:p>
          <a:p>
            <a:r>
              <a:rPr lang="ru-RU" sz="900" dirty="0"/>
              <a:t> - Который по счету апельсин если считать слева? А если справа? (Воспитатель напоминает, от того с какой стороны мы считаем – слева или справа – количество предметов не меняется) </a:t>
            </a:r>
          </a:p>
          <a:p>
            <a:r>
              <a:rPr lang="ru-RU" sz="900" dirty="0"/>
              <a:t> - На котором месте банан? </a:t>
            </a:r>
          </a:p>
          <a:p>
            <a:r>
              <a:rPr lang="ru-RU" sz="900" dirty="0"/>
              <a:t> - Где лежит виноград? (в середине, потому что справа от него 3 фрукта и 3 слева) </a:t>
            </a:r>
          </a:p>
          <a:p>
            <a:r>
              <a:rPr lang="ru-RU" sz="900" dirty="0"/>
              <a:t> - Воспитатель убирает или меняет фрукты местами и предлагает детям восстановить картину. </a:t>
            </a:r>
          </a:p>
          <a:p>
            <a:r>
              <a:rPr lang="ru-RU" sz="900" dirty="0"/>
              <a:t> -Какие вы у меня молодцы, правильно  отвечаете! </a:t>
            </a:r>
          </a:p>
        </p:txBody>
      </p:sp>
      <p:pic>
        <p:nvPicPr>
          <p:cNvPr id="6" name="Рисунок 5" descr="C:\Users\123\Desktop\остров сокровищ\IMG_092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2376264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90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34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 </a:t>
            </a:r>
            <a:r>
              <a:rPr lang="ru-RU" sz="900" b="1" i="1" dirty="0"/>
              <a:t>Карточка с заданием №4.</a:t>
            </a:r>
          </a:p>
          <a:p>
            <a:r>
              <a:rPr lang="ru-RU" sz="900" dirty="0"/>
              <a:t> -Ребята, а какой формы у нас четвертая карточка? (круглая) </a:t>
            </a:r>
          </a:p>
          <a:p>
            <a:r>
              <a:rPr lang="ru-RU" sz="900" dirty="0"/>
              <a:t> - У вас на столах вы видите длинные карточки с двумя полосками. Сейчас мы с вами выполним еще одно задание, и окажемся еще на шаг ближе к сокровищам пирата Джека. Слушайте меня внимательно. </a:t>
            </a:r>
          </a:p>
          <a:p>
            <a:r>
              <a:rPr lang="ru-RU" sz="900" dirty="0"/>
              <a:t> - На верхнюю полоску нужно положить 5 треугольников, а на нижнюю на 1 круг больше. (Сколько получается нужно кругов выложить на нижнюю полоску) </a:t>
            </a:r>
          </a:p>
          <a:p>
            <a:r>
              <a:rPr lang="ru-RU" sz="900" dirty="0"/>
              <a:t> - Где у нас больше фигур, на нижней или верхней полоске? Что получается больше 5 или 6? 5 больше или меньше 6? </a:t>
            </a:r>
          </a:p>
          <a:p>
            <a:r>
              <a:rPr lang="ru-RU" sz="900" dirty="0"/>
              <a:t>- 6 больше или меньше 5? </a:t>
            </a:r>
          </a:p>
          <a:p>
            <a:r>
              <a:rPr lang="ru-RU" sz="900" dirty="0"/>
              <a:t> - А как сделать так, чтобы было поровну фигур на обеих полосках? (убрать 1 круг) </a:t>
            </a:r>
          </a:p>
          <a:p>
            <a:r>
              <a:rPr lang="ru-RU" sz="900" dirty="0"/>
              <a:t> - А как еще можно сделать чтобы было поровну? (добавить 1 треугольник) </a:t>
            </a:r>
          </a:p>
          <a:p>
            <a:r>
              <a:rPr lang="ru-RU" sz="900" dirty="0"/>
              <a:t> -Молодцы, всё правильно делаете! Справились с заданием! </a:t>
            </a:r>
          </a:p>
        </p:txBody>
      </p:sp>
      <p:pic>
        <p:nvPicPr>
          <p:cNvPr id="4" name="Рисунок 3" descr="C:\Users\123\Desktop\остров сокровищ\IMG_09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5"/>
            <a:ext cx="2160240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51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1693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Цели: </vt:lpstr>
      <vt:lpstr>Ход занятия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31</cp:revision>
  <dcterms:created xsi:type="dcterms:W3CDTF">2013-04-19T05:30:24Z</dcterms:created>
  <dcterms:modified xsi:type="dcterms:W3CDTF">2013-04-25T12:47:11Z</dcterms:modified>
</cp:coreProperties>
</file>