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655D2F-113A-4095-A795-1A8328A8DF45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3A4436-DAC0-4A80-8D22-AE4E0ABE8FE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3A4436-DAC0-4A80-8D22-AE4E0ABE8FE0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01E5814-C346-4C38-BC1F-2EB325FFD554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5C9235D-DC71-4516-B0F1-80ED049275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1E5814-C346-4C38-BC1F-2EB325FFD554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C9235D-DC71-4516-B0F1-80ED049275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1E5814-C346-4C38-BC1F-2EB325FFD554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C9235D-DC71-4516-B0F1-80ED049275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1E5814-C346-4C38-BC1F-2EB325FFD554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C9235D-DC71-4516-B0F1-80ED049275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1E5814-C346-4C38-BC1F-2EB325FFD554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C9235D-DC71-4516-B0F1-80ED049275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1E5814-C346-4C38-BC1F-2EB325FFD554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C9235D-DC71-4516-B0F1-80ED049275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1E5814-C346-4C38-BC1F-2EB325FFD554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C9235D-DC71-4516-B0F1-80ED049275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1E5814-C346-4C38-BC1F-2EB325FFD554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C9235D-DC71-4516-B0F1-80ED049275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1E5814-C346-4C38-BC1F-2EB325FFD554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C9235D-DC71-4516-B0F1-80ED049275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01E5814-C346-4C38-BC1F-2EB325FFD554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C9235D-DC71-4516-B0F1-80ED049275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01E5814-C346-4C38-BC1F-2EB325FFD554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5C9235D-DC71-4516-B0F1-80ED049275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01E5814-C346-4C38-BC1F-2EB325FFD554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5C9235D-DC71-4516-B0F1-80ED0492753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i="1" u="sng" dirty="0" smtClean="0">
                <a:solidFill>
                  <a:srgbClr val="0070C0"/>
                </a:solidFill>
              </a:rPr>
              <a:t>Количество и счет</a:t>
            </a:r>
            <a:endParaRPr lang="ru-RU" sz="6000" i="1" u="sng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3357562"/>
            <a:ext cx="7772400" cy="1960533"/>
          </a:xfrm>
        </p:spPr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Работу выполнила:</a:t>
            </a:r>
          </a:p>
          <a:p>
            <a:r>
              <a:rPr lang="ru-RU" dirty="0" err="1" smtClean="0"/>
              <a:t>Голубева</a:t>
            </a:r>
            <a:r>
              <a:rPr lang="ru-RU" dirty="0" smtClean="0"/>
              <a:t> Ирина</a:t>
            </a:r>
          </a:p>
          <a:p>
            <a:r>
              <a:rPr lang="ru-RU" dirty="0" smtClean="0"/>
              <a:t>групп</a:t>
            </a:r>
            <a:r>
              <a:rPr lang="ru-RU" dirty="0" smtClean="0"/>
              <a:t>а</a:t>
            </a:r>
            <a:r>
              <a:rPr lang="ru-RU" dirty="0" smtClean="0"/>
              <a:t> </a:t>
            </a:r>
            <a:r>
              <a:rPr lang="ru-RU" dirty="0" smtClean="0"/>
              <a:t>602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4525963"/>
          </a:xfrm>
        </p:spPr>
        <p:txBody>
          <a:bodyPr>
            <a:normAutofit/>
          </a:bodyPr>
          <a:lstStyle/>
          <a:p>
            <a:r>
              <a:rPr lang="ru-RU" sz="20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Счет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установление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взаимооднозначного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соответствия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между элементами двух сравниваемых групп. (для дошкольной педагогике).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Количество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число элементов в данном множестве.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Множество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совокупность однородных и разнородных элементов ограниченных временем и пространством и представляющих целостное единство.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Цифра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условный знак числа или обозначение числа.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Число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отвлеченные понятия любого количества элемента.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u="sng" dirty="0" smtClean="0"/>
              <a:t>Программные задачи по разделу количество:</a:t>
            </a:r>
          </a:p>
          <a:p>
            <a:pPr algn="ctr">
              <a:buNone/>
            </a:pPr>
            <a:endParaRPr lang="ru-RU" u="sng" dirty="0" smtClean="0"/>
          </a:p>
          <a:p>
            <a:pPr marL="624078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Учить детей составлять группу из отдельных предметов, понимать понятия: один, много, по одному, значение вопроса «сколько?»;</a:t>
            </a:r>
          </a:p>
          <a:p>
            <a:pPr marL="624078" indent="-514350">
              <a:buFont typeface="+mj-lt"/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Учить находить один, много предметов;</a:t>
            </a:r>
          </a:p>
          <a:p>
            <a:pPr marL="624078" indent="-514350">
              <a:buFont typeface="+mj-lt"/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Учить сравнивать две равные, неравные группы;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>
                <a:solidFill>
                  <a:srgbClr val="0070C0"/>
                </a:solidFill>
              </a:rPr>
              <a:t>Вторая младшая группа:</a:t>
            </a:r>
            <a:endParaRPr lang="ru-RU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sz="29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 задача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: учить количественному счету в пределах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5-ти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называть числа по порядку;</a:t>
            </a:r>
          </a:p>
          <a:p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9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 задача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: учить сравнивать две группы предметов и формировать на основе счета представление о равенстве и неравенстве предметов;</a:t>
            </a:r>
          </a:p>
          <a:p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9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 задача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: учить уравнивать неравные группы двумя способами.</a:t>
            </a:r>
          </a:p>
          <a:p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9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 задача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: учить порядковому счету в пределах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5-ти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учиться пользоваться числительными;</a:t>
            </a:r>
          </a:p>
          <a:p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9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 задача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: учить отчитывать предметы из большего количества;</a:t>
            </a:r>
          </a:p>
          <a:p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9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 задача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: учить считать предметы на ощупь, слух, считать движения;</a:t>
            </a:r>
          </a:p>
          <a:p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9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 задача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: учить на основе счета, устанавливать равенство, неравенство групп.</a:t>
            </a:r>
          </a:p>
          <a:p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>
                <a:solidFill>
                  <a:srgbClr val="0070C0"/>
                </a:solidFill>
              </a:rPr>
              <a:t>Средняя группа</a:t>
            </a:r>
            <a:endParaRPr lang="ru-RU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624078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Познакомить с образованием чисел второго пятка, учить количественному счету в пределах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10-ти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правильно отвечать на вопрос «сколько?»;</a:t>
            </a:r>
          </a:p>
          <a:p>
            <a:pPr marL="624078" indent="-514350"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Закрепление счета в пределах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10-ти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отвечать на вопросы: «который, какой?»;</a:t>
            </a:r>
          </a:p>
          <a:p>
            <a:pPr marL="624078" indent="-514350"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Учить сравнивать рядом стоящие числа в пределах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10-ти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624078" indent="-514350"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Учить понимать отношение рядом стоящих чисел;</a:t>
            </a:r>
          </a:p>
          <a:p>
            <a:pPr marL="624078" indent="-514350"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Учить составлять равные группы по заданному числу;</a:t>
            </a:r>
          </a:p>
          <a:p>
            <a:pPr marL="624078" indent="-514350"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Познакомить детей с составом числа из единицы в пределах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5-ти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624078" indent="-514350">
              <a:buAutoNum type="arabicPeriod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>
                <a:solidFill>
                  <a:srgbClr val="0070C0"/>
                </a:solidFill>
              </a:rPr>
              <a:t>Старшая группа</a:t>
            </a:r>
            <a:endParaRPr lang="ru-RU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42910" y="1142984"/>
            <a:ext cx="8258204" cy="4805192"/>
          </a:xfrm>
        </p:spPr>
        <p:txBody>
          <a:bodyPr>
            <a:noAutofit/>
          </a:bodyPr>
          <a:lstStyle/>
          <a:p>
            <a:pPr marL="452628" indent="-342900">
              <a:buFont typeface="+mj-lt"/>
              <a:buAutoNum type="arabicPeriod"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Совершенствовать навыки счета в пределах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10-ти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2628" indent="-342900">
              <a:buFont typeface="+mj-lt"/>
              <a:buAutoNum type="arabicPeriod"/>
            </a:pP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pPr marL="452628" indent="-342900">
              <a:buFont typeface="+mj-lt"/>
              <a:buAutoNum type="arabicPeriod"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Познакомить с цифрами от 0 до 9;</a:t>
            </a:r>
          </a:p>
          <a:p>
            <a:pPr marL="452628" indent="-342900">
              <a:buFont typeface="+mj-lt"/>
              <a:buAutoNum type="arabicPeriod"/>
            </a:pP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pPr marL="452628" indent="-342900">
              <a:buFont typeface="+mj-lt"/>
              <a:buAutoNum type="arabicPeriod"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Закреплять понимание отношение между числами натурального ряда;</a:t>
            </a:r>
          </a:p>
          <a:p>
            <a:pPr marL="452628" indent="-342900">
              <a:buFont typeface="+mj-lt"/>
              <a:buAutoNum type="arabicPeriod"/>
            </a:pP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pPr marL="452628" indent="-342900">
              <a:buFont typeface="+mj-lt"/>
              <a:buAutoNum type="arabicPeriod"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Учить называть предыдущие и последующее число к названному;</a:t>
            </a:r>
          </a:p>
          <a:p>
            <a:pPr marL="452628" indent="-342900">
              <a:buFont typeface="+mj-lt"/>
              <a:buAutoNum type="arabicPeriod"/>
            </a:pP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pPr marL="452628" indent="-342900">
              <a:buFont typeface="+mj-lt"/>
              <a:buAutoNum type="arabicPeriod"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Познакомить с составом числа второго пятка из 1;</a:t>
            </a:r>
          </a:p>
          <a:p>
            <a:pPr marL="452628" indent="-342900">
              <a:buFont typeface="+mj-lt"/>
              <a:buAutoNum type="arabicPeriod"/>
            </a:pP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pPr marL="452628" indent="-342900">
              <a:buFont typeface="+mj-lt"/>
              <a:buAutoNum type="arabicPeriod"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Учить раскладывать числа на два меньших;</a:t>
            </a:r>
          </a:p>
          <a:p>
            <a:pPr marL="452628" indent="-342900">
              <a:buFont typeface="+mj-lt"/>
              <a:buAutoNum type="arabicPeriod"/>
            </a:pP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pPr marL="452628" indent="-342900">
              <a:buFont typeface="+mj-lt"/>
              <a:buAutoNum type="arabicPeriod"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Познакомить детей с монетами;</a:t>
            </a:r>
          </a:p>
          <a:p>
            <a:pPr marL="452628" indent="-342900">
              <a:buFont typeface="+mj-lt"/>
              <a:buAutoNum type="arabicPeriod"/>
            </a:pP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pPr marL="452628" indent="-342900">
              <a:buFont typeface="+mj-lt"/>
              <a:buAutoNum type="arabicPeriod"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Учить на наглядной основе, составлять и решать простые задачи на сложение и вычитание;</a:t>
            </a:r>
          </a:p>
          <a:p>
            <a:pPr marL="452628" indent="-342900">
              <a:buFont typeface="+mj-lt"/>
              <a:buAutoNum type="arabicPeriod"/>
            </a:pP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pPr marL="452628" indent="-342900">
              <a:buFont typeface="+mj-lt"/>
              <a:buAutoNum type="arabicPeriod"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Учить детей делить предметы на 2, 4, 8 равных частей;</a:t>
            </a:r>
          </a:p>
          <a:p>
            <a:pPr marL="452628" indent="-342900">
              <a:buFont typeface="+mj-lt"/>
              <a:buAutoNum type="arabicPeriod"/>
            </a:pP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pPr marL="452628" indent="-342900">
              <a:buFont typeface="+mj-lt"/>
              <a:buAutoNum type="arabicPeriod"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Познакомить с числами второго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10-ка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2628" indent="-342900">
              <a:buFont typeface="+mj-lt"/>
              <a:buAutoNum type="arabicPeriod"/>
            </a:pP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>
                <a:solidFill>
                  <a:srgbClr val="0070C0"/>
                </a:solidFill>
              </a:rPr>
              <a:t>Подготовительная группа</a:t>
            </a:r>
            <a:endParaRPr lang="ru-RU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4000" b="1" i="1" u="sng" dirty="0" smtClean="0">
                <a:solidFill>
                  <a:srgbClr val="0070C0"/>
                </a:solidFill>
              </a:rPr>
              <a:t>СПАСИБО ЗА ВНИМАНИЕ!</a:t>
            </a:r>
            <a:endParaRPr lang="ru-RU" sz="4000" b="1" i="1" u="sng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</TotalTime>
  <Words>381</Words>
  <Application>Microsoft Office PowerPoint</Application>
  <PresentationFormat>Экран (4:3)</PresentationFormat>
  <Paragraphs>76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Открытая</vt:lpstr>
      <vt:lpstr>Количество и счет</vt:lpstr>
      <vt:lpstr>Слайд 2</vt:lpstr>
      <vt:lpstr>Вторая младшая группа:</vt:lpstr>
      <vt:lpstr>Средняя группа</vt:lpstr>
      <vt:lpstr>Старшая группа</vt:lpstr>
      <vt:lpstr>Подготовительная группа</vt:lpstr>
      <vt:lpstr>Слайд 7</vt:lpstr>
    </vt:vector>
  </TitlesOfParts>
  <Company>USN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Количество и счет</dc:title>
  <dc:creator>c400</dc:creator>
  <cp:lastModifiedBy>c400</cp:lastModifiedBy>
  <cp:revision>4</cp:revision>
  <dcterms:created xsi:type="dcterms:W3CDTF">2013-04-14T18:53:37Z</dcterms:created>
  <dcterms:modified xsi:type="dcterms:W3CDTF">2013-04-15T06:37:39Z</dcterms:modified>
</cp:coreProperties>
</file>