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4" r:id="rId5"/>
    <p:sldId id="259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B07C61F-B494-442A-9815-F10CB6247E01}">
          <p14:sldIdLst>
            <p14:sldId id="256"/>
            <p14:sldId id="257"/>
            <p14:sldId id="258"/>
            <p14:sldId id="264"/>
          </p14:sldIdLst>
        </p14:section>
        <p14:section name="Раздел без заголовка" id="{416D3A85-27B2-4188-8704-FF0A2B2125B4}">
          <p14:sldIdLst>
            <p14:sldId id="259"/>
            <p14:sldId id="265"/>
            <p14:sldId id="266"/>
            <p14:sldId id="267"/>
            <p14:sldId id="268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83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83877-2831-430B-960F-F0E95F661BD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E730A-84F3-4E20-8F03-A76D028E12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835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0EA3F-257A-4F12-B019-862468E0ED0B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27C0D-92E1-4224-995B-D20CCB291C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197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27C0D-92E1-4224-995B-D20CCB291C0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312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D16C91-D491-4B4C-A7EF-1D0632ACA1B0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4E531-FC5D-4756-B41B-95F784727BB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D16C91-D491-4B4C-A7EF-1D0632ACA1B0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4E531-FC5D-4756-B41B-95F784727B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D16C91-D491-4B4C-A7EF-1D0632ACA1B0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4E531-FC5D-4756-B41B-95F784727B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D16C91-D491-4B4C-A7EF-1D0632ACA1B0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4E531-FC5D-4756-B41B-95F784727B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D16C91-D491-4B4C-A7EF-1D0632ACA1B0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4E531-FC5D-4756-B41B-95F784727BB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D16C91-D491-4B4C-A7EF-1D0632ACA1B0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4E531-FC5D-4756-B41B-95F784727B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D16C91-D491-4B4C-A7EF-1D0632ACA1B0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4E531-FC5D-4756-B41B-95F784727B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D16C91-D491-4B4C-A7EF-1D0632ACA1B0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4E531-FC5D-4756-B41B-95F784727B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D16C91-D491-4B4C-A7EF-1D0632ACA1B0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4E531-FC5D-4756-B41B-95F784727BB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D16C91-D491-4B4C-A7EF-1D0632ACA1B0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4E531-FC5D-4756-B41B-95F784727B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D16C91-D491-4B4C-A7EF-1D0632ACA1B0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4E531-FC5D-4756-B41B-95F784727BB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6D16C91-D491-4B4C-A7EF-1D0632ACA1B0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054E531-FC5D-4756-B41B-95F784727BB4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just"/>
            <a:r>
              <a:rPr lang="ru-RU" dirty="0" smtClean="0"/>
              <a:t>КОНСПЕКТ </a:t>
            </a:r>
            <a:r>
              <a:rPr lang="ru-RU" smtClean="0"/>
              <a:t>НОД </a:t>
            </a:r>
            <a:r>
              <a:rPr lang="ru-RU" smtClean="0"/>
              <a:t>ПОЗНАНИЕ (ФЭМП) </a:t>
            </a:r>
            <a:r>
              <a:rPr lang="ru-RU" dirty="0" smtClean="0"/>
              <a:t>В СТАРШЕЙ ГРУППЕ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858856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Тема</a:t>
            </a:r>
            <a:r>
              <a:rPr lang="ru-RU" sz="2000" dirty="0"/>
              <a:t>: </a:t>
            </a:r>
            <a:r>
              <a:rPr lang="ru-RU" sz="2000" dirty="0" smtClean="0"/>
              <a:t>Решение  </a:t>
            </a:r>
            <a:r>
              <a:rPr lang="ru-RU" sz="2000" dirty="0"/>
              <a:t>задач  на </a:t>
            </a:r>
            <a:r>
              <a:rPr lang="ru-RU" sz="2000" dirty="0" smtClean="0"/>
              <a:t>сложение </a:t>
            </a:r>
            <a:r>
              <a:rPr lang="ru-RU" sz="2000" dirty="0"/>
              <a:t>и </a:t>
            </a:r>
            <a:r>
              <a:rPr lang="ru-RU" sz="2000" dirty="0" smtClean="0"/>
              <a:t>вычитание, порядковый  счёт, логическая  </a:t>
            </a:r>
            <a:r>
              <a:rPr lang="ru-RU" sz="2000" dirty="0"/>
              <a:t>задача  на </a:t>
            </a:r>
            <a:r>
              <a:rPr lang="ru-RU" sz="2000" dirty="0" smtClean="0"/>
              <a:t>анализ </a:t>
            </a:r>
            <a:r>
              <a:rPr lang="ru-RU" sz="2000" dirty="0"/>
              <a:t>и </a:t>
            </a:r>
            <a:r>
              <a:rPr lang="ru-RU" sz="2000" dirty="0" smtClean="0"/>
              <a:t>синтез  </a:t>
            </a:r>
            <a:r>
              <a:rPr lang="ru-RU" sz="2000" dirty="0"/>
              <a:t>работа со </a:t>
            </a:r>
            <a:r>
              <a:rPr lang="ru-RU" sz="2000" dirty="0" smtClean="0"/>
              <a:t>счетными  палочками</a:t>
            </a:r>
            <a:r>
              <a:rPr lang="ru-RU" sz="1800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75656" y="6165304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Составила воспитатель Уханова В. А. ГБДОУ №39 г.</a:t>
            </a:r>
          </a:p>
          <a:p>
            <a:pPr algn="ctr"/>
            <a:r>
              <a:rPr lang="ru-RU" dirty="0" smtClean="0"/>
              <a:t> Санкт-Петербург</a:t>
            </a:r>
            <a:endParaRPr lang="ru-RU" dirty="0"/>
          </a:p>
        </p:txBody>
      </p:sp>
      <p:pic>
        <p:nvPicPr>
          <p:cNvPr id="1026" name="Picture 2" descr="C:\Users\USER\AppData\Local\Microsoft\Windows\Temporary Internet Files\Content.IE5\TQZV0XBV\MC90029070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1035"/>
            <a:ext cx="3168352" cy="3071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872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занятия: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Ребята, вам </a:t>
            </a:r>
            <a:r>
              <a:rPr lang="ru-RU" sz="2400" dirty="0"/>
              <a:t>понравились задания, которые я для вас подготовила? </a:t>
            </a:r>
          </a:p>
          <a:p>
            <a:pPr>
              <a:buFontTx/>
              <a:buChar char="-"/>
            </a:pPr>
            <a:r>
              <a:rPr lang="ru-RU" sz="2400" dirty="0" smtClean="0"/>
              <a:t>А давайте вспомним, что мы с вами сегодня делали. (</a:t>
            </a:r>
            <a:r>
              <a:rPr lang="ru-RU" sz="2400" i="1" dirty="0" smtClean="0"/>
              <a:t>Отгадывали математические загадки</a:t>
            </a:r>
            <a:r>
              <a:rPr lang="ru-RU" sz="2400" i="1" dirty="0"/>
              <a:t>, </a:t>
            </a:r>
            <a:r>
              <a:rPr lang="ru-RU" sz="2400" i="1" dirty="0" smtClean="0"/>
              <a:t>записывали  </a:t>
            </a:r>
            <a:r>
              <a:rPr lang="ru-RU" sz="2400" i="1" dirty="0"/>
              <a:t>решение с помощью  цифр и математических </a:t>
            </a:r>
            <a:r>
              <a:rPr lang="ru-RU" sz="2400" i="1" dirty="0" smtClean="0"/>
              <a:t>знаков; упражнялись </a:t>
            </a:r>
            <a:r>
              <a:rPr lang="ru-RU" sz="2400" i="1" dirty="0"/>
              <a:t>в количественном и порядковом счете, </a:t>
            </a:r>
            <a:r>
              <a:rPr lang="ru-RU" sz="2400" i="1" dirty="0" smtClean="0"/>
              <a:t>отвечали на </a:t>
            </a:r>
            <a:r>
              <a:rPr lang="ru-RU" sz="2400" i="1" dirty="0"/>
              <a:t>вопросы сколько?, на котором по счету месте</a:t>
            </a:r>
            <a:r>
              <a:rPr lang="ru-RU" sz="2400" i="1" dirty="0" smtClean="0"/>
              <a:t>?; выкладывали </a:t>
            </a:r>
            <a:r>
              <a:rPr lang="ru-RU" sz="2400" i="1" dirty="0"/>
              <a:t>из счетных палочек геометрические </a:t>
            </a:r>
            <a:r>
              <a:rPr lang="ru-RU" sz="2400" i="1" dirty="0" smtClean="0"/>
              <a:t>фигуры; раскрашивали зайчика, состоящего из геометрических фигур</a:t>
            </a:r>
            <a:r>
              <a:rPr lang="ru-RU" sz="2400" dirty="0" smtClean="0"/>
              <a:t>.) </a:t>
            </a:r>
          </a:p>
          <a:p>
            <a:pPr>
              <a:buFontTx/>
              <a:buChar char="-"/>
            </a:pPr>
            <a:r>
              <a:rPr lang="ru-RU" sz="2400" dirty="0" smtClean="0"/>
              <a:t>Какие вы молодцы!</a:t>
            </a:r>
          </a:p>
        </p:txBody>
      </p:sp>
    </p:spTree>
    <p:extLst>
      <p:ext uri="{BB962C8B-B14F-4D97-AF65-F5344CB8AC3E}">
        <p14:creationId xmlns:p14="http://schemas.microsoft.com/office/powerpoint/2010/main" val="83573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Программное содержание: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sz="2800" dirty="0"/>
              <a:t>П</a:t>
            </a:r>
            <a:r>
              <a:rPr lang="ru-RU" sz="2800" dirty="0" smtClean="0"/>
              <a:t>родолжать  </a:t>
            </a:r>
            <a:r>
              <a:rPr lang="ru-RU" sz="2800" dirty="0"/>
              <a:t>учить  </a:t>
            </a:r>
            <a:r>
              <a:rPr lang="ru-RU" sz="2800" dirty="0" smtClean="0"/>
              <a:t>отгадывать математические  загадки;</a:t>
            </a:r>
            <a:endParaRPr lang="ru-RU" sz="2800" dirty="0"/>
          </a:p>
          <a:p>
            <a:pPr algn="just"/>
            <a:r>
              <a:rPr lang="ru-RU" sz="2800" dirty="0" smtClean="0"/>
              <a:t>3аписывать  решение </a:t>
            </a:r>
            <a:r>
              <a:rPr lang="ru-RU" sz="2800" dirty="0"/>
              <a:t>с </a:t>
            </a:r>
            <a:r>
              <a:rPr lang="ru-RU" sz="2800" dirty="0" smtClean="0"/>
              <a:t>помощью  </a:t>
            </a:r>
            <a:r>
              <a:rPr lang="ru-RU" sz="2800" dirty="0"/>
              <a:t>цифр и </a:t>
            </a:r>
            <a:r>
              <a:rPr lang="ru-RU" sz="2800" dirty="0" smtClean="0"/>
              <a:t>математических знаков, </a:t>
            </a:r>
            <a:r>
              <a:rPr lang="ru-RU" sz="2800" dirty="0"/>
              <a:t>читать  запись;</a:t>
            </a:r>
          </a:p>
          <a:p>
            <a:pPr algn="just"/>
            <a:r>
              <a:rPr lang="ru-RU" sz="2800" dirty="0"/>
              <a:t>У</a:t>
            </a:r>
            <a:r>
              <a:rPr lang="ru-RU" sz="2800" dirty="0" smtClean="0"/>
              <a:t>чить  решать логическую  </a:t>
            </a:r>
            <a:r>
              <a:rPr lang="ru-RU" sz="2800" dirty="0"/>
              <a:t>задачу  на анализ  и синтез;</a:t>
            </a:r>
          </a:p>
          <a:p>
            <a:pPr algn="just"/>
            <a:r>
              <a:rPr lang="ru-RU" sz="2800" dirty="0" smtClean="0"/>
              <a:t>Упражнять в количественном и порядковом счете, отвечать на вопросы </a:t>
            </a:r>
            <a:r>
              <a:rPr lang="ru-RU" sz="2800" i="1" dirty="0" smtClean="0"/>
              <a:t>сколько?</a:t>
            </a:r>
            <a:r>
              <a:rPr lang="ru-RU" sz="2800" dirty="0" smtClean="0"/>
              <a:t>, </a:t>
            </a:r>
            <a:r>
              <a:rPr lang="ru-RU" sz="2800" i="1" dirty="0" smtClean="0"/>
              <a:t>на котором по счету месте?;</a:t>
            </a:r>
          </a:p>
          <a:p>
            <a:pPr algn="just"/>
            <a:r>
              <a:rPr lang="ru-RU" sz="2800" dirty="0" smtClean="0"/>
              <a:t>Учить выкладывать из счетных палочек геометрические фигуры, символические изображения предметов (дом, елку, лодку);</a:t>
            </a:r>
          </a:p>
          <a:p>
            <a:pPr algn="just"/>
            <a:r>
              <a:rPr lang="ru-RU" sz="2800" dirty="0" smtClean="0"/>
              <a:t>Учить понимать учебную задачу и выполнять ее самостоятельно</a:t>
            </a:r>
            <a:r>
              <a:rPr lang="ru-RU" sz="2800" dirty="0"/>
              <a:t>.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381504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Материал к занятию: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/>
              <a:t>Картинка с десятью карандашами (на каждого ребенка);</a:t>
            </a:r>
          </a:p>
          <a:p>
            <a:pPr algn="just"/>
            <a:r>
              <a:rPr lang="ru-RU" sz="2400" dirty="0" smtClean="0"/>
              <a:t>Цветные карандаши;</a:t>
            </a:r>
          </a:p>
          <a:p>
            <a:pPr algn="just"/>
            <a:r>
              <a:rPr lang="ru-RU" sz="2400" dirty="0" smtClean="0"/>
              <a:t>Счетные палочки;</a:t>
            </a:r>
          </a:p>
          <a:p>
            <a:pPr algn="just"/>
            <a:r>
              <a:rPr lang="ru-RU" sz="2400" dirty="0" smtClean="0"/>
              <a:t>Нарисованный зайчик из геометрических </a:t>
            </a:r>
            <a:r>
              <a:rPr lang="ru-RU" sz="2400" dirty="0"/>
              <a:t>фигур (на каждого ребенка</a:t>
            </a:r>
            <a:r>
              <a:rPr lang="ru-RU" sz="2400" dirty="0" smtClean="0"/>
              <a:t>).</a:t>
            </a:r>
            <a:endParaRPr lang="ru-RU" sz="2400" dirty="0"/>
          </a:p>
          <a:p>
            <a:pPr algn="just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5309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«Отгадай загадку»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528880" cy="499338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dirty="0" smtClean="0"/>
              <a:t>Шесть веселых поросят,</a:t>
            </a:r>
          </a:p>
          <a:p>
            <a:pPr marL="82296" indent="0">
              <a:buNone/>
            </a:pPr>
            <a:r>
              <a:rPr lang="ru-RU" dirty="0" smtClean="0"/>
              <a:t>У корытца в ряд стоят!</a:t>
            </a:r>
          </a:p>
          <a:p>
            <a:pPr marL="82296" indent="0">
              <a:buNone/>
            </a:pPr>
            <a:r>
              <a:rPr lang="ru-RU" dirty="0" smtClean="0"/>
              <a:t>Тут один улегся спать – </a:t>
            </a:r>
          </a:p>
          <a:p>
            <a:pPr marL="82296" indent="0">
              <a:buNone/>
            </a:pPr>
            <a:r>
              <a:rPr lang="ru-RU" dirty="0" smtClean="0"/>
              <a:t>Поросят осталось…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070" y="1696942"/>
            <a:ext cx="1581877" cy="1876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Группа 4"/>
          <p:cNvGrpSpPr/>
          <p:nvPr/>
        </p:nvGrpSpPr>
        <p:grpSpPr>
          <a:xfrm>
            <a:off x="1682358" y="3731386"/>
            <a:ext cx="6628589" cy="1362075"/>
            <a:chOff x="1682358" y="3731386"/>
            <a:chExt cx="6628589" cy="1362075"/>
          </a:xfrm>
        </p:grpSpPr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2358" y="3731386"/>
              <a:ext cx="1857375" cy="1362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9302" y="3731386"/>
              <a:ext cx="1857375" cy="1362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4948" y="3731386"/>
              <a:ext cx="1857375" cy="1362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6197" y="3731386"/>
              <a:ext cx="1857375" cy="1362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0983" y="3731386"/>
              <a:ext cx="1857375" cy="1362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53572" y="3731386"/>
              <a:ext cx="1857375" cy="1362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Прямоугольник 5"/>
          <p:cNvSpPr/>
          <p:nvPr/>
        </p:nvSpPr>
        <p:spPr>
          <a:xfrm>
            <a:off x="1614241" y="5345673"/>
            <a:ext cx="63312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/>
              <a:t>Ребята, запишите решение загадки, прочитайте запись: </a:t>
            </a:r>
          </a:p>
          <a:p>
            <a:r>
              <a:rPr lang="ru-RU" dirty="0" smtClean="0"/>
              <a:t>6 – 1 = 5 (шесть минус один равняется пяти).</a:t>
            </a:r>
          </a:p>
        </p:txBody>
      </p:sp>
    </p:spTree>
    <p:extLst>
      <p:ext uri="{BB962C8B-B14F-4D97-AF65-F5344CB8AC3E}">
        <p14:creationId xmlns:p14="http://schemas.microsoft.com/office/powerpoint/2010/main" val="274969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656" y="476672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sz="20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549213" y="795084"/>
            <a:ext cx="72728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Шесть щенят</a:t>
            </a:r>
          </a:p>
          <a:p>
            <a:r>
              <a:rPr lang="ru-RU" sz="3200" dirty="0" smtClean="0"/>
              <a:t>Плюс мама-лайка.</a:t>
            </a:r>
          </a:p>
          <a:p>
            <a:r>
              <a:rPr lang="ru-RU" sz="3200" dirty="0" smtClean="0"/>
              <a:t>Сколько будет?</a:t>
            </a:r>
          </a:p>
          <a:p>
            <a:r>
              <a:rPr lang="ru-RU" sz="3200" dirty="0" smtClean="0"/>
              <a:t>Посчитай-ка!</a:t>
            </a:r>
            <a:endParaRPr lang="ru-RU" sz="3200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1608023" y="3060074"/>
            <a:ext cx="3516792" cy="2299624"/>
            <a:chOff x="1622771" y="3015828"/>
            <a:chExt cx="3516792" cy="2299624"/>
          </a:xfrm>
        </p:grpSpPr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8113" y="4165146"/>
              <a:ext cx="1143000" cy="1143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6563" y="3015828"/>
              <a:ext cx="1143000" cy="1143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6" name="Picture 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5771" y="4172452"/>
              <a:ext cx="1143000" cy="1143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2771" y="4172452"/>
              <a:ext cx="1143000" cy="1143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2771" y="3022146"/>
              <a:ext cx="1143000" cy="1143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Picture 1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8357" y="3029452"/>
              <a:ext cx="1143000" cy="1143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295" y="3060074"/>
            <a:ext cx="2339271" cy="244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471" y="769407"/>
            <a:ext cx="181927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22771" y="5661247"/>
            <a:ext cx="7125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dirty="0" smtClean="0"/>
              <a:t>Давайте, теперь, запишем решение и прочитаем его: 6+1=7 </a:t>
            </a:r>
          </a:p>
          <a:p>
            <a:pPr algn="just"/>
            <a:r>
              <a:rPr lang="ru-RU" dirty="0" smtClean="0"/>
              <a:t>(шесть плюс один равняется семи)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212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Физкультминутка с пальчиками:</a:t>
            </a:r>
            <a:endParaRPr lang="ru-RU" dirty="0"/>
          </a:p>
        </p:txBody>
      </p:sp>
      <p:pic>
        <p:nvPicPr>
          <p:cNvPr id="3074" name="Picture 2" descr="C:\Users\USER\Pictures\333\Рисунок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822" y="1447800"/>
            <a:ext cx="6821905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05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«Считай, закрашивай»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ru-RU" sz="2400" dirty="0" smtClean="0"/>
              <a:t>Дети, давайте сосчитаем, сколько карандашей здесь нарисовано и запишем ответ.</a:t>
            </a:r>
          </a:p>
          <a:p>
            <a:pPr algn="just">
              <a:buFontTx/>
              <a:buChar char="-"/>
            </a:pPr>
            <a:r>
              <a:rPr lang="ru-RU" sz="2400" dirty="0" smtClean="0"/>
              <a:t>Какое число написали (</a:t>
            </a:r>
            <a:r>
              <a:rPr lang="ru-RU" sz="2400" i="1" dirty="0" smtClean="0"/>
              <a:t>10</a:t>
            </a:r>
            <a:r>
              <a:rPr lang="ru-RU" sz="2400" dirty="0" smtClean="0"/>
              <a:t>)</a:t>
            </a:r>
          </a:p>
          <a:p>
            <a:pPr algn="just">
              <a:buFontTx/>
              <a:buChar char="-"/>
            </a:pPr>
            <a:r>
              <a:rPr lang="ru-RU" sz="2400" dirty="0" smtClean="0"/>
              <a:t>Почему? (</a:t>
            </a:r>
            <a:r>
              <a:rPr lang="ru-RU" sz="2400" i="1" dirty="0" smtClean="0"/>
              <a:t>Потому что на рисунке 10 карандашей.</a:t>
            </a:r>
            <a:r>
              <a:rPr lang="ru-RU" sz="2400" dirty="0" smtClean="0"/>
              <a:t>)</a:t>
            </a:r>
            <a:endParaRPr lang="ru-RU" sz="2400" dirty="0"/>
          </a:p>
          <a:p>
            <a:pPr algn="just">
              <a:buFontTx/>
              <a:buChar char="-"/>
            </a:pPr>
            <a:r>
              <a:rPr lang="ru-RU" sz="2400" dirty="0" smtClean="0"/>
              <a:t>Закрасьте третий по счету карандаш </a:t>
            </a:r>
            <a:r>
              <a:rPr lang="ru-RU" sz="2400" dirty="0" smtClean="0">
                <a:solidFill>
                  <a:srgbClr val="0070C0"/>
                </a:solidFill>
              </a:rPr>
              <a:t>синим</a:t>
            </a:r>
            <a:r>
              <a:rPr lang="ru-RU" sz="2400" dirty="0" smtClean="0"/>
              <a:t> цветом, пятый – </a:t>
            </a:r>
            <a:r>
              <a:rPr lang="ru-RU" sz="2400" dirty="0" smtClean="0">
                <a:solidFill>
                  <a:srgbClr val="00B050"/>
                </a:solidFill>
              </a:rPr>
              <a:t>зеленым</a:t>
            </a:r>
            <a:r>
              <a:rPr lang="ru-RU" sz="2400" dirty="0" smtClean="0"/>
              <a:t>, седьмой – </a:t>
            </a:r>
            <a:r>
              <a:rPr lang="ru-RU" sz="2400" dirty="0" smtClean="0">
                <a:solidFill>
                  <a:srgbClr val="FFFF00"/>
                </a:solidFill>
              </a:rPr>
              <a:t>желтым</a:t>
            </a:r>
            <a:r>
              <a:rPr lang="ru-RU" sz="2400" dirty="0" smtClean="0"/>
              <a:t>, девятый – </a:t>
            </a:r>
            <a:r>
              <a:rPr lang="ru-RU" sz="2400" dirty="0" smtClean="0">
                <a:solidFill>
                  <a:srgbClr val="FF0000"/>
                </a:solidFill>
              </a:rPr>
              <a:t>красным</a:t>
            </a:r>
            <a:r>
              <a:rPr lang="ru-RU" sz="2400" dirty="0" smtClean="0"/>
              <a:t>.</a:t>
            </a:r>
          </a:p>
          <a:p>
            <a:pPr algn="just">
              <a:buFontTx/>
              <a:buChar char="-"/>
            </a:pPr>
            <a:r>
              <a:rPr lang="ru-RU" sz="2400" dirty="0" smtClean="0"/>
              <a:t>На котором по счету месте </a:t>
            </a:r>
            <a:r>
              <a:rPr lang="ru-RU" sz="2400" dirty="0" smtClean="0">
                <a:solidFill>
                  <a:srgbClr val="FFFF00"/>
                </a:solidFill>
              </a:rPr>
              <a:t>желтый</a:t>
            </a:r>
            <a:r>
              <a:rPr lang="ru-RU" sz="2400" dirty="0" smtClean="0"/>
              <a:t> карандаш? (</a:t>
            </a:r>
            <a:r>
              <a:rPr lang="ru-RU" sz="2400" i="1" dirty="0" smtClean="0"/>
              <a:t>На седьмом.</a:t>
            </a:r>
            <a:r>
              <a:rPr lang="ru-RU" sz="2400" dirty="0" smtClean="0"/>
              <a:t>) </a:t>
            </a:r>
            <a:r>
              <a:rPr lang="ru-RU" sz="2400" dirty="0" smtClean="0">
                <a:solidFill>
                  <a:srgbClr val="00B050"/>
                </a:solidFill>
              </a:rPr>
              <a:t>Зеленый</a:t>
            </a:r>
            <a:r>
              <a:rPr lang="ru-RU" sz="2400" dirty="0" smtClean="0"/>
              <a:t>? (</a:t>
            </a:r>
            <a:r>
              <a:rPr lang="ru-RU" sz="2400" i="1" dirty="0" smtClean="0"/>
              <a:t>На пятом.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170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со счетными палочками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ru-RU" sz="2400" dirty="0" smtClean="0"/>
              <a:t>Дети, выложите из счетных палочек треугольник, квадрат, прямоугольник.</a:t>
            </a:r>
          </a:p>
          <a:p>
            <a:pPr algn="just">
              <a:buFontTx/>
              <a:buChar char="-"/>
            </a:pPr>
            <a:endParaRPr lang="ru-RU" sz="2400" dirty="0" smtClean="0"/>
          </a:p>
          <a:p>
            <a:pPr algn="just">
              <a:buFontTx/>
              <a:buChar char="-"/>
            </a:pPr>
            <a:r>
              <a:rPr lang="ru-RU" sz="2400" dirty="0" smtClean="0"/>
              <a:t>Из скольких палочек получился треугольник? (</a:t>
            </a:r>
            <a:r>
              <a:rPr lang="ru-RU" sz="2400" i="1" dirty="0" smtClean="0"/>
              <a:t>Из трех</a:t>
            </a:r>
            <a:r>
              <a:rPr lang="ru-RU" sz="2400" dirty="0" smtClean="0"/>
              <a:t>.) Квадрат? (</a:t>
            </a:r>
            <a:r>
              <a:rPr lang="ru-RU" sz="2400" i="1" dirty="0" smtClean="0"/>
              <a:t>Из четырех.</a:t>
            </a:r>
            <a:r>
              <a:rPr lang="ru-RU" sz="2400" dirty="0" smtClean="0"/>
              <a:t>) Прямоугольник? (</a:t>
            </a:r>
            <a:r>
              <a:rPr lang="ru-RU" sz="2400" i="1" dirty="0" smtClean="0"/>
              <a:t>Из шести</a:t>
            </a:r>
            <a:r>
              <a:rPr lang="ru-RU" sz="2400" dirty="0" smtClean="0"/>
              <a:t>.)</a:t>
            </a:r>
          </a:p>
          <a:p>
            <a:pPr algn="just">
              <a:buFontTx/>
              <a:buChar char="-"/>
            </a:pPr>
            <a:endParaRPr lang="ru-RU" sz="2400" dirty="0" smtClean="0"/>
          </a:p>
          <a:p>
            <a:pPr algn="just">
              <a:buFontTx/>
              <a:buChar char="-"/>
            </a:pPr>
            <a:r>
              <a:rPr lang="ru-RU" sz="2400" dirty="0" smtClean="0"/>
              <a:t>Выложите из пяти палочек два треугольника.</a:t>
            </a:r>
          </a:p>
          <a:p>
            <a:pPr marL="82296" indent="0" algn="just">
              <a:buNone/>
            </a:pPr>
            <a:endParaRPr lang="ru-RU" sz="2400" dirty="0" smtClean="0"/>
          </a:p>
          <a:p>
            <a:pPr algn="just">
              <a:buFontTx/>
              <a:buChar char="-"/>
            </a:pPr>
            <a:r>
              <a:rPr lang="ru-RU" sz="2400" dirty="0" smtClean="0"/>
              <a:t>Выложите из семи палочек два квадрата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1649" y="4365104"/>
            <a:ext cx="1058884" cy="73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027" y="5517232"/>
            <a:ext cx="165423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639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Игра «Закрась правильно»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ru-RU" sz="2400" dirty="0" smtClean="0"/>
              <a:t>Ребята, закрасьте справа геометрические фигуры, из которых составлен зайка.</a:t>
            </a:r>
          </a:p>
          <a:p>
            <a:pPr algn="just">
              <a:buFontTx/>
              <a:buChar char="-"/>
            </a:pPr>
            <a:r>
              <a:rPr lang="ru-RU" sz="2400" dirty="0" smtClean="0"/>
              <a:t>Сколько фигур закрасили? (8.)</a:t>
            </a:r>
          </a:p>
          <a:p>
            <a:pPr algn="just">
              <a:buFontTx/>
              <a:buChar char="-"/>
            </a:pPr>
            <a:r>
              <a:rPr lang="ru-RU" sz="2400" dirty="0" smtClean="0"/>
              <a:t>Сколько закрасили треугольников? (6.)</a:t>
            </a:r>
          </a:p>
          <a:p>
            <a:pPr algn="just">
              <a:buFontTx/>
              <a:buChar char="-"/>
            </a:pPr>
            <a:r>
              <a:rPr lang="ru-RU" sz="2400" dirty="0" smtClean="0"/>
              <a:t>Сколько закрасили квадратов? (1.)</a:t>
            </a:r>
          </a:p>
          <a:p>
            <a:pPr algn="just">
              <a:buFontTx/>
              <a:buChar char="-"/>
            </a:pPr>
            <a:endParaRPr lang="ru-RU" sz="2800" dirty="0" smtClean="0"/>
          </a:p>
        </p:txBody>
      </p:sp>
      <p:grpSp>
        <p:nvGrpSpPr>
          <p:cNvPr id="11" name="Группа 10"/>
          <p:cNvGrpSpPr/>
          <p:nvPr/>
        </p:nvGrpSpPr>
        <p:grpSpPr>
          <a:xfrm>
            <a:off x="6660232" y="3738848"/>
            <a:ext cx="1652676" cy="2477236"/>
            <a:chOff x="4581694" y="3796256"/>
            <a:chExt cx="1652676" cy="2477236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675677" y="4149080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Прямоугольный треугольник 4"/>
            <p:cNvSpPr/>
            <p:nvPr/>
          </p:nvSpPr>
          <p:spPr>
            <a:xfrm>
              <a:off x="5132877" y="4581128"/>
              <a:ext cx="698376" cy="72008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367989" flipH="1">
              <a:off x="4999217" y="5441455"/>
              <a:ext cx="981785" cy="682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Равнобедренный треугольник 5"/>
            <p:cNvSpPr/>
            <p:nvPr/>
          </p:nvSpPr>
          <p:spPr>
            <a:xfrm>
              <a:off x="4581694" y="4941168"/>
              <a:ext cx="536873" cy="36004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Равнобедренный треугольник 6"/>
            <p:cNvSpPr/>
            <p:nvPr/>
          </p:nvSpPr>
          <p:spPr>
            <a:xfrm>
              <a:off x="5118567" y="5854247"/>
              <a:ext cx="684966" cy="367101"/>
            </a:xfrm>
            <a:prstGeom prst="triangle">
              <a:avLst>
                <a:gd name="adj" fmla="val 5215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ый треугольник 7"/>
            <p:cNvSpPr/>
            <p:nvPr/>
          </p:nvSpPr>
          <p:spPr>
            <a:xfrm rot="16385803">
              <a:off x="5055204" y="3852125"/>
              <a:ext cx="346730" cy="234991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ый треугольник 8"/>
            <p:cNvSpPr/>
            <p:nvPr/>
          </p:nvSpPr>
          <p:spPr>
            <a:xfrm rot="15966005">
              <a:off x="5907218" y="5892315"/>
              <a:ext cx="165231" cy="489073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4735979" y="4213875"/>
              <a:ext cx="90722" cy="126300"/>
            </a:xfrm>
            <a:custGeom>
              <a:avLst/>
              <a:gdLst>
                <a:gd name="connsiteX0" fmla="*/ 86744 w 90722"/>
                <a:gd name="connsiteY0" fmla="*/ 63157 h 126300"/>
                <a:gd name="connsiteX1" fmla="*/ 13002 w 90722"/>
                <a:gd name="connsiteY1" fmla="*/ 4164 h 126300"/>
                <a:gd name="connsiteX2" fmla="*/ 27750 w 90722"/>
                <a:gd name="connsiteY2" fmla="*/ 122151 h 126300"/>
                <a:gd name="connsiteX3" fmla="*/ 71995 w 90722"/>
                <a:gd name="connsiteY3" fmla="*/ 107402 h 126300"/>
                <a:gd name="connsiteX4" fmla="*/ 86744 w 90722"/>
                <a:gd name="connsiteY4" fmla="*/ 48409 h 126300"/>
                <a:gd name="connsiteX5" fmla="*/ 86744 w 90722"/>
                <a:gd name="connsiteY5" fmla="*/ 63157 h 126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722" h="126300">
                  <a:moveTo>
                    <a:pt x="86744" y="63157"/>
                  </a:moveTo>
                  <a:cubicBezTo>
                    <a:pt x="74454" y="55783"/>
                    <a:pt x="35261" y="-18095"/>
                    <a:pt x="13002" y="4164"/>
                  </a:cubicBezTo>
                  <a:cubicBezTo>
                    <a:pt x="-15024" y="32190"/>
                    <a:pt x="8086" y="87738"/>
                    <a:pt x="27750" y="122151"/>
                  </a:cubicBezTo>
                  <a:cubicBezTo>
                    <a:pt x="35463" y="135649"/>
                    <a:pt x="57247" y="112318"/>
                    <a:pt x="71995" y="107402"/>
                  </a:cubicBezTo>
                  <a:cubicBezTo>
                    <a:pt x="76911" y="87738"/>
                    <a:pt x="97988" y="65274"/>
                    <a:pt x="86744" y="48409"/>
                  </a:cubicBezTo>
                  <a:cubicBezTo>
                    <a:pt x="78120" y="35474"/>
                    <a:pt x="99034" y="70531"/>
                    <a:pt x="86744" y="63157"/>
                  </a:cubicBezTo>
                  <a:close/>
                </a:path>
              </a:pathLst>
            </a:cu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089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271</TotalTime>
  <Words>467</Words>
  <Application>Microsoft Office PowerPoint</Application>
  <PresentationFormat>Экран (4:3)</PresentationFormat>
  <Paragraphs>55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КОНСПЕКТ НОД ПОЗНАНИЕ (ФЭМП) В СТАРШЕЙ ГРУППЕ</vt:lpstr>
      <vt:lpstr>Программное содержание:</vt:lpstr>
      <vt:lpstr>Материал к занятию:</vt:lpstr>
      <vt:lpstr>Игра «Отгадай загадку»</vt:lpstr>
      <vt:lpstr>Презентация PowerPoint</vt:lpstr>
      <vt:lpstr>Физкультминутка с пальчиками:</vt:lpstr>
      <vt:lpstr>Игра «Считай, закрашивай»</vt:lpstr>
      <vt:lpstr>Задание со счетными палочками</vt:lpstr>
      <vt:lpstr>Игра «Закрась правильно»</vt:lpstr>
      <vt:lpstr>Итог занятия: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КОНСПЕКТ НОД ПО ФЭМП В СТАРШЕЙ ГРУППЕ</dc:title>
  <dc:creator>USER</dc:creator>
  <cp:lastModifiedBy>USER</cp:lastModifiedBy>
  <cp:revision>35</cp:revision>
  <dcterms:created xsi:type="dcterms:W3CDTF">2013-03-27T15:10:59Z</dcterms:created>
  <dcterms:modified xsi:type="dcterms:W3CDTF">2013-04-20T10:14:03Z</dcterms:modified>
</cp:coreProperties>
</file>