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7" r:id="rId2"/>
    <p:sldId id="258" r:id="rId3"/>
    <p:sldId id="269" r:id="rId4"/>
    <p:sldId id="261" r:id="rId5"/>
    <p:sldId id="262" r:id="rId6"/>
    <p:sldId id="267" r:id="rId7"/>
    <p:sldId id="266" r:id="rId8"/>
    <p:sldId id="270" r:id="rId9"/>
    <p:sldId id="271" r:id="rId10"/>
    <p:sldId id="272" r:id="rId11"/>
    <p:sldId id="273"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643" autoAdjust="0"/>
  </p:normalViewPr>
  <p:slideViewPr>
    <p:cSldViewPr>
      <p:cViewPr varScale="1">
        <p:scale>
          <a:sx n="104" d="100"/>
          <a:sy n="104" d="100"/>
        </p:scale>
        <p:origin x="-174" y="-90"/>
      </p:cViewPr>
      <p:guideLst>
        <p:guide orient="horz" pos="2160"/>
        <p:guide pos="2880"/>
      </p:guideLst>
    </p:cSldViewPr>
  </p:slideViewPr>
  <p:outlineViewPr>
    <p:cViewPr>
      <p:scale>
        <a:sx n="33" d="100"/>
        <a:sy n="33" d="100"/>
      </p:scale>
      <p:origin x="324"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38ECF9-DB97-416E-91D7-F5EC85B4C954}"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ru-RU"/>
        </a:p>
      </dgm:t>
    </dgm:pt>
    <dgm:pt modelId="{83672921-CF35-47F2-9FE9-51C22D3A40B4}">
      <dgm:prSet phldrT="[Текст]"/>
      <dgm:spPr/>
      <dgm:t>
        <a:bodyPr/>
        <a:lstStyle/>
        <a:p>
          <a:r>
            <a:rPr lang="ru-RU" b="1" dirty="0" smtClean="0">
              <a:solidFill>
                <a:srgbClr val="002060"/>
              </a:solidFill>
              <a:effectLst/>
            </a:rPr>
            <a:t>Развитие фонематического восприятия</a:t>
          </a:r>
          <a:endParaRPr lang="ru-RU" b="1" dirty="0">
            <a:solidFill>
              <a:srgbClr val="002060"/>
            </a:solidFill>
            <a:effectLst/>
          </a:endParaRPr>
        </a:p>
      </dgm:t>
    </dgm:pt>
    <dgm:pt modelId="{BFFAEF49-3F99-4562-83CD-4D0398EBD768}" type="parTrans" cxnId="{47816A3E-CC97-4078-B76F-523A604D2F4E}">
      <dgm:prSet/>
      <dgm:spPr/>
      <dgm:t>
        <a:bodyPr/>
        <a:lstStyle/>
        <a:p>
          <a:endParaRPr lang="ru-RU"/>
        </a:p>
      </dgm:t>
    </dgm:pt>
    <dgm:pt modelId="{BF945E82-0D4E-4664-B54B-62A75740759B}" type="sibTrans" cxnId="{47816A3E-CC97-4078-B76F-523A604D2F4E}">
      <dgm:prSet/>
      <dgm:spPr/>
      <dgm:t>
        <a:bodyPr/>
        <a:lstStyle/>
        <a:p>
          <a:endParaRPr lang="ru-RU"/>
        </a:p>
      </dgm:t>
    </dgm:pt>
    <dgm:pt modelId="{DF8D01E9-9C6C-4EEA-A6A4-88E9E0248436}">
      <dgm:prSet phldrT="[Текст]"/>
      <dgm:spPr/>
      <dgm:t>
        <a:bodyPr/>
        <a:lstStyle/>
        <a:p>
          <a:r>
            <a:rPr lang="ru-RU" dirty="0" smtClean="0"/>
            <a:t>Развитие звукопроизношения</a:t>
          </a:r>
          <a:endParaRPr lang="ru-RU" dirty="0"/>
        </a:p>
      </dgm:t>
    </dgm:pt>
    <dgm:pt modelId="{9236A725-A00D-4C22-9FE1-B821BB6E2A14}" type="parTrans" cxnId="{759E0047-8806-4ACD-AD6F-AB700A394FA5}">
      <dgm:prSet/>
      <dgm:spPr/>
      <dgm:t>
        <a:bodyPr/>
        <a:lstStyle/>
        <a:p>
          <a:endParaRPr lang="ru-RU"/>
        </a:p>
      </dgm:t>
    </dgm:pt>
    <dgm:pt modelId="{F02412FD-46F2-4184-80F0-6462DFDA283B}" type="sibTrans" cxnId="{759E0047-8806-4ACD-AD6F-AB700A394FA5}">
      <dgm:prSet/>
      <dgm:spPr/>
      <dgm:t>
        <a:bodyPr/>
        <a:lstStyle/>
        <a:p>
          <a:endParaRPr lang="ru-RU"/>
        </a:p>
      </dgm:t>
    </dgm:pt>
    <dgm:pt modelId="{58D22372-28CF-4074-BACB-F205D7B8D6A6}">
      <dgm:prSet phldrT="[Текст]"/>
      <dgm:spPr/>
      <dgm:t>
        <a:bodyPr/>
        <a:lstStyle/>
        <a:p>
          <a:r>
            <a:rPr lang="ru-RU" dirty="0" smtClean="0"/>
            <a:t>Развитие лексико-грамматического строя речи</a:t>
          </a:r>
          <a:endParaRPr lang="ru-RU" dirty="0"/>
        </a:p>
      </dgm:t>
    </dgm:pt>
    <dgm:pt modelId="{1241B145-DA3C-4A1E-8E38-9A0B27EB9E2E}" type="parTrans" cxnId="{92840A89-2EA0-4DCA-975C-1143ABA0FF92}">
      <dgm:prSet/>
      <dgm:spPr/>
      <dgm:t>
        <a:bodyPr/>
        <a:lstStyle/>
        <a:p>
          <a:endParaRPr lang="ru-RU"/>
        </a:p>
      </dgm:t>
    </dgm:pt>
    <dgm:pt modelId="{71FC1817-792E-417A-81D4-52F0A19665B6}" type="sibTrans" cxnId="{92840A89-2EA0-4DCA-975C-1143ABA0FF92}">
      <dgm:prSet/>
      <dgm:spPr/>
      <dgm:t>
        <a:bodyPr/>
        <a:lstStyle/>
        <a:p>
          <a:endParaRPr lang="ru-RU"/>
        </a:p>
      </dgm:t>
    </dgm:pt>
    <dgm:pt modelId="{586CA77A-11BB-41FA-9468-88C7DFFB5B5A}">
      <dgm:prSet phldrT="[Текст]"/>
      <dgm:spPr/>
      <dgm:t>
        <a:bodyPr/>
        <a:lstStyle/>
        <a:p>
          <a:r>
            <a:rPr lang="ru-RU" dirty="0" smtClean="0"/>
            <a:t>Грамотное чтение и письмо</a:t>
          </a:r>
          <a:endParaRPr lang="ru-RU" dirty="0"/>
        </a:p>
      </dgm:t>
    </dgm:pt>
    <dgm:pt modelId="{FAE9DE04-0552-4375-A254-D6486D5B2717}" type="parTrans" cxnId="{562A9F9A-BBD5-4BB3-883C-5F79575292CE}">
      <dgm:prSet/>
      <dgm:spPr/>
      <dgm:t>
        <a:bodyPr/>
        <a:lstStyle/>
        <a:p>
          <a:endParaRPr lang="ru-RU"/>
        </a:p>
      </dgm:t>
    </dgm:pt>
    <dgm:pt modelId="{6D383F62-80D4-4DD7-8E43-B4A805ABB6A1}" type="sibTrans" cxnId="{562A9F9A-BBD5-4BB3-883C-5F79575292CE}">
      <dgm:prSet/>
      <dgm:spPr/>
      <dgm:t>
        <a:bodyPr/>
        <a:lstStyle/>
        <a:p>
          <a:endParaRPr lang="ru-RU"/>
        </a:p>
      </dgm:t>
    </dgm:pt>
    <dgm:pt modelId="{991CADD2-F077-4D43-A107-FB0E58E08C80}">
      <dgm:prSet phldrT="[Текст]"/>
      <dgm:spPr/>
      <dgm:t>
        <a:bodyPr/>
        <a:lstStyle/>
        <a:p>
          <a:r>
            <a:rPr lang="ru-RU" dirty="0" smtClean="0"/>
            <a:t>Обогащение словаря</a:t>
          </a:r>
          <a:endParaRPr lang="ru-RU" dirty="0"/>
        </a:p>
      </dgm:t>
    </dgm:pt>
    <dgm:pt modelId="{CF20E785-1B80-47C4-A10E-90AFB964C88D}" type="parTrans" cxnId="{B0515C67-302A-4E5A-8707-B6D22308226D}">
      <dgm:prSet/>
      <dgm:spPr/>
      <dgm:t>
        <a:bodyPr/>
        <a:lstStyle/>
        <a:p>
          <a:endParaRPr lang="ru-RU"/>
        </a:p>
      </dgm:t>
    </dgm:pt>
    <dgm:pt modelId="{7A498F1B-FF99-4400-8443-B732560AD76E}" type="sibTrans" cxnId="{B0515C67-302A-4E5A-8707-B6D22308226D}">
      <dgm:prSet/>
      <dgm:spPr/>
      <dgm:t>
        <a:bodyPr/>
        <a:lstStyle/>
        <a:p>
          <a:endParaRPr lang="ru-RU"/>
        </a:p>
      </dgm:t>
    </dgm:pt>
    <dgm:pt modelId="{066153B9-3D55-4B9E-A869-BA88F84C2581}" type="pres">
      <dgm:prSet presAssocID="{CA38ECF9-DB97-416E-91D7-F5EC85B4C954}" presName="diagram" presStyleCnt="0">
        <dgm:presLayoutVars>
          <dgm:chMax val="1"/>
          <dgm:dir/>
          <dgm:animLvl val="ctr"/>
          <dgm:resizeHandles val="exact"/>
        </dgm:presLayoutVars>
      </dgm:prSet>
      <dgm:spPr/>
      <dgm:t>
        <a:bodyPr/>
        <a:lstStyle/>
        <a:p>
          <a:endParaRPr lang="ru-RU"/>
        </a:p>
      </dgm:t>
    </dgm:pt>
    <dgm:pt modelId="{0A3B3F1B-15A3-4648-A6A7-72A054524762}" type="pres">
      <dgm:prSet presAssocID="{CA38ECF9-DB97-416E-91D7-F5EC85B4C954}" presName="matrix" presStyleCnt="0"/>
      <dgm:spPr/>
    </dgm:pt>
    <dgm:pt modelId="{C5589038-8192-4388-901A-85E472EB4AF9}" type="pres">
      <dgm:prSet presAssocID="{CA38ECF9-DB97-416E-91D7-F5EC85B4C954}" presName="tile1" presStyleLbl="node1" presStyleIdx="0" presStyleCnt="4"/>
      <dgm:spPr/>
      <dgm:t>
        <a:bodyPr/>
        <a:lstStyle/>
        <a:p>
          <a:endParaRPr lang="ru-RU"/>
        </a:p>
      </dgm:t>
    </dgm:pt>
    <dgm:pt modelId="{4E0D5B60-C58A-48C5-9552-DFC7188ADA14}" type="pres">
      <dgm:prSet presAssocID="{CA38ECF9-DB97-416E-91D7-F5EC85B4C954}" presName="tile1text" presStyleLbl="node1" presStyleIdx="0" presStyleCnt="4">
        <dgm:presLayoutVars>
          <dgm:chMax val="0"/>
          <dgm:chPref val="0"/>
          <dgm:bulletEnabled val="1"/>
        </dgm:presLayoutVars>
      </dgm:prSet>
      <dgm:spPr/>
      <dgm:t>
        <a:bodyPr/>
        <a:lstStyle/>
        <a:p>
          <a:endParaRPr lang="ru-RU"/>
        </a:p>
      </dgm:t>
    </dgm:pt>
    <dgm:pt modelId="{CE17F839-3A20-4C95-A066-03B21A64005E}" type="pres">
      <dgm:prSet presAssocID="{CA38ECF9-DB97-416E-91D7-F5EC85B4C954}" presName="tile2" presStyleLbl="node1" presStyleIdx="1" presStyleCnt="4"/>
      <dgm:spPr/>
      <dgm:t>
        <a:bodyPr/>
        <a:lstStyle/>
        <a:p>
          <a:endParaRPr lang="ru-RU"/>
        </a:p>
      </dgm:t>
    </dgm:pt>
    <dgm:pt modelId="{FB81BDA5-D0A2-4ED1-B66A-B1E11D280409}" type="pres">
      <dgm:prSet presAssocID="{CA38ECF9-DB97-416E-91D7-F5EC85B4C954}" presName="tile2text" presStyleLbl="node1" presStyleIdx="1" presStyleCnt="4">
        <dgm:presLayoutVars>
          <dgm:chMax val="0"/>
          <dgm:chPref val="0"/>
          <dgm:bulletEnabled val="1"/>
        </dgm:presLayoutVars>
      </dgm:prSet>
      <dgm:spPr/>
      <dgm:t>
        <a:bodyPr/>
        <a:lstStyle/>
        <a:p>
          <a:endParaRPr lang="ru-RU"/>
        </a:p>
      </dgm:t>
    </dgm:pt>
    <dgm:pt modelId="{5BB140E0-3648-4FB4-B41A-686EE3C1FA91}" type="pres">
      <dgm:prSet presAssocID="{CA38ECF9-DB97-416E-91D7-F5EC85B4C954}" presName="tile3" presStyleLbl="node1" presStyleIdx="2" presStyleCnt="4"/>
      <dgm:spPr/>
      <dgm:t>
        <a:bodyPr/>
        <a:lstStyle/>
        <a:p>
          <a:endParaRPr lang="ru-RU"/>
        </a:p>
      </dgm:t>
    </dgm:pt>
    <dgm:pt modelId="{F00B5C98-55D5-46E0-9FC3-ABAA5F66682E}" type="pres">
      <dgm:prSet presAssocID="{CA38ECF9-DB97-416E-91D7-F5EC85B4C954}" presName="tile3text" presStyleLbl="node1" presStyleIdx="2" presStyleCnt="4">
        <dgm:presLayoutVars>
          <dgm:chMax val="0"/>
          <dgm:chPref val="0"/>
          <dgm:bulletEnabled val="1"/>
        </dgm:presLayoutVars>
      </dgm:prSet>
      <dgm:spPr/>
      <dgm:t>
        <a:bodyPr/>
        <a:lstStyle/>
        <a:p>
          <a:endParaRPr lang="ru-RU"/>
        </a:p>
      </dgm:t>
    </dgm:pt>
    <dgm:pt modelId="{2C47B942-5F6D-43E2-B080-93D0314CAA19}" type="pres">
      <dgm:prSet presAssocID="{CA38ECF9-DB97-416E-91D7-F5EC85B4C954}" presName="tile4" presStyleLbl="node1" presStyleIdx="3" presStyleCnt="4"/>
      <dgm:spPr/>
      <dgm:t>
        <a:bodyPr/>
        <a:lstStyle/>
        <a:p>
          <a:endParaRPr lang="ru-RU"/>
        </a:p>
      </dgm:t>
    </dgm:pt>
    <dgm:pt modelId="{F1AB6570-8A15-43C7-BF85-7898CCCB0C47}" type="pres">
      <dgm:prSet presAssocID="{CA38ECF9-DB97-416E-91D7-F5EC85B4C954}" presName="tile4text" presStyleLbl="node1" presStyleIdx="3" presStyleCnt="4">
        <dgm:presLayoutVars>
          <dgm:chMax val="0"/>
          <dgm:chPref val="0"/>
          <dgm:bulletEnabled val="1"/>
        </dgm:presLayoutVars>
      </dgm:prSet>
      <dgm:spPr/>
      <dgm:t>
        <a:bodyPr/>
        <a:lstStyle/>
        <a:p>
          <a:endParaRPr lang="ru-RU"/>
        </a:p>
      </dgm:t>
    </dgm:pt>
    <dgm:pt modelId="{2E1877CC-4031-473B-94FD-7B95D777030F}" type="pres">
      <dgm:prSet presAssocID="{CA38ECF9-DB97-416E-91D7-F5EC85B4C954}" presName="centerTile" presStyleLbl="fgShp" presStyleIdx="0" presStyleCnt="1" custScaleX="126805" custScaleY="159134">
        <dgm:presLayoutVars>
          <dgm:chMax val="0"/>
          <dgm:chPref val="0"/>
        </dgm:presLayoutVars>
      </dgm:prSet>
      <dgm:spPr/>
      <dgm:t>
        <a:bodyPr/>
        <a:lstStyle/>
        <a:p>
          <a:endParaRPr lang="ru-RU"/>
        </a:p>
      </dgm:t>
    </dgm:pt>
  </dgm:ptLst>
  <dgm:cxnLst>
    <dgm:cxn modelId="{CF3BFB32-3875-42C9-ACAB-D9773B6034B6}" type="presOf" srcId="{586CA77A-11BB-41FA-9468-88C7DFFB5B5A}" destId="{5BB140E0-3648-4FB4-B41A-686EE3C1FA91}" srcOrd="0" destOrd="0" presId="urn:microsoft.com/office/officeart/2005/8/layout/matrix1"/>
    <dgm:cxn modelId="{4F6CE9C7-9F60-4D80-9138-981F255125B1}" type="presOf" srcId="{83672921-CF35-47F2-9FE9-51C22D3A40B4}" destId="{2E1877CC-4031-473B-94FD-7B95D777030F}" srcOrd="0" destOrd="0" presId="urn:microsoft.com/office/officeart/2005/8/layout/matrix1"/>
    <dgm:cxn modelId="{EFC59F85-980B-409B-B99A-95B1CDBFAD95}" type="presOf" srcId="{DF8D01E9-9C6C-4EEA-A6A4-88E9E0248436}" destId="{C5589038-8192-4388-901A-85E472EB4AF9}" srcOrd="0" destOrd="0" presId="urn:microsoft.com/office/officeart/2005/8/layout/matrix1"/>
    <dgm:cxn modelId="{759E0047-8806-4ACD-AD6F-AB700A394FA5}" srcId="{83672921-CF35-47F2-9FE9-51C22D3A40B4}" destId="{DF8D01E9-9C6C-4EEA-A6A4-88E9E0248436}" srcOrd="0" destOrd="0" parTransId="{9236A725-A00D-4C22-9FE1-B821BB6E2A14}" sibTransId="{F02412FD-46F2-4184-80F0-6462DFDA283B}"/>
    <dgm:cxn modelId="{92840A89-2EA0-4DCA-975C-1143ABA0FF92}" srcId="{83672921-CF35-47F2-9FE9-51C22D3A40B4}" destId="{58D22372-28CF-4074-BACB-F205D7B8D6A6}" srcOrd="1" destOrd="0" parTransId="{1241B145-DA3C-4A1E-8E38-9A0B27EB9E2E}" sibTransId="{71FC1817-792E-417A-81D4-52F0A19665B6}"/>
    <dgm:cxn modelId="{47816A3E-CC97-4078-B76F-523A604D2F4E}" srcId="{CA38ECF9-DB97-416E-91D7-F5EC85B4C954}" destId="{83672921-CF35-47F2-9FE9-51C22D3A40B4}" srcOrd="0" destOrd="0" parTransId="{BFFAEF49-3F99-4562-83CD-4D0398EBD768}" sibTransId="{BF945E82-0D4E-4664-B54B-62A75740759B}"/>
    <dgm:cxn modelId="{3AA2A61F-414E-47B2-A439-D37DB6C27AB4}" type="presOf" srcId="{991CADD2-F077-4D43-A107-FB0E58E08C80}" destId="{F1AB6570-8A15-43C7-BF85-7898CCCB0C47}" srcOrd="1" destOrd="0" presId="urn:microsoft.com/office/officeart/2005/8/layout/matrix1"/>
    <dgm:cxn modelId="{7EBFDA7D-12DA-4379-98E5-38DE8BBFD693}" type="presOf" srcId="{DF8D01E9-9C6C-4EEA-A6A4-88E9E0248436}" destId="{4E0D5B60-C58A-48C5-9552-DFC7188ADA14}" srcOrd="1" destOrd="0" presId="urn:microsoft.com/office/officeart/2005/8/layout/matrix1"/>
    <dgm:cxn modelId="{C2EA1C25-3DA2-48BD-B003-C6ECFE70FD06}" type="presOf" srcId="{58D22372-28CF-4074-BACB-F205D7B8D6A6}" destId="{FB81BDA5-D0A2-4ED1-B66A-B1E11D280409}" srcOrd="1" destOrd="0" presId="urn:microsoft.com/office/officeart/2005/8/layout/matrix1"/>
    <dgm:cxn modelId="{1E00F049-0B40-4C47-9978-987C38C9CCE8}" type="presOf" srcId="{991CADD2-F077-4D43-A107-FB0E58E08C80}" destId="{2C47B942-5F6D-43E2-B080-93D0314CAA19}" srcOrd="0" destOrd="0" presId="urn:microsoft.com/office/officeart/2005/8/layout/matrix1"/>
    <dgm:cxn modelId="{B0515C67-302A-4E5A-8707-B6D22308226D}" srcId="{83672921-CF35-47F2-9FE9-51C22D3A40B4}" destId="{991CADD2-F077-4D43-A107-FB0E58E08C80}" srcOrd="3" destOrd="0" parTransId="{CF20E785-1B80-47C4-A10E-90AFB964C88D}" sibTransId="{7A498F1B-FF99-4400-8443-B732560AD76E}"/>
    <dgm:cxn modelId="{BFDC34DF-B55E-4A1D-A79B-E25E244AC170}" type="presOf" srcId="{586CA77A-11BB-41FA-9468-88C7DFFB5B5A}" destId="{F00B5C98-55D5-46E0-9FC3-ABAA5F66682E}" srcOrd="1" destOrd="0" presId="urn:microsoft.com/office/officeart/2005/8/layout/matrix1"/>
    <dgm:cxn modelId="{562A9F9A-BBD5-4BB3-883C-5F79575292CE}" srcId="{83672921-CF35-47F2-9FE9-51C22D3A40B4}" destId="{586CA77A-11BB-41FA-9468-88C7DFFB5B5A}" srcOrd="2" destOrd="0" parTransId="{FAE9DE04-0552-4375-A254-D6486D5B2717}" sibTransId="{6D383F62-80D4-4DD7-8E43-B4A805ABB6A1}"/>
    <dgm:cxn modelId="{1F728693-D238-47F5-81CA-82A11D189721}" type="presOf" srcId="{58D22372-28CF-4074-BACB-F205D7B8D6A6}" destId="{CE17F839-3A20-4C95-A066-03B21A64005E}" srcOrd="0" destOrd="0" presId="urn:microsoft.com/office/officeart/2005/8/layout/matrix1"/>
    <dgm:cxn modelId="{2A45AA66-4A5F-4807-AEF2-482345B014D6}" type="presOf" srcId="{CA38ECF9-DB97-416E-91D7-F5EC85B4C954}" destId="{066153B9-3D55-4B9E-A869-BA88F84C2581}" srcOrd="0" destOrd="0" presId="urn:microsoft.com/office/officeart/2005/8/layout/matrix1"/>
    <dgm:cxn modelId="{BCE6D7BE-13F5-4B5C-AFC4-E240AD4317A1}" type="presParOf" srcId="{066153B9-3D55-4B9E-A869-BA88F84C2581}" destId="{0A3B3F1B-15A3-4648-A6A7-72A054524762}" srcOrd="0" destOrd="0" presId="urn:microsoft.com/office/officeart/2005/8/layout/matrix1"/>
    <dgm:cxn modelId="{2CBE5AD1-AA34-489D-B55D-D4AE5197042A}" type="presParOf" srcId="{0A3B3F1B-15A3-4648-A6A7-72A054524762}" destId="{C5589038-8192-4388-901A-85E472EB4AF9}" srcOrd="0" destOrd="0" presId="urn:microsoft.com/office/officeart/2005/8/layout/matrix1"/>
    <dgm:cxn modelId="{3C5AE196-CDCA-4BDA-A5A4-2257021E41C6}" type="presParOf" srcId="{0A3B3F1B-15A3-4648-A6A7-72A054524762}" destId="{4E0D5B60-C58A-48C5-9552-DFC7188ADA14}" srcOrd="1" destOrd="0" presId="urn:microsoft.com/office/officeart/2005/8/layout/matrix1"/>
    <dgm:cxn modelId="{8B62A5D5-A800-4829-A114-E77F31B90C12}" type="presParOf" srcId="{0A3B3F1B-15A3-4648-A6A7-72A054524762}" destId="{CE17F839-3A20-4C95-A066-03B21A64005E}" srcOrd="2" destOrd="0" presId="urn:microsoft.com/office/officeart/2005/8/layout/matrix1"/>
    <dgm:cxn modelId="{C2B03274-21C6-48A9-B09B-A1E414840164}" type="presParOf" srcId="{0A3B3F1B-15A3-4648-A6A7-72A054524762}" destId="{FB81BDA5-D0A2-4ED1-B66A-B1E11D280409}" srcOrd="3" destOrd="0" presId="urn:microsoft.com/office/officeart/2005/8/layout/matrix1"/>
    <dgm:cxn modelId="{628220F7-5784-4BFD-B369-F4E5E91216EA}" type="presParOf" srcId="{0A3B3F1B-15A3-4648-A6A7-72A054524762}" destId="{5BB140E0-3648-4FB4-B41A-686EE3C1FA91}" srcOrd="4" destOrd="0" presId="urn:microsoft.com/office/officeart/2005/8/layout/matrix1"/>
    <dgm:cxn modelId="{6C20F7F8-F71B-4861-97CF-6F552D7BF8CB}" type="presParOf" srcId="{0A3B3F1B-15A3-4648-A6A7-72A054524762}" destId="{F00B5C98-55D5-46E0-9FC3-ABAA5F66682E}" srcOrd="5" destOrd="0" presId="urn:microsoft.com/office/officeart/2005/8/layout/matrix1"/>
    <dgm:cxn modelId="{4A88111F-D12B-45F4-B1F7-A7AE2B62EEC0}" type="presParOf" srcId="{0A3B3F1B-15A3-4648-A6A7-72A054524762}" destId="{2C47B942-5F6D-43E2-B080-93D0314CAA19}" srcOrd="6" destOrd="0" presId="urn:microsoft.com/office/officeart/2005/8/layout/matrix1"/>
    <dgm:cxn modelId="{ECF83B80-C47B-4E8C-8FA6-2BA207F5BABC}" type="presParOf" srcId="{0A3B3F1B-15A3-4648-A6A7-72A054524762}" destId="{F1AB6570-8A15-43C7-BF85-7898CCCB0C47}" srcOrd="7" destOrd="0" presId="urn:microsoft.com/office/officeart/2005/8/layout/matrix1"/>
    <dgm:cxn modelId="{BF824552-E8C3-43BE-97BB-C438A7394982}" type="presParOf" srcId="{066153B9-3D55-4B9E-A869-BA88F84C2581}" destId="{2E1877CC-4031-473B-94FD-7B95D777030F}"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589038-8192-4388-901A-85E472EB4AF9}">
      <dsp:nvSpPr>
        <dsp:cNvPr id="0" name=""/>
        <dsp:cNvSpPr/>
      </dsp:nvSpPr>
      <dsp:spPr>
        <a:xfrm rot="16200000">
          <a:off x="598090" y="-598090"/>
          <a:ext cx="2423319" cy="3619500"/>
        </a:xfrm>
        <a:prstGeom prst="round1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kern="1200" dirty="0" smtClean="0"/>
            <a:t>Развитие звукопроизношения</a:t>
          </a:r>
          <a:endParaRPr lang="ru-RU" sz="2100" kern="1200" dirty="0"/>
        </a:p>
      </dsp:txBody>
      <dsp:txXfrm rot="16200000">
        <a:off x="901005" y="-901005"/>
        <a:ext cx="1817489" cy="3619500"/>
      </dsp:txXfrm>
    </dsp:sp>
    <dsp:sp modelId="{CE17F839-3A20-4C95-A066-03B21A64005E}">
      <dsp:nvSpPr>
        <dsp:cNvPr id="0" name=""/>
        <dsp:cNvSpPr/>
      </dsp:nvSpPr>
      <dsp:spPr>
        <a:xfrm>
          <a:off x="3619500" y="0"/>
          <a:ext cx="3619500" cy="2423319"/>
        </a:xfrm>
        <a:prstGeom prst="round1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kern="1200" dirty="0" smtClean="0"/>
            <a:t>Развитие лексико-грамматического строя речи</a:t>
          </a:r>
          <a:endParaRPr lang="ru-RU" sz="2100" kern="1200" dirty="0"/>
        </a:p>
      </dsp:txBody>
      <dsp:txXfrm>
        <a:off x="3619500" y="0"/>
        <a:ext cx="3619500" cy="1817489"/>
      </dsp:txXfrm>
    </dsp:sp>
    <dsp:sp modelId="{5BB140E0-3648-4FB4-B41A-686EE3C1FA91}">
      <dsp:nvSpPr>
        <dsp:cNvPr id="0" name=""/>
        <dsp:cNvSpPr/>
      </dsp:nvSpPr>
      <dsp:spPr>
        <a:xfrm rot="10800000">
          <a:off x="0" y="2423319"/>
          <a:ext cx="3619500" cy="2423319"/>
        </a:xfrm>
        <a:prstGeom prst="round1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kern="1200" dirty="0" smtClean="0"/>
            <a:t>Грамотное чтение и письмо</a:t>
          </a:r>
          <a:endParaRPr lang="ru-RU" sz="2100" kern="1200" dirty="0"/>
        </a:p>
      </dsp:txBody>
      <dsp:txXfrm rot="10800000">
        <a:off x="0" y="3029148"/>
        <a:ext cx="3619500" cy="1817489"/>
      </dsp:txXfrm>
    </dsp:sp>
    <dsp:sp modelId="{2C47B942-5F6D-43E2-B080-93D0314CAA19}">
      <dsp:nvSpPr>
        <dsp:cNvPr id="0" name=""/>
        <dsp:cNvSpPr/>
      </dsp:nvSpPr>
      <dsp:spPr>
        <a:xfrm rot="5400000">
          <a:off x="4217590" y="1825228"/>
          <a:ext cx="2423319" cy="3619500"/>
        </a:xfrm>
        <a:prstGeom prst="round1Rect">
          <a:avLst/>
        </a:prstGeom>
        <a:solidFill>
          <a:schemeClr val="accent1">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ru-RU" sz="2100" kern="1200" dirty="0" smtClean="0"/>
            <a:t>Обогащение словаря</a:t>
          </a:r>
          <a:endParaRPr lang="ru-RU" sz="2100" kern="1200" dirty="0"/>
        </a:p>
      </dsp:txBody>
      <dsp:txXfrm rot="5400000">
        <a:off x="4520505" y="2128143"/>
        <a:ext cx="1817489" cy="3619500"/>
      </dsp:txXfrm>
    </dsp:sp>
    <dsp:sp modelId="{2E1877CC-4031-473B-94FD-7B95D777030F}">
      <dsp:nvSpPr>
        <dsp:cNvPr id="0" name=""/>
        <dsp:cNvSpPr/>
      </dsp:nvSpPr>
      <dsp:spPr>
        <a:xfrm>
          <a:off x="2242587" y="1459237"/>
          <a:ext cx="2753824" cy="1928162"/>
        </a:xfrm>
        <a:prstGeom prst="roundRect">
          <a:avLst/>
        </a:prstGeom>
        <a:solidFill>
          <a:schemeClr val="accent1">
            <a:tint val="60000"/>
            <a:hueOff val="0"/>
            <a:satOff val="0"/>
            <a:lumOff val="0"/>
            <a:alphaOff val="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b="1" kern="1200" dirty="0" smtClean="0">
              <a:solidFill>
                <a:srgbClr val="002060"/>
              </a:solidFill>
              <a:effectLst/>
            </a:rPr>
            <a:t>Развитие фонематического восприятия</a:t>
          </a:r>
          <a:endParaRPr lang="ru-RU" sz="2100" b="1" kern="1200" dirty="0">
            <a:solidFill>
              <a:srgbClr val="002060"/>
            </a:solidFill>
            <a:effectLst/>
          </a:endParaRPr>
        </a:p>
      </dsp:txBody>
      <dsp:txXfrm>
        <a:off x="2242587" y="1459237"/>
        <a:ext cx="2753824" cy="1928162"/>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AA8D2-0037-4BBB-B950-5F4A0101D203}" type="datetimeFigureOut">
              <a:rPr lang="ru-RU" smtClean="0"/>
              <a:pPr/>
              <a:t>03.02.2014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4009A7-5AEB-4E91-88A5-5762A54ABD4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D285027-4D48-4971-A0EC-F547B3D1A55B}" type="datetimeFigureOut">
              <a:rPr lang="ru-RU" smtClean="0"/>
              <a:pPr/>
              <a:t>03.02.2014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8C7B155-9C46-41A5-838A-7F4B55978FB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D285027-4D48-4971-A0EC-F547B3D1A55B}" type="datetimeFigureOut">
              <a:rPr lang="ru-RU" smtClean="0"/>
              <a:pPr/>
              <a:t>03.02.2014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8C7B155-9C46-41A5-838A-7F4B55978FB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8D285027-4D48-4971-A0EC-F547B3D1A55B}" type="datetimeFigureOut">
              <a:rPr lang="ru-RU" smtClean="0"/>
              <a:pPr/>
              <a:t>03.02.2014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8C7B155-9C46-41A5-838A-7F4B55978FB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D285027-4D48-4971-A0EC-F547B3D1A55B}" type="datetimeFigureOut">
              <a:rPr lang="ru-RU" smtClean="0"/>
              <a:pPr/>
              <a:t>03.02.2014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8C7B155-9C46-41A5-838A-7F4B55978FB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D285027-4D48-4971-A0EC-F547B3D1A55B}" type="datetimeFigureOut">
              <a:rPr lang="ru-RU" smtClean="0"/>
              <a:pPr/>
              <a:t>03.02.2014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08C7B155-9C46-41A5-838A-7F4B55978FB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D285027-4D48-4971-A0EC-F547B3D1A55B}" type="datetimeFigureOut">
              <a:rPr lang="ru-RU" smtClean="0"/>
              <a:pPr/>
              <a:t>03.02.2014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8C7B155-9C46-41A5-838A-7F4B55978FB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D285027-4D48-4971-A0EC-F547B3D1A55B}" type="datetimeFigureOut">
              <a:rPr lang="ru-RU" smtClean="0"/>
              <a:pPr/>
              <a:t>03.02.2014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08C7B155-9C46-41A5-838A-7F4B55978FB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8D285027-4D48-4971-A0EC-F547B3D1A55B}" type="datetimeFigureOut">
              <a:rPr lang="ru-RU" smtClean="0"/>
              <a:pPr/>
              <a:t>03.02.2014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08C7B155-9C46-41A5-838A-7F4B55978FB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8D285027-4D48-4971-A0EC-F547B3D1A55B}" type="datetimeFigureOut">
              <a:rPr lang="ru-RU" smtClean="0"/>
              <a:pPr/>
              <a:t>03.02.2014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08C7B155-9C46-41A5-838A-7F4B55978FB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D285027-4D48-4971-A0EC-F547B3D1A55B}" type="datetimeFigureOut">
              <a:rPr lang="ru-RU" smtClean="0"/>
              <a:pPr/>
              <a:t>03.02.2014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8C7B155-9C46-41A5-838A-7F4B55978FB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8D285027-4D48-4971-A0EC-F547B3D1A55B}" type="datetimeFigureOut">
              <a:rPr lang="ru-RU" smtClean="0"/>
              <a:pPr/>
              <a:t>03.02.2014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8C7B155-9C46-41A5-838A-7F4B55978FB0}"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D285027-4D48-4971-A0EC-F547B3D1A55B}" type="datetimeFigureOut">
              <a:rPr lang="ru-RU" smtClean="0"/>
              <a:pPr/>
              <a:t>03.02.2014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8C7B155-9C46-41A5-838A-7F4B55978FB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88640"/>
            <a:ext cx="8352928" cy="785819"/>
          </a:xfrm>
        </p:spPr>
        <p:txBody>
          <a:bodyPr anchor="ctr">
            <a:normAutofit/>
            <a:scene3d>
              <a:camera prst="orthographicFront"/>
              <a:lightRig rig="threePt" dir="t"/>
            </a:scene3d>
            <a:sp3d extrusionH="57150">
              <a:bevelT w="38100" h="38100"/>
            </a:sp3d>
          </a:bodyPr>
          <a:lstStyle/>
          <a:p>
            <a:pPr algn="ctr"/>
            <a:r>
              <a:rPr lang="ru-RU" sz="1800" cap="none" dirty="0" smtClean="0">
                <a:ln w="500">
                  <a:solidFill>
                    <a:schemeClr val="bg2">
                      <a:lumMod val="50000"/>
                    </a:schemeClr>
                  </a:solidFill>
                </a:ln>
                <a:solidFill>
                  <a:schemeClr val="bg2">
                    <a:lumMod val="25000"/>
                  </a:schemeClr>
                </a:solidFill>
              </a:rPr>
              <a:t>МБДОУ </a:t>
            </a:r>
            <a:r>
              <a:rPr lang="ru-RU" sz="1800" kern="0" cap="none" dirty="0" smtClean="0">
                <a:ln w="500">
                  <a:solidFill>
                    <a:schemeClr val="bg2">
                      <a:lumMod val="50000"/>
                    </a:schemeClr>
                  </a:solidFill>
                </a:ln>
                <a:solidFill>
                  <a:schemeClr val="bg2">
                    <a:lumMod val="25000"/>
                  </a:schemeClr>
                </a:solidFill>
              </a:rPr>
              <a:t>детский</a:t>
            </a:r>
            <a:r>
              <a:rPr lang="ru-RU" sz="1800" cap="none" dirty="0" smtClean="0">
                <a:ln w="500">
                  <a:solidFill>
                    <a:schemeClr val="bg2">
                      <a:lumMod val="50000"/>
                    </a:schemeClr>
                  </a:solidFill>
                </a:ln>
                <a:solidFill>
                  <a:schemeClr val="bg2">
                    <a:lumMod val="25000"/>
                  </a:schemeClr>
                </a:solidFill>
              </a:rPr>
              <a:t> сад №46 «Мотылек» комбинированного вида г.п. Монино</a:t>
            </a:r>
            <a:endParaRPr lang="ru-RU" sz="2000" dirty="0">
              <a:ln w="500">
                <a:solidFill>
                  <a:schemeClr val="bg2">
                    <a:lumMod val="50000"/>
                  </a:schemeClr>
                </a:solidFill>
              </a:ln>
              <a:solidFill>
                <a:srgbClr val="002060"/>
              </a:solidFill>
            </a:endParaRPr>
          </a:p>
        </p:txBody>
      </p:sp>
      <p:sp>
        <p:nvSpPr>
          <p:cNvPr id="3" name="Подзаголовок 2"/>
          <p:cNvSpPr>
            <a:spLocks noGrp="1"/>
          </p:cNvSpPr>
          <p:nvPr>
            <p:ph type="subTitle" idx="1"/>
          </p:nvPr>
        </p:nvSpPr>
        <p:spPr>
          <a:xfrm>
            <a:off x="285720" y="928670"/>
            <a:ext cx="8215370" cy="5429288"/>
          </a:xfrm>
        </p:spPr>
        <p:txBody>
          <a:bodyPr>
            <a:normAutofit fontScale="25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11200" b="1" dirty="0">
                <a:ln w="11430"/>
                <a:solidFill>
                  <a:srgbClr val="002060"/>
                </a:solidFill>
                <a:effectLst>
                  <a:outerShdw blurRad="50800" dist="39000" dir="5460000" algn="tl">
                    <a:srgbClr val="000000">
                      <a:alpha val="38000"/>
                    </a:srgbClr>
                  </a:outerShdw>
                </a:effectLst>
              </a:rPr>
              <a:t>Тема:</a:t>
            </a:r>
          </a:p>
          <a:p>
            <a:r>
              <a:rPr lang="ru-RU" sz="11200" b="1" dirty="0" smtClean="0">
                <a:ln w="11430"/>
                <a:solidFill>
                  <a:srgbClr val="002060"/>
                </a:solidFill>
                <a:effectLst>
                  <a:outerShdw blurRad="50800" dist="39000" dir="5460000" algn="tl">
                    <a:srgbClr val="000000">
                      <a:alpha val="38000"/>
                    </a:srgbClr>
                  </a:outerShdw>
                </a:effectLst>
              </a:rPr>
              <a:t>«</a:t>
            </a:r>
            <a:r>
              <a:rPr lang="ru-RU" sz="11200" b="1" smtClean="0">
                <a:ln w="11430"/>
                <a:solidFill>
                  <a:srgbClr val="002060"/>
                </a:solidFill>
                <a:effectLst>
                  <a:outerShdw blurRad="50800" dist="39000" dir="5460000" algn="tl">
                    <a:srgbClr val="000000">
                      <a:alpha val="38000"/>
                    </a:srgbClr>
                  </a:outerShdw>
                </a:effectLst>
              </a:rPr>
              <a:t>Коррекция нарушений </a:t>
            </a:r>
            <a:r>
              <a:rPr lang="ru-RU" sz="11200" b="1" dirty="0" smtClean="0">
                <a:ln w="11430"/>
                <a:solidFill>
                  <a:srgbClr val="002060"/>
                </a:solidFill>
                <a:effectLst>
                  <a:outerShdw blurRad="50800" dist="39000" dir="5460000" algn="tl">
                    <a:srgbClr val="000000">
                      <a:alpha val="38000"/>
                    </a:srgbClr>
                  </a:outerShdw>
                </a:effectLst>
              </a:rPr>
              <a:t>фонематического восприятия </a:t>
            </a:r>
            <a:r>
              <a:rPr lang="ru-RU" sz="11200" b="1" dirty="0" smtClean="0">
                <a:ln w="11430"/>
                <a:solidFill>
                  <a:srgbClr val="002060"/>
                </a:solidFill>
                <a:effectLst>
                  <a:outerShdw blurRad="50800" dist="39000" dir="5460000" algn="tl">
                    <a:srgbClr val="000000">
                      <a:alpha val="38000"/>
                    </a:srgbClr>
                  </a:outerShdw>
                </a:effectLst>
              </a:rPr>
              <a:t>у детей </a:t>
            </a:r>
            <a:r>
              <a:rPr lang="ru-RU" sz="11200" b="1" smtClean="0">
                <a:ln w="11430"/>
                <a:solidFill>
                  <a:srgbClr val="002060"/>
                </a:solidFill>
                <a:effectLst>
                  <a:outerShdw blurRad="50800" dist="39000" dir="5460000" algn="tl">
                    <a:srgbClr val="000000">
                      <a:alpha val="38000"/>
                    </a:srgbClr>
                  </a:outerShdw>
                </a:effectLst>
              </a:rPr>
              <a:t>с </a:t>
            </a:r>
            <a:r>
              <a:rPr lang="ru-RU" sz="11200" b="1" smtClean="0">
                <a:ln w="11430"/>
                <a:solidFill>
                  <a:srgbClr val="002060"/>
                </a:solidFill>
                <a:effectLst>
                  <a:outerShdw blurRad="50800" dist="39000" dir="5460000" algn="tl">
                    <a:srgbClr val="000000">
                      <a:alpha val="38000"/>
                    </a:srgbClr>
                  </a:outerShdw>
                </a:effectLst>
              </a:rPr>
              <a:t>ОНР»</a:t>
            </a:r>
            <a:endParaRPr lang="ru-RU" sz="11200" b="1" dirty="0" smtClean="0">
              <a:ln w="11430"/>
              <a:solidFill>
                <a:srgbClr val="002060"/>
              </a:solidFill>
              <a:effectLst>
                <a:outerShdw blurRad="50800" dist="39000" dir="5460000" algn="tl">
                  <a:srgbClr val="000000">
                    <a:alpha val="38000"/>
                  </a:srgbClr>
                </a:outerShdw>
              </a:effectLst>
            </a:endParaRPr>
          </a:p>
          <a:p>
            <a:endParaRPr lang="ru-RU" sz="11200" b="1" dirty="0" smtClean="0">
              <a:ln w="11430"/>
              <a:solidFill>
                <a:srgbClr val="002060"/>
              </a:solidFill>
              <a:effectLst>
                <a:outerShdw blurRad="50800" dist="39000" dir="5460000" algn="tl">
                  <a:srgbClr val="000000">
                    <a:alpha val="38000"/>
                  </a:srgbClr>
                </a:outerShdw>
              </a:effectLst>
            </a:endParaRPr>
          </a:p>
          <a:p>
            <a:pPr algn="r"/>
            <a:endParaRPr lang="ru-RU" sz="8000" b="1" dirty="0" smtClean="0">
              <a:ln w="11430"/>
              <a:solidFill>
                <a:srgbClr val="FF0000"/>
              </a:solidFill>
              <a:effectLst>
                <a:outerShdw blurRad="50800" dist="39000" dir="5460000" algn="tl">
                  <a:srgbClr val="000000">
                    <a:alpha val="38000"/>
                  </a:srgbClr>
                </a:outerShdw>
              </a:effectLst>
            </a:endParaRPr>
          </a:p>
          <a:p>
            <a:pPr algn="r"/>
            <a:endParaRPr lang="ru-RU" sz="8000" b="1" dirty="0" smtClean="0">
              <a:ln w="11430"/>
              <a:solidFill>
                <a:srgbClr val="FF0000"/>
              </a:solidFill>
              <a:effectLst>
                <a:outerShdw blurRad="50800" dist="39000" dir="5460000" algn="tl">
                  <a:srgbClr val="000000">
                    <a:alpha val="38000"/>
                  </a:srgbClr>
                </a:outerShdw>
              </a:effectLst>
            </a:endParaRPr>
          </a:p>
          <a:p>
            <a:pPr algn="l"/>
            <a:endParaRPr lang="ru-RU" sz="8000" b="1" dirty="0" smtClean="0">
              <a:ln w="11430"/>
              <a:solidFill>
                <a:srgbClr val="FF0000"/>
              </a:solidFill>
              <a:effectLst>
                <a:outerShdw blurRad="50800" dist="39000" dir="5460000" algn="tl">
                  <a:srgbClr val="000000">
                    <a:alpha val="38000"/>
                  </a:srgbClr>
                </a:outerShdw>
              </a:effectLst>
            </a:endParaRPr>
          </a:p>
          <a:p>
            <a:pPr algn="l"/>
            <a:endParaRPr lang="ru-RU" sz="8000" b="1" dirty="0" smtClean="0">
              <a:ln w="11430"/>
              <a:solidFill>
                <a:srgbClr val="FF0000"/>
              </a:solidFill>
              <a:effectLst>
                <a:outerShdw blurRad="50800" dist="39000" dir="5460000" algn="tl">
                  <a:srgbClr val="000000">
                    <a:alpha val="38000"/>
                  </a:srgbClr>
                </a:outerShdw>
              </a:effectLst>
            </a:endParaRPr>
          </a:p>
          <a:p>
            <a:pPr algn="r"/>
            <a:endParaRPr lang="ru-RU" sz="8000" b="1" dirty="0" smtClean="0">
              <a:ln w="11430"/>
              <a:solidFill>
                <a:srgbClr val="FF0000"/>
              </a:solidFill>
              <a:effectLst>
                <a:outerShdw blurRad="50800" dist="39000" dir="5460000" algn="tl">
                  <a:srgbClr val="000000">
                    <a:alpha val="38000"/>
                  </a:srgbClr>
                </a:outerShdw>
              </a:effectLst>
            </a:endParaRPr>
          </a:p>
          <a:p>
            <a:pPr algn="r"/>
            <a:endParaRPr lang="ru-RU" sz="8000" b="1" dirty="0" smtClean="0">
              <a:ln w="11430"/>
              <a:solidFill>
                <a:srgbClr val="FF0000"/>
              </a:solidFill>
              <a:effectLst>
                <a:outerShdw blurRad="50800" dist="39000" dir="5460000" algn="tl">
                  <a:srgbClr val="000000">
                    <a:alpha val="38000"/>
                  </a:srgbClr>
                </a:outerShdw>
              </a:effectLst>
            </a:endParaRPr>
          </a:p>
          <a:p>
            <a:pPr algn="r"/>
            <a:endParaRPr lang="ru-RU" sz="8000" b="1" dirty="0" smtClean="0">
              <a:ln w="11430"/>
              <a:solidFill>
                <a:srgbClr val="FF0000"/>
              </a:solidFill>
              <a:effectLst>
                <a:outerShdw blurRad="50800" dist="39000" dir="5460000" algn="tl">
                  <a:srgbClr val="000000">
                    <a:alpha val="38000"/>
                  </a:srgbClr>
                </a:outerShdw>
              </a:effectLst>
            </a:endParaRPr>
          </a:p>
          <a:p>
            <a:pPr algn="r"/>
            <a:endParaRPr lang="ru-RU" sz="8000" b="1" dirty="0" smtClean="0">
              <a:ln w="11430"/>
              <a:solidFill>
                <a:srgbClr val="FF0000"/>
              </a:solidFill>
              <a:effectLst>
                <a:outerShdw blurRad="50800" dist="39000" dir="5460000" algn="tl">
                  <a:srgbClr val="000000">
                    <a:alpha val="38000"/>
                  </a:srgbClr>
                </a:outerShdw>
              </a:effectLst>
            </a:endParaRPr>
          </a:p>
          <a:p>
            <a:pPr algn="r"/>
            <a:endParaRPr lang="ru-RU" sz="8000" b="1" dirty="0" smtClean="0">
              <a:ln w="11430"/>
              <a:solidFill>
                <a:srgbClr val="FF0000"/>
              </a:solidFill>
              <a:effectLst>
                <a:outerShdw blurRad="50800" dist="39000" dir="5460000" algn="tl">
                  <a:srgbClr val="000000">
                    <a:alpha val="38000"/>
                  </a:srgbClr>
                </a:outerShdw>
              </a:effectLst>
            </a:endParaRPr>
          </a:p>
          <a:p>
            <a:pPr algn="r"/>
            <a:endParaRPr lang="ru-RU" sz="8000" b="1" dirty="0" smtClean="0">
              <a:ln w="11430"/>
              <a:solidFill>
                <a:srgbClr val="FF0000"/>
              </a:solidFill>
              <a:effectLst>
                <a:outerShdw blurRad="50800" dist="39000" dir="5460000" algn="tl">
                  <a:srgbClr val="000000">
                    <a:alpha val="38000"/>
                  </a:srgbClr>
                </a:outerShdw>
              </a:effectLst>
            </a:endParaRPr>
          </a:p>
          <a:p>
            <a:r>
              <a:rPr lang="ru-RU" sz="8000" b="1" dirty="0" smtClean="0">
                <a:ln w="11430"/>
                <a:solidFill>
                  <a:srgbClr val="002060"/>
                </a:solidFill>
                <a:effectLst>
                  <a:outerShdw blurRad="50800" dist="39000" dir="5460000" algn="tl">
                    <a:srgbClr val="000000">
                      <a:alpha val="38000"/>
                    </a:srgbClr>
                  </a:outerShdw>
                </a:effectLst>
              </a:rPr>
              <a:t>Подготовила: Учитель-логопед </a:t>
            </a:r>
            <a:r>
              <a:rPr lang="ru-RU" sz="8000" b="1" dirty="0" smtClean="0">
                <a:ln w="11430"/>
                <a:solidFill>
                  <a:srgbClr val="FF0000"/>
                </a:solidFill>
                <a:effectLst>
                  <a:outerShdw blurRad="50800" dist="39000" dir="5460000" algn="tl">
                    <a:srgbClr val="000000">
                      <a:alpha val="38000"/>
                    </a:srgbClr>
                  </a:outerShdw>
                </a:effectLst>
              </a:rPr>
              <a:t> </a:t>
            </a:r>
            <a:endParaRPr lang="ru-RU" sz="8000" b="1" dirty="0">
              <a:ln w="11430"/>
              <a:solidFill>
                <a:srgbClr val="FF0000"/>
              </a:solidFill>
              <a:effectLst>
                <a:outerShdw blurRad="50800" dist="39000" dir="5460000" algn="tl">
                  <a:srgbClr val="000000">
                    <a:alpha val="38000"/>
                  </a:srgbClr>
                </a:outerShdw>
              </a:effectLst>
            </a:endParaRPr>
          </a:p>
          <a:p>
            <a:r>
              <a:rPr lang="ru-RU" sz="8600" b="1" dirty="0" smtClean="0">
                <a:ln w="11430"/>
                <a:solidFill>
                  <a:srgbClr val="002060"/>
                </a:solidFill>
                <a:effectLst>
                  <a:outerShdw blurRad="50800" dist="39000" dir="5460000" algn="tl">
                    <a:srgbClr val="000000">
                      <a:alpha val="38000"/>
                    </a:srgbClr>
                  </a:outerShdw>
                </a:effectLst>
              </a:rPr>
              <a:t>Третьякова Е.Б.</a:t>
            </a:r>
            <a:r>
              <a:rPr lang="ru-RU" sz="8600" b="1" dirty="0">
                <a:ln w="11430"/>
                <a:solidFill>
                  <a:srgbClr val="002060"/>
                </a:solidFill>
                <a:effectLst>
                  <a:outerShdw blurRad="50800" dist="39000" dir="5460000" algn="tl">
                    <a:srgbClr val="000000">
                      <a:alpha val="38000"/>
                    </a:srgbClr>
                  </a:outerShdw>
                </a:effectLst>
              </a:rPr>
              <a:t> </a:t>
            </a:r>
          </a:p>
          <a:p>
            <a:r>
              <a:rPr lang="ru-RU" sz="8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r>
              <a:rPr lang="ru-RU" sz="8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r>
              <a:rPr lang="ru-RU" sz="8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1268" name="Picture 4" descr="http://ideabox.thevaluepagesgroup.com/files/2010/01/listening.jpg"/>
          <p:cNvPicPr>
            <a:picLocks noChangeAspect="1" noChangeArrowheads="1"/>
          </p:cNvPicPr>
          <p:nvPr/>
        </p:nvPicPr>
        <p:blipFill>
          <a:blip r:embed="rId2" cstate="print"/>
          <a:srcRect/>
          <a:stretch>
            <a:fillRect/>
          </a:stretch>
        </p:blipFill>
        <p:spPr bwMode="auto">
          <a:xfrm>
            <a:off x="1331640" y="2276872"/>
            <a:ext cx="6457950" cy="3133726"/>
          </a:xfrm>
          <a:prstGeom prst="rect">
            <a:avLst/>
          </a:prstGeom>
          <a:noFill/>
        </p:spPr>
      </p:pic>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a:bodyPr>
          <a:lstStyle/>
          <a:p>
            <a:pPr algn="ctr"/>
            <a:r>
              <a:rPr lang="ru-RU" sz="2400" dirty="0" smtClean="0">
                <a:solidFill>
                  <a:schemeClr val="bg2">
                    <a:lumMod val="25000"/>
                  </a:schemeClr>
                </a:solidFill>
                <a:effectLst>
                  <a:outerShdw blurRad="38100" dist="38100" dir="2700000" algn="tl">
                    <a:srgbClr val="000000">
                      <a:alpha val="43137"/>
                    </a:srgbClr>
                  </a:outerShdw>
                </a:effectLst>
              </a:rPr>
              <a:t>Игры с применением икт для развития фонематического восприятия</a:t>
            </a:r>
            <a:endParaRPr lang="ru-RU" sz="2400" dirty="0">
              <a:solidFill>
                <a:schemeClr val="bg2">
                  <a:lumMod val="25000"/>
                </a:schemeClr>
              </a:solidFill>
              <a:effectLst>
                <a:outerShdw blurRad="38100" dist="38100" dir="2700000" algn="tl">
                  <a:srgbClr val="000000">
                    <a:alpha val="43137"/>
                  </a:srgbClr>
                </a:outerShdw>
              </a:effectLst>
            </a:endParaRPr>
          </a:p>
        </p:txBody>
      </p:sp>
      <p:pic>
        <p:nvPicPr>
          <p:cNvPr id="4" name="Содержимое 3" descr="C:\Users\Polecat\Desktop\DSC02000.jpg"/>
          <p:cNvPicPr>
            <a:picLocks noGrp="1"/>
          </p:cNvPicPr>
          <p:nvPr>
            <p:ph idx="1"/>
          </p:nvPr>
        </p:nvPicPr>
        <p:blipFill>
          <a:blip r:embed="rId2" cstate="print"/>
          <a:srcRect/>
          <a:stretch>
            <a:fillRect/>
          </a:stretch>
        </p:blipFill>
        <p:spPr bwMode="auto">
          <a:xfrm>
            <a:off x="845608" y="1609725"/>
            <a:ext cx="6462184" cy="484663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692696"/>
            <a:ext cx="7239000" cy="5763040"/>
          </a:xfrm>
        </p:spPr>
        <p:txBody>
          <a:bodyPr>
            <a:normAutofit/>
          </a:bodyPr>
          <a:lstStyle/>
          <a:p>
            <a:pPr>
              <a:buNone/>
            </a:pPr>
            <a:r>
              <a:rPr lang="ru-RU" b="1" dirty="0" smtClean="0">
                <a:solidFill>
                  <a:srgbClr val="002060"/>
                </a:solidFill>
                <a:effectLst>
                  <a:outerShdw blurRad="38100" dist="38100" dir="2700000" algn="tl">
                    <a:srgbClr val="000000">
                      <a:alpha val="43137"/>
                    </a:srgbClr>
                  </a:outerShdw>
                </a:effectLst>
              </a:rPr>
              <a:t>  Теория и практика логопедической работы убедительно доказывают, что развитые фонематические процессы – важный фактор успешного становления речевой системы ребенка в целом.</a:t>
            </a:r>
          </a:p>
          <a:p>
            <a:pPr>
              <a:buNone/>
            </a:pPr>
            <a:endParaRPr lang="ru-RU" b="1" dirty="0" smtClean="0">
              <a:solidFill>
                <a:srgbClr val="002060"/>
              </a:solidFill>
              <a:effectLst>
                <a:outerShdw blurRad="38100" dist="38100" dir="2700000" algn="tl">
                  <a:srgbClr val="000000">
                    <a:alpha val="43137"/>
                  </a:srgbClr>
                </a:outerShdw>
              </a:effectLst>
            </a:endParaRPr>
          </a:p>
          <a:p>
            <a:pPr>
              <a:buNone/>
            </a:pPr>
            <a:r>
              <a:rPr lang="ru-RU" b="1" dirty="0" smtClean="0">
                <a:solidFill>
                  <a:srgbClr val="002060"/>
                </a:solidFill>
                <a:effectLst>
                  <a:outerShdw blurRad="38100" dist="38100" dir="2700000" algn="tl">
                    <a:srgbClr val="000000">
                      <a:alpha val="43137"/>
                    </a:srgbClr>
                  </a:outerShdw>
                </a:effectLst>
              </a:rPr>
              <a:t>   </a:t>
            </a:r>
            <a:r>
              <a:rPr lang="ru-RU" b="1" dirty="0" smtClean="0">
                <a:ln w="11430"/>
                <a:solidFill>
                  <a:srgbClr val="002060"/>
                </a:solidFill>
                <a:effectLst>
                  <a:outerShdw blurRad="38100" dist="38100" dir="2700000" algn="tl">
                    <a:srgbClr val="000000">
                      <a:alpha val="43137"/>
                    </a:srgbClr>
                  </a:outerShdw>
                </a:effectLst>
              </a:rPr>
              <a:t>Но необходимо отметить, что несмотря на важность развития фонематического восприятия у дошкольников с речевой патологией, это лишь часть работы в общей системе коррекционного воздействия .</a:t>
            </a:r>
            <a:endParaRPr lang="ru-RU" b="1" dirty="0">
              <a:solidFill>
                <a:srgbClr val="002060"/>
              </a:solidFill>
              <a:effectLst>
                <a:outerShdw blurRad="38100" dist="38100" dir="2700000" algn="tl">
                  <a:srgbClr val="000000">
                    <a:alpha val="43137"/>
                  </a:srgbClr>
                </a:outerShdw>
              </a:effectLst>
            </a:endParaRP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ln>
            <a:solidFill>
              <a:srgbClr val="002060"/>
            </a:solidFill>
          </a:ln>
        </p:spPr>
        <p:txBody>
          <a:bodyPr anchor="ctr">
            <a:normAutofit/>
          </a:bodyPr>
          <a:lstStyle/>
          <a:p>
            <a:pPr algn="ctr"/>
            <a:r>
              <a:rPr lang="ru-RU" sz="2300" b="0" dirty="0" smtClean="0">
                <a:solidFill>
                  <a:schemeClr val="bg2">
                    <a:lumMod val="25000"/>
                  </a:schemeClr>
                </a:solidFill>
              </a:rPr>
              <a:t>Фонематическое восприятие - это процесс узнавания и различения звуков речи</a:t>
            </a:r>
            <a:endParaRPr lang="ru-RU" sz="2300" dirty="0">
              <a:solidFill>
                <a:schemeClr val="bg2">
                  <a:lumMod val="25000"/>
                </a:schemeClr>
              </a:solidFill>
            </a:endParaRPr>
          </a:p>
        </p:txBody>
      </p:sp>
      <p:sp>
        <p:nvSpPr>
          <p:cNvPr id="3" name="Содержимое 2"/>
          <p:cNvSpPr>
            <a:spLocks noGrp="1"/>
          </p:cNvSpPr>
          <p:nvPr>
            <p:ph idx="1"/>
          </p:nvPr>
        </p:nvSpPr>
        <p:spPr/>
        <p:txBody>
          <a:bodyPr anchor="ctr">
            <a:normAutofit lnSpcReduction="10000"/>
          </a:bodyPr>
          <a:lstStyle/>
          <a:p>
            <a:pPr>
              <a:buNone/>
            </a:pPr>
            <a:r>
              <a:rPr lang="ru-RU" sz="2400" b="1" dirty="0" smtClean="0">
                <a:ln w="11430"/>
                <a:solidFill>
                  <a:srgbClr val="002060"/>
                </a:solidFill>
                <a:effectLst>
                  <a:outerShdw blurRad="38100" dist="38100" dir="2700000" algn="tl">
                    <a:srgbClr val="000000">
                      <a:alpha val="43137"/>
                    </a:srgbClr>
                  </a:outerShdw>
                </a:effectLst>
              </a:rPr>
              <a:t>Этапы развития фонематического восприятия:  </a:t>
            </a:r>
            <a:endParaRPr lang="ru-RU" sz="2000" b="1" dirty="0" smtClean="0">
              <a:solidFill>
                <a:srgbClr val="002060"/>
              </a:solidFill>
              <a:effectLst>
                <a:outerShdw blurRad="38100" dist="38100" dir="2700000" algn="tl">
                  <a:srgbClr val="000000">
                    <a:alpha val="43137"/>
                  </a:srgbClr>
                </a:outerShdw>
              </a:effectLst>
            </a:endParaRPr>
          </a:p>
          <a:p>
            <a:pPr marL="457200" indent="-457200">
              <a:buClr>
                <a:srgbClr val="002060"/>
              </a:buClr>
              <a:buNone/>
            </a:pPr>
            <a:r>
              <a:rPr lang="ru-RU" sz="2000" b="1" dirty="0" smtClean="0">
                <a:solidFill>
                  <a:srgbClr val="002060"/>
                </a:solidFill>
                <a:effectLst>
                  <a:outerShdw blurRad="38100" dist="38100" dir="2700000" algn="tl">
                    <a:srgbClr val="000000">
                      <a:alpha val="43137"/>
                    </a:srgbClr>
                  </a:outerShdw>
                </a:effectLst>
              </a:rPr>
              <a:t>   1. Развитие неречевого слуха</a:t>
            </a:r>
          </a:p>
          <a:p>
            <a:pPr marL="457200" indent="-457200">
              <a:buClr>
                <a:srgbClr val="002060"/>
              </a:buClr>
              <a:buNone/>
            </a:pPr>
            <a:r>
              <a:rPr lang="ru-RU" sz="2000" b="1" dirty="0" smtClean="0">
                <a:solidFill>
                  <a:srgbClr val="002060"/>
                </a:solidFill>
                <a:effectLst>
                  <a:outerShdw blurRad="38100" dist="38100" dir="2700000" algn="tl">
                    <a:srgbClr val="000000">
                      <a:alpha val="43137"/>
                    </a:srgbClr>
                  </a:outerShdw>
                </a:effectLst>
              </a:rPr>
              <a:t>   2. Развитие речевого слуха</a:t>
            </a:r>
          </a:p>
          <a:p>
            <a:pPr lvl="0">
              <a:buClr>
                <a:srgbClr val="002060"/>
              </a:buClr>
              <a:buFont typeface="Wingdings" pitchFamily="2" charset="2"/>
              <a:buChar char="q"/>
            </a:pPr>
            <a:r>
              <a:rPr lang="ru-RU" sz="2000" b="1" dirty="0" smtClean="0">
                <a:solidFill>
                  <a:srgbClr val="002060"/>
                </a:solidFill>
                <a:effectLst>
                  <a:outerShdw blurRad="38100" dist="38100" dir="2700000" algn="tl">
                    <a:srgbClr val="000000">
                      <a:alpha val="43137"/>
                    </a:srgbClr>
                  </a:outerShdw>
                </a:effectLst>
              </a:rPr>
              <a:t>  Различение одинаковых слов, фраз,        </a:t>
            </a:r>
            <a:r>
              <a:rPr lang="ru-RU" sz="2000" b="1" dirty="0" err="1" smtClean="0">
                <a:solidFill>
                  <a:srgbClr val="002060"/>
                </a:solidFill>
                <a:effectLst>
                  <a:outerShdw blurRad="38100" dist="38100" dir="2700000" algn="tl">
                    <a:srgbClr val="000000">
                      <a:alpha val="43137"/>
                    </a:srgbClr>
                  </a:outerShdw>
                </a:effectLst>
              </a:rPr>
              <a:t>звукокомплексов</a:t>
            </a:r>
            <a:r>
              <a:rPr lang="ru-RU" sz="2000" b="1" dirty="0" smtClean="0">
                <a:solidFill>
                  <a:srgbClr val="002060"/>
                </a:solidFill>
                <a:effectLst>
                  <a:outerShdw blurRad="38100" dist="38100" dir="2700000" algn="tl">
                    <a:srgbClr val="000000">
                      <a:alpha val="43137"/>
                    </a:srgbClr>
                  </a:outerShdw>
                </a:effectLst>
              </a:rPr>
              <a:t> по высоте, силе и тембру.</a:t>
            </a:r>
          </a:p>
          <a:p>
            <a:pPr lvl="0">
              <a:buClr>
                <a:srgbClr val="002060"/>
              </a:buClr>
              <a:buFont typeface="Wingdings" pitchFamily="2" charset="2"/>
              <a:buChar char="q"/>
            </a:pPr>
            <a:r>
              <a:rPr lang="ru-RU" sz="2000" b="1" dirty="0" smtClean="0">
                <a:solidFill>
                  <a:srgbClr val="002060"/>
                </a:solidFill>
                <a:effectLst>
                  <a:outerShdw blurRad="38100" dist="38100" dir="2700000" algn="tl">
                    <a:srgbClr val="000000">
                      <a:alpha val="43137"/>
                    </a:srgbClr>
                  </a:outerShdw>
                </a:effectLst>
              </a:rPr>
              <a:t>  Различение слов, близких по звуковому составу</a:t>
            </a:r>
          </a:p>
          <a:p>
            <a:pPr lvl="0">
              <a:buClr>
                <a:srgbClr val="002060"/>
              </a:buClr>
              <a:buFont typeface="Wingdings" pitchFamily="2" charset="2"/>
              <a:buChar char="q"/>
            </a:pPr>
            <a:r>
              <a:rPr lang="ru-RU" sz="2000" b="1" dirty="0" smtClean="0">
                <a:solidFill>
                  <a:srgbClr val="002060"/>
                </a:solidFill>
                <a:effectLst>
                  <a:outerShdw blurRad="38100" dist="38100" dir="2700000" algn="tl">
                    <a:srgbClr val="000000">
                      <a:alpha val="43137"/>
                    </a:srgbClr>
                  </a:outerShdw>
                </a:effectLst>
              </a:rPr>
              <a:t> Дифференциация слогов.</a:t>
            </a:r>
          </a:p>
          <a:p>
            <a:pPr lvl="0">
              <a:buClr>
                <a:srgbClr val="002060"/>
              </a:buClr>
              <a:buFont typeface="Wingdings" pitchFamily="2" charset="2"/>
              <a:buChar char="q"/>
            </a:pPr>
            <a:r>
              <a:rPr lang="ru-RU" sz="2000" b="1" dirty="0" smtClean="0">
                <a:solidFill>
                  <a:srgbClr val="002060"/>
                </a:solidFill>
                <a:effectLst>
                  <a:outerShdw blurRad="38100" dist="38100" dir="2700000" algn="tl">
                    <a:srgbClr val="000000">
                      <a:alpha val="43137"/>
                    </a:srgbClr>
                  </a:outerShdw>
                </a:effectLst>
              </a:rPr>
              <a:t> Дифференциация фонем.</a:t>
            </a:r>
          </a:p>
          <a:p>
            <a:pPr lvl="0">
              <a:buClr>
                <a:srgbClr val="002060"/>
              </a:buClr>
              <a:buNone/>
            </a:pPr>
            <a:r>
              <a:rPr lang="ru-RU" sz="2000" b="1" dirty="0" smtClean="0">
                <a:solidFill>
                  <a:srgbClr val="002060"/>
                </a:solidFill>
                <a:effectLst>
                  <a:outerShdw blurRad="38100" dist="38100" dir="2700000" algn="tl">
                    <a:srgbClr val="000000">
                      <a:alpha val="43137"/>
                    </a:srgbClr>
                  </a:outerShdw>
                </a:effectLst>
              </a:rPr>
              <a:t>   3.  Развитие навыка элементарного анализа и синтеза</a:t>
            </a:r>
          </a:p>
          <a:p>
            <a:pPr marL="457200" indent="-457200">
              <a:buClr>
                <a:srgbClr val="002060"/>
              </a:buClr>
              <a:buFont typeface="Wingdings" pitchFamily="2" charset="2"/>
              <a:buChar char="q"/>
            </a:pPr>
            <a:r>
              <a:rPr lang="ru-RU" sz="2000" b="1" dirty="0" smtClean="0">
                <a:solidFill>
                  <a:srgbClr val="002060"/>
                </a:solidFill>
                <a:effectLst>
                  <a:outerShdw blurRad="38100" dist="38100" dir="2700000" algn="tl">
                    <a:srgbClr val="000000">
                      <a:alpha val="43137"/>
                    </a:srgbClr>
                  </a:outerShdw>
                </a:effectLst>
              </a:rPr>
              <a:t> Выделение последовательности фонем в слове</a:t>
            </a:r>
          </a:p>
          <a:p>
            <a:pPr marL="457200" indent="-457200">
              <a:buClr>
                <a:srgbClr val="002060"/>
              </a:buClr>
              <a:buFont typeface="Wingdings" pitchFamily="2" charset="2"/>
              <a:buChar char="q"/>
            </a:pPr>
            <a:r>
              <a:rPr lang="ru-RU" sz="2000" b="1" dirty="0" smtClean="0">
                <a:solidFill>
                  <a:srgbClr val="002060"/>
                </a:solidFill>
                <a:effectLst>
                  <a:outerShdw blurRad="38100" dist="38100" dir="2700000" algn="tl">
                    <a:srgbClr val="000000">
                      <a:alpha val="43137"/>
                    </a:srgbClr>
                  </a:outerShdw>
                </a:effectLst>
              </a:rPr>
              <a:t> Дифференциация гласных и согласных фонем и установление места ударения в слове</a:t>
            </a:r>
          </a:p>
          <a:p>
            <a:pPr marL="457200" indent="-457200">
              <a:buClr>
                <a:srgbClr val="002060"/>
              </a:buClr>
              <a:buFont typeface="Wingdings" pitchFamily="2" charset="2"/>
              <a:buChar char="q"/>
            </a:pPr>
            <a:r>
              <a:rPr lang="ru-RU" sz="2000" b="1" dirty="0" smtClean="0">
                <a:solidFill>
                  <a:srgbClr val="002060"/>
                </a:solidFill>
                <a:effectLst>
                  <a:outerShdw blurRad="38100" dist="38100" dir="2700000" algn="tl">
                    <a:srgbClr val="000000">
                      <a:alpha val="43137"/>
                    </a:srgbClr>
                  </a:outerShdw>
                </a:effectLst>
              </a:rPr>
              <a:t> Дифференциация твердости—мягкости и звонкости—глухости согласных фонем </a:t>
            </a:r>
            <a:endParaRPr lang="ru-RU" sz="2000" b="1" dirty="0">
              <a:solidFill>
                <a:srgbClr val="002060"/>
              </a:solidFill>
              <a:effectLst>
                <a:outerShdw blurRad="38100" dist="38100" dir="2700000" algn="tl">
                  <a:srgbClr val="000000">
                    <a:alpha val="43137"/>
                  </a:srgbClr>
                </a:outerShdw>
              </a:effectLst>
            </a:endParaRPr>
          </a:p>
        </p:txBody>
      </p:sp>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a:bodyPr>
          <a:lstStyle/>
          <a:p>
            <a:pPr algn="ctr"/>
            <a:r>
              <a:rPr lang="ru-RU" sz="2400" dirty="0" smtClean="0">
                <a:ln w="11430"/>
                <a:solidFill>
                  <a:schemeClr val="bg2">
                    <a:lumMod val="25000"/>
                  </a:schemeClr>
                </a:solidFill>
                <a:effectLst>
                  <a:outerShdw blurRad="50800" dist="39000" dir="5460000" algn="tl">
                    <a:srgbClr val="000000">
                      <a:alpha val="38000"/>
                    </a:srgbClr>
                  </a:outerShdw>
                </a:effectLst>
              </a:rPr>
              <a:t>Влияние развития фонематического восприятия на формирование речи</a:t>
            </a:r>
            <a:endParaRPr lang="ru-RU" sz="2400" dirty="0"/>
          </a:p>
        </p:txBody>
      </p:sp>
      <p:graphicFrame>
        <p:nvGraphicFramePr>
          <p:cNvPr id="4" name="Содержимое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5" name="Прямоугольник 4"/>
          <p:cNvSpPr/>
          <p:nvPr/>
        </p:nvSpPr>
        <p:spPr>
          <a:xfrm>
            <a:off x="323528" y="188641"/>
            <a:ext cx="3744416" cy="6247864"/>
          </a:xfrm>
          <a:prstGeom prst="rect">
            <a:avLst/>
          </a:prstGeom>
        </p:spPr>
        <p:txBody>
          <a:bodyPr wrap="square">
            <a:spAutoFit/>
          </a:bodyPr>
          <a:lstStyle/>
          <a:p>
            <a:r>
              <a:rPr lang="ru-RU" sz="2000" b="1" dirty="0">
                <a:solidFill>
                  <a:srgbClr val="002060"/>
                </a:solidFill>
                <a:effectLst>
                  <a:outerShdw blurRad="38100" dist="38100" dir="2700000" algn="tl">
                    <a:srgbClr val="000000">
                      <a:alpha val="43137"/>
                    </a:srgbClr>
                  </a:outerShdw>
                </a:effectLst>
              </a:rPr>
              <a:t>Дети с общим недоразвитием речи испытывают большие трудности на всех этапах коррекционной работы по формированию фонематического восприятия. Поэтому использование игры, как основного вида деятельности ребенка дошкольного возраста, позволяет эффективно преодолевать эти затруднения. Занимательная игровая ситуация помогает ребёнку комфортно и эффективно развивать фонематические процессы </a:t>
            </a:r>
            <a:r>
              <a:rPr lang="ru-RU" sz="2000" b="1" dirty="0" smtClean="0">
                <a:solidFill>
                  <a:srgbClr val="002060"/>
                </a:solidFill>
                <a:effectLst>
                  <a:outerShdw blurRad="38100" dist="38100" dir="2700000" algn="tl">
                    <a:srgbClr val="000000">
                      <a:alpha val="43137"/>
                    </a:srgbClr>
                  </a:outerShdw>
                </a:effectLst>
              </a:rPr>
              <a:t>. </a:t>
            </a:r>
            <a:endParaRPr lang="ru-RU" sz="2000" dirty="0">
              <a:solidFill>
                <a:srgbClr val="002060"/>
              </a:solidFill>
              <a:effectLst>
                <a:outerShdw blurRad="38100" dist="38100" dir="2700000" algn="tl">
                  <a:srgbClr val="000000">
                    <a:alpha val="43137"/>
                  </a:srgbClr>
                </a:outerShdw>
              </a:effectLst>
            </a:endParaRPr>
          </a:p>
        </p:txBody>
      </p:sp>
      <p:pic>
        <p:nvPicPr>
          <p:cNvPr id="6" name="Рисунок 5" descr="C:\Users\Polecat\Desktop\IMG_5150.jpg"/>
          <p:cNvPicPr/>
          <p:nvPr/>
        </p:nvPicPr>
        <p:blipFill>
          <a:blip r:embed="rId2" cstate="print"/>
          <a:srcRect/>
          <a:stretch>
            <a:fillRect/>
          </a:stretch>
        </p:blipFill>
        <p:spPr bwMode="auto">
          <a:xfrm>
            <a:off x="4067944" y="1772816"/>
            <a:ext cx="4626397" cy="3312368"/>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7242048" cy="1143000"/>
          </a:xfrm>
        </p:spPr>
        <p:txBody>
          <a:bodyPr anchor="ctr">
            <a:normAutofit fontScale="90000"/>
          </a:bodyPr>
          <a:lstStyle/>
          <a:p>
            <a:pPr algn="ctr"/>
            <a:r>
              <a:rPr lang="ru-RU" sz="2700" dirty="0" smtClean="0"/>
              <a:t/>
            </a:r>
            <a:br>
              <a:rPr lang="ru-RU" sz="2700" dirty="0" smtClean="0"/>
            </a:br>
            <a:r>
              <a:rPr lang="ru-RU" sz="2700" dirty="0" smtClean="0">
                <a:solidFill>
                  <a:schemeClr val="bg2">
                    <a:lumMod val="25000"/>
                  </a:schemeClr>
                </a:solidFill>
              </a:rPr>
              <a:t>Различение на слух неречевых звуков является фундаментом и основой развития фонематического слуха.</a:t>
            </a:r>
            <a:r>
              <a:rPr lang="ru-RU" dirty="0" smtClean="0"/>
              <a:t/>
            </a:r>
            <a:br>
              <a:rPr lang="ru-RU" dirty="0" smtClean="0"/>
            </a:br>
            <a:endParaRPr lang="ru-RU" dirty="0"/>
          </a:p>
        </p:txBody>
      </p:sp>
      <p:pic>
        <p:nvPicPr>
          <p:cNvPr id="39938" name="Picture 2" descr="http://www.neopod.ru/images/products/large/0/little_tikes_629877.jpg"/>
          <p:cNvPicPr>
            <a:picLocks noChangeAspect="1" noChangeArrowheads="1"/>
          </p:cNvPicPr>
          <p:nvPr/>
        </p:nvPicPr>
        <p:blipFill>
          <a:blip r:embed="rId2" cstate="print"/>
          <a:srcRect/>
          <a:stretch>
            <a:fillRect/>
          </a:stretch>
        </p:blipFill>
        <p:spPr bwMode="auto">
          <a:xfrm>
            <a:off x="323528" y="1484784"/>
            <a:ext cx="3938078" cy="2757314"/>
          </a:xfrm>
          <a:prstGeom prst="rect">
            <a:avLst/>
          </a:prstGeom>
          <a:noFill/>
        </p:spPr>
      </p:pic>
      <p:sp>
        <p:nvSpPr>
          <p:cNvPr id="4" name="TextBox 3"/>
          <p:cNvSpPr txBox="1"/>
          <p:nvPr/>
        </p:nvSpPr>
        <p:spPr>
          <a:xfrm>
            <a:off x="4572000" y="1484784"/>
            <a:ext cx="3456384" cy="5539978"/>
          </a:xfrm>
          <a:prstGeom prst="rect">
            <a:avLst/>
          </a:prstGeom>
          <a:noFill/>
        </p:spPr>
        <p:txBody>
          <a:bodyPr wrap="square" rtlCol="0">
            <a:spAutoFit/>
          </a:bodyPr>
          <a:lstStyle/>
          <a:p>
            <a:pPr>
              <a:buFont typeface="Wingdings" pitchFamily="2" charset="2"/>
              <a:buChar char="q"/>
            </a:pPr>
            <a:r>
              <a:rPr lang="ru-RU" sz="2400" b="1" dirty="0" smtClean="0">
                <a:solidFill>
                  <a:srgbClr val="002060"/>
                </a:solidFill>
                <a:effectLst>
                  <a:outerShdw blurRad="38100" dist="38100" dir="2700000" algn="tl">
                    <a:srgbClr val="000000">
                      <a:alpha val="43137"/>
                    </a:srgbClr>
                  </a:outerShdw>
                </a:effectLst>
              </a:rPr>
              <a:t>  Игры с музыкальными инструментами и бытовыми предметами:»Угадай, что звучало», «Шумящие мешочки», «Волшебная палочка», «Жмурки»</a:t>
            </a:r>
          </a:p>
          <a:p>
            <a:pPr>
              <a:buFont typeface="Wingdings" pitchFamily="2" charset="2"/>
              <a:buChar char="q"/>
            </a:pPr>
            <a:r>
              <a:rPr lang="ru-RU" sz="2400" b="1" dirty="0" smtClean="0">
                <a:solidFill>
                  <a:srgbClr val="002060"/>
                </a:solidFill>
                <a:effectLst>
                  <a:outerShdw blurRad="38100" dist="38100" dir="2700000" algn="tl">
                    <a:srgbClr val="000000">
                      <a:alpha val="43137"/>
                    </a:srgbClr>
                  </a:outerShdw>
                </a:effectLst>
              </a:rPr>
              <a:t>  Игры на определение ритмического рисунка</a:t>
            </a:r>
          </a:p>
          <a:p>
            <a:r>
              <a:rPr lang="ru-RU" dirty="0" smtClean="0"/>
              <a:t> </a:t>
            </a:r>
            <a:endParaRPr lang="ru-RU" dirty="0"/>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fontScale="90000"/>
          </a:bodyPr>
          <a:lstStyle/>
          <a:p>
            <a:r>
              <a:rPr lang="ru-RU" sz="2700" dirty="0" smtClean="0">
                <a:solidFill>
                  <a:schemeClr val="bg2">
                    <a:lumMod val="25000"/>
                  </a:schemeClr>
                </a:solidFill>
              </a:rPr>
              <a:t>различение высоты, силы, тембра голоса</a:t>
            </a:r>
            <a:r>
              <a:rPr lang="ru-RU" dirty="0" smtClean="0"/>
              <a:t/>
            </a:r>
            <a:br>
              <a:rPr lang="ru-RU" dirty="0" smtClean="0"/>
            </a:br>
            <a:endParaRPr lang="ru-RU" dirty="0"/>
          </a:p>
        </p:txBody>
      </p:sp>
      <p:sp>
        <p:nvSpPr>
          <p:cNvPr id="3" name="Содержимое 2"/>
          <p:cNvSpPr>
            <a:spLocks noGrp="1"/>
          </p:cNvSpPr>
          <p:nvPr>
            <p:ph idx="1"/>
          </p:nvPr>
        </p:nvSpPr>
        <p:spPr/>
        <p:txBody>
          <a:bodyPr>
            <a:normAutofit lnSpcReduction="10000"/>
          </a:bodyPr>
          <a:lstStyle/>
          <a:p>
            <a:pPr lvl="0">
              <a:buClr>
                <a:srgbClr val="002060"/>
              </a:buClr>
              <a:buFont typeface="Wingdings" pitchFamily="2" charset="2"/>
              <a:buChar char="q"/>
            </a:pPr>
            <a:r>
              <a:rPr lang="ru-RU" sz="2400" b="1" dirty="0" smtClean="0">
                <a:solidFill>
                  <a:srgbClr val="002060"/>
                </a:solidFill>
                <a:effectLst>
                  <a:outerShdw blurRad="38100" dist="38100" dir="2700000" algn="tl">
                    <a:srgbClr val="000000">
                      <a:alpha val="43137"/>
                    </a:srgbClr>
                  </a:outerShdw>
                </a:effectLst>
              </a:rPr>
              <a:t>Игра «Громко - тихо»</a:t>
            </a:r>
          </a:p>
          <a:p>
            <a:pPr lvl="0">
              <a:buClr>
                <a:srgbClr val="002060"/>
              </a:buClr>
              <a:buFont typeface="Wingdings" pitchFamily="2" charset="2"/>
              <a:buChar char="q"/>
            </a:pPr>
            <a:r>
              <a:rPr lang="ru-RU" sz="2400" b="1" dirty="0" smtClean="0">
                <a:solidFill>
                  <a:srgbClr val="002060"/>
                </a:solidFill>
                <a:effectLst>
                  <a:outerShdw blurRad="38100" dist="38100" dir="2700000" algn="tl">
                    <a:srgbClr val="000000">
                      <a:alpha val="43137"/>
                    </a:srgbClr>
                  </a:outerShdw>
                </a:effectLst>
              </a:rPr>
              <a:t>Игра на различение тембра, </a:t>
            </a:r>
          </a:p>
          <a:p>
            <a:pPr>
              <a:buClr>
                <a:srgbClr val="002060"/>
              </a:buClr>
              <a:buNone/>
            </a:pPr>
            <a:r>
              <a:rPr lang="ru-RU" sz="2400" b="1" dirty="0" smtClean="0">
                <a:solidFill>
                  <a:srgbClr val="002060"/>
                </a:solidFill>
                <a:effectLst>
                  <a:outerShdw blurRad="38100" dist="38100" dir="2700000" algn="tl">
                    <a:srgbClr val="000000">
                      <a:alpha val="43137"/>
                    </a:srgbClr>
                  </a:outerShdw>
                </a:effectLst>
              </a:rPr>
              <a:t>  высоты, силы голоса  </a:t>
            </a:r>
          </a:p>
          <a:p>
            <a:pPr>
              <a:buClr>
                <a:srgbClr val="002060"/>
              </a:buClr>
              <a:buNone/>
            </a:pPr>
            <a:r>
              <a:rPr lang="ru-RU" sz="2400" b="1" dirty="0" smtClean="0">
                <a:solidFill>
                  <a:srgbClr val="002060"/>
                </a:solidFill>
                <a:effectLst>
                  <a:outerShdw blurRad="38100" dist="38100" dir="2700000" algn="tl">
                    <a:srgbClr val="000000">
                      <a:alpha val="43137"/>
                    </a:srgbClr>
                  </a:outerShdw>
                </a:effectLst>
              </a:rPr>
              <a:t>  по сказке «Три медведя»</a:t>
            </a:r>
          </a:p>
          <a:p>
            <a:pPr lvl="0">
              <a:buClr>
                <a:srgbClr val="002060"/>
              </a:buClr>
              <a:buFont typeface="Wingdings" pitchFamily="2" charset="2"/>
              <a:buChar char="q"/>
            </a:pPr>
            <a:r>
              <a:rPr lang="ru-RU" sz="2400" b="1" dirty="0" smtClean="0">
                <a:solidFill>
                  <a:srgbClr val="002060"/>
                </a:solidFill>
                <a:effectLst>
                  <a:outerShdw blurRad="38100" dist="38100" dir="2700000" algn="tl">
                    <a:srgbClr val="000000">
                      <a:alpha val="43137"/>
                    </a:srgbClr>
                  </a:outerShdw>
                </a:effectLst>
              </a:rPr>
              <a:t>Игра «Узнай по голосу»</a:t>
            </a:r>
          </a:p>
          <a:p>
            <a:pPr lvl="0">
              <a:buClr>
                <a:srgbClr val="002060"/>
              </a:buClr>
              <a:buFont typeface="Wingdings" pitchFamily="2" charset="2"/>
              <a:buChar char="q"/>
            </a:pPr>
            <a:endParaRPr lang="ru-RU" sz="2400" b="1" dirty="0" smtClean="0">
              <a:solidFill>
                <a:srgbClr val="002060"/>
              </a:solidFill>
              <a:effectLst>
                <a:outerShdw blurRad="38100" dist="38100" dir="2700000" algn="tl">
                  <a:srgbClr val="000000">
                    <a:alpha val="43137"/>
                  </a:srgbClr>
                </a:outerShdw>
              </a:effectLst>
            </a:endParaRPr>
          </a:p>
          <a:p>
            <a:pPr lvl="0">
              <a:buClr>
                <a:srgbClr val="002060"/>
              </a:buClr>
              <a:buFont typeface="Wingdings" pitchFamily="2" charset="2"/>
              <a:buChar char="q"/>
            </a:pPr>
            <a:endParaRPr lang="ru-RU" sz="2400" b="1" dirty="0" smtClean="0">
              <a:solidFill>
                <a:srgbClr val="002060"/>
              </a:solidFill>
              <a:effectLst>
                <a:outerShdw blurRad="38100" dist="38100" dir="2700000" algn="tl">
                  <a:srgbClr val="000000">
                    <a:alpha val="43137"/>
                  </a:srgbClr>
                </a:outerShdw>
              </a:effectLst>
            </a:endParaRPr>
          </a:p>
          <a:p>
            <a:pPr>
              <a:buClr>
                <a:srgbClr val="002060"/>
              </a:buClr>
              <a:buNone/>
            </a:pPr>
            <a:r>
              <a:rPr lang="ru-RU" sz="2400" b="1" dirty="0" smtClean="0">
                <a:solidFill>
                  <a:srgbClr val="002060"/>
                </a:solidFill>
                <a:effectLst>
                  <a:outerShdw blurRad="38100" dist="38100" dir="2700000" algn="tl">
                    <a:srgbClr val="000000">
                      <a:alpha val="43137"/>
                    </a:srgbClr>
                  </a:outerShdw>
                </a:effectLst>
              </a:rPr>
              <a:t>   Выполнение этих упражнений направленных на различение высоты, силы, тембра голоса помогают в дальнейшем для формирования интонационной выразительности экспрессивной речи детей.</a:t>
            </a:r>
          </a:p>
          <a:p>
            <a:endParaRPr lang="ru-RU" dirty="0"/>
          </a:p>
        </p:txBody>
      </p:sp>
      <p:pic>
        <p:nvPicPr>
          <p:cNvPr id="4" name="Picture 2" descr="C:\Users\Polecat\Desktop\детский сад.jpg"/>
          <p:cNvPicPr>
            <a:picLocks noChangeAspect="1" noChangeArrowheads="1"/>
          </p:cNvPicPr>
          <p:nvPr/>
        </p:nvPicPr>
        <p:blipFill>
          <a:blip r:embed="rId2" cstate="print"/>
          <a:srcRect/>
          <a:stretch>
            <a:fillRect/>
          </a:stretch>
        </p:blipFill>
        <p:spPr bwMode="auto">
          <a:xfrm>
            <a:off x="5148064" y="1556792"/>
            <a:ext cx="3443875" cy="2582906"/>
          </a:xfrm>
          <a:prstGeom prst="rect">
            <a:avLst/>
          </a:prstGeom>
          <a:noFill/>
        </p:spPr>
      </p:pic>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a:bodyPr>
          <a:lstStyle/>
          <a:p>
            <a:pPr algn="ctr"/>
            <a:r>
              <a:rPr lang="ru-RU" sz="2400" dirty="0" smtClean="0">
                <a:ln w="11430"/>
                <a:solidFill>
                  <a:schemeClr val="bg2">
                    <a:lumMod val="25000"/>
                  </a:schemeClr>
                </a:solidFill>
                <a:latin typeface="+mn-lt"/>
              </a:rPr>
              <a:t>различение слов близких по звуковому составу</a:t>
            </a:r>
            <a:endParaRPr lang="ru-RU" sz="2400" dirty="0">
              <a:latin typeface="+mn-lt"/>
            </a:endParaRPr>
          </a:p>
        </p:txBody>
      </p:sp>
      <p:sp>
        <p:nvSpPr>
          <p:cNvPr id="3" name="Содержимое 2"/>
          <p:cNvSpPr>
            <a:spLocks noGrp="1"/>
          </p:cNvSpPr>
          <p:nvPr>
            <p:ph idx="1"/>
          </p:nvPr>
        </p:nvSpPr>
        <p:spPr/>
        <p:txBody>
          <a:bodyPr>
            <a:normAutofit fontScale="92500" lnSpcReduction="10000"/>
          </a:bodyPr>
          <a:lstStyle/>
          <a:p>
            <a:pPr lvl="0">
              <a:buClr>
                <a:srgbClr val="002060"/>
              </a:buClr>
              <a:buFont typeface="Wingdings" pitchFamily="2" charset="2"/>
              <a:buChar char="q"/>
            </a:pPr>
            <a:endParaRPr lang="ru-RU" sz="2400" b="1" smtClean="0">
              <a:solidFill>
                <a:srgbClr val="002060"/>
              </a:solidFill>
              <a:effectLst>
                <a:outerShdw blurRad="38100" dist="38100" dir="2700000" algn="tl">
                  <a:srgbClr val="000000">
                    <a:alpha val="43137"/>
                  </a:srgbClr>
                </a:outerShdw>
              </a:effectLst>
            </a:endParaRPr>
          </a:p>
          <a:p>
            <a:pPr lvl="0">
              <a:buClr>
                <a:srgbClr val="002060"/>
              </a:buClr>
              <a:buFont typeface="Wingdings" pitchFamily="2" charset="2"/>
              <a:buChar char="q"/>
            </a:pPr>
            <a:r>
              <a:rPr lang="ru-RU" sz="2400" b="1" smtClean="0">
                <a:solidFill>
                  <a:srgbClr val="002060"/>
                </a:solidFill>
                <a:effectLst>
                  <a:outerShdw blurRad="38100" dist="38100" dir="2700000" algn="tl">
                    <a:srgbClr val="000000">
                      <a:alpha val="43137"/>
                    </a:srgbClr>
                  </a:outerShdw>
                </a:effectLst>
              </a:rPr>
              <a:t>Игра </a:t>
            </a:r>
            <a:r>
              <a:rPr lang="ru-RU" sz="2400" b="1" dirty="0" smtClean="0">
                <a:solidFill>
                  <a:srgbClr val="002060"/>
                </a:solidFill>
                <a:effectLst>
                  <a:outerShdw blurRad="38100" dist="38100" dir="2700000" algn="tl">
                    <a:srgbClr val="000000">
                      <a:alpha val="43137"/>
                    </a:srgbClr>
                  </a:outerShdw>
                </a:effectLst>
              </a:rPr>
              <a:t>«Верно или нет»</a:t>
            </a:r>
          </a:p>
          <a:p>
            <a:pPr lvl="0">
              <a:buClr>
                <a:srgbClr val="002060"/>
              </a:buClr>
              <a:buFont typeface="Wingdings" pitchFamily="2" charset="2"/>
              <a:buChar char="q"/>
            </a:pPr>
            <a:r>
              <a:rPr lang="ru-RU" sz="2400" b="1" dirty="0" smtClean="0">
                <a:solidFill>
                  <a:srgbClr val="002060"/>
                </a:solidFill>
                <a:effectLst>
                  <a:outerShdw blurRad="38100" dist="38100" dir="2700000" algn="tl">
                    <a:srgbClr val="000000">
                      <a:alpha val="43137"/>
                    </a:srgbClr>
                  </a:outerShdw>
                </a:effectLst>
              </a:rPr>
              <a:t>Игра «Слушай и выбирай»</a:t>
            </a:r>
          </a:p>
          <a:p>
            <a:pPr lvl="0">
              <a:buClr>
                <a:srgbClr val="002060"/>
              </a:buClr>
              <a:buFont typeface="Wingdings" pitchFamily="2" charset="2"/>
              <a:buChar char="q"/>
            </a:pPr>
            <a:r>
              <a:rPr lang="ru-RU" sz="2400" b="1" dirty="0" smtClean="0">
                <a:solidFill>
                  <a:srgbClr val="002060"/>
                </a:solidFill>
                <a:effectLst>
                  <a:outerShdw blurRad="38100" dist="38100" dir="2700000" algn="tl">
                    <a:srgbClr val="000000">
                      <a:alpha val="43137"/>
                    </a:srgbClr>
                  </a:outerShdw>
                </a:effectLst>
              </a:rPr>
              <a:t>Игра «Рифмующие слова»</a:t>
            </a:r>
          </a:p>
          <a:p>
            <a:pPr lvl="0">
              <a:buClr>
                <a:srgbClr val="002060"/>
              </a:buClr>
              <a:buNone/>
            </a:pPr>
            <a:endParaRPr lang="ru-RU" sz="2400" b="1" dirty="0" smtClean="0">
              <a:solidFill>
                <a:srgbClr val="002060"/>
              </a:solidFill>
              <a:effectLst>
                <a:outerShdw blurRad="38100" dist="38100" dir="2700000" algn="tl">
                  <a:srgbClr val="000000">
                    <a:alpha val="43137"/>
                  </a:srgbClr>
                </a:outerShdw>
              </a:effectLst>
            </a:endParaRPr>
          </a:p>
          <a:p>
            <a:pPr lvl="0">
              <a:buNone/>
            </a:pPr>
            <a:endParaRPr lang="ru-RU" sz="2400" b="1" dirty="0" smtClean="0">
              <a:solidFill>
                <a:srgbClr val="002060"/>
              </a:solidFill>
              <a:effectLst>
                <a:outerShdw blurRad="38100" dist="38100" dir="2700000" algn="tl">
                  <a:srgbClr val="000000">
                    <a:alpha val="43137"/>
                  </a:srgbClr>
                </a:outerShdw>
              </a:effectLst>
            </a:endParaRPr>
          </a:p>
          <a:p>
            <a:pPr lvl="0">
              <a:buNone/>
            </a:pPr>
            <a:endParaRPr lang="ru-RU" sz="2400" b="1" dirty="0" smtClean="0">
              <a:solidFill>
                <a:srgbClr val="002060"/>
              </a:solidFill>
              <a:effectLst>
                <a:outerShdw blurRad="38100" dist="38100" dir="2700000" algn="tl">
                  <a:srgbClr val="000000">
                    <a:alpha val="43137"/>
                  </a:srgbClr>
                </a:outerShdw>
              </a:effectLst>
            </a:endParaRPr>
          </a:p>
          <a:p>
            <a:pPr>
              <a:buNone/>
            </a:pPr>
            <a:r>
              <a:rPr lang="ru-RU" sz="2400" b="1" dirty="0" smtClean="0">
                <a:solidFill>
                  <a:srgbClr val="002060"/>
                </a:solidFill>
                <a:effectLst>
                  <a:outerShdw blurRad="38100" dist="38100" dir="2700000" algn="tl">
                    <a:srgbClr val="000000">
                      <a:alpha val="43137"/>
                    </a:srgbClr>
                  </a:outerShdw>
                </a:effectLst>
              </a:rPr>
              <a:t>	В результате проведения таких игр со словами, дети осознано вслушиваются не только в речь логопеда, но и в речь своих сверстников, а так же умеют различать правильное и неправильное произношения слов, становятся более внимательными к своей речи.</a:t>
            </a:r>
            <a:r>
              <a:rPr lang="ru-RU" b="1" dirty="0" smtClean="0">
                <a:solidFill>
                  <a:srgbClr val="002060"/>
                </a:solidFill>
                <a:effectLst>
                  <a:outerShdw blurRad="38100" dist="38100" dir="2700000" algn="tl">
                    <a:srgbClr val="000000">
                      <a:alpha val="43137"/>
                    </a:srgbClr>
                  </a:outerShdw>
                </a:effectLst>
              </a:rPr>
              <a:t> </a:t>
            </a:r>
          </a:p>
          <a:p>
            <a:endParaRPr lang="ru-RU" dirty="0"/>
          </a:p>
        </p:txBody>
      </p:sp>
      <p:pic>
        <p:nvPicPr>
          <p:cNvPr id="4" name="Picture 9" descr="C:\Users\777\Desktop\Новая папка (8)\SDC10161.JPG"/>
          <p:cNvPicPr>
            <a:picLocks noChangeAspect="1" noChangeArrowheads="1"/>
          </p:cNvPicPr>
          <p:nvPr/>
        </p:nvPicPr>
        <p:blipFill>
          <a:blip r:embed="rId2" cstate="print"/>
          <a:srcRect/>
          <a:stretch>
            <a:fillRect/>
          </a:stretch>
        </p:blipFill>
        <p:spPr bwMode="auto">
          <a:xfrm>
            <a:off x="4860032" y="1628800"/>
            <a:ext cx="3286116" cy="2000263"/>
          </a:xfrm>
          <a:prstGeom prst="rect">
            <a:avLst/>
          </a:prstGeom>
          <a:noFill/>
        </p:spPr>
      </p:pic>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a:bodyPr>
          <a:lstStyle/>
          <a:p>
            <a:pPr algn="ctr"/>
            <a:r>
              <a:rPr lang="ru-RU" sz="2800" dirty="0" smtClean="0">
                <a:solidFill>
                  <a:schemeClr val="bg2">
                    <a:lumMod val="25000"/>
                  </a:schemeClr>
                </a:solidFill>
                <a:effectLst>
                  <a:outerShdw blurRad="38100" dist="38100" dir="2700000" algn="tl">
                    <a:srgbClr val="000000">
                      <a:alpha val="43137"/>
                    </a:srgbClr>
                  </a:outerShdw>
                </a:effectLst>
              </a:rPr>
              <a:t>Дифференциация слогов</a:t>
            </a:r>
            <a:br>
              <a:rPr lang="ru-RU" sz="2800" dirty="0" smtClean="0">
                <a:solidFill>
                  <a:schemeClr val="bg2">
                    <a:lumMod val="25000"/>
                  </a:schemeClr>
                </a:solidFill>
                <a:effectLst>
                  <a:outerShdw blurRad="38100" dist="38100" dir="2700000" algn="tl">
                    <a:srgbClr val="000000">
                      <a:alpha val="43137"/>
                    </a:srgbClr>
                  </a:outerShdw>
                </a:effectLst>
              </a:rPr>
            </a:br>
            <a:r>
              <a:rPr lang="ru-RU" sz="2800" dirty="0" smtClean="0">
                <a:solidFill>
                  <a:schemeClr val="bg2">
                    <a:lumMod val="25000"/>
                  </a:schemeClr>
                </a:solidFill>
                <a:effectLst>
                  <a:outerShdw blurRad="38100" dist="38100" dir="2700000" algn="tl">
                    <a:srgbClr val="000000">
                      <a:alpha val="43137"/>
                    </a:srgbClr>
                  </a:outerShdw>
                </a:effectLst>
              </a:rPr>
              <a:t>дифференциация фонем</a:t>
            </a:r>
            <a:endParaRPr lang="ru-RU" sz="2800" dirty="0">
              <a:solidFill>
                <a:schemeClr val="bg2">
                  <a:lumMod val="25000"/>
                </a:schemeClr>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normAutofit fontScale="92500" lnSpcReduction="10000"/>
          </a:bodyPr>
          <a:lstStyle/>
          <a:p>
            <a:pPr>
              <a:buClr>
                <a:srgbClr val="002060"/>
              </a:buClr>
              <a:buFont typeface="Wingdings" pitchFamily="2" charset="2"/>
              <a:buChar char="q"/>
            </a:pPr>
            <a:r>
              <a:rPr lang="ru-RU" sz="2400" b="1" dirty="0" smtClean="0">
                <a:solidFill>
                  <a:srgbClr val="002060"/>
                </a:solidFill>
                <a:effectLst>
                  <a:outerShdw blurRad="38100" dist="38100" dir="2700000" algn="tl">
                    <a:srgbClr val="000000">
                      <a:alpha val="43137"/>
                    </a:srgbClr>
                  </a:outerShdw>
                </a:effectLst>
              </a:rPr>
              <a:t>Игра «Лишний слог»</a:t>
            </a:r>
          </a:p>
          <a:p>
            <a:pPr>
              <a:buClr>
                <a:srgbClr val="002060"/>
              </a:buClr>
              <a:buFont typeface="Wingdings" pitchFamily="2" charset="2"/>
              <a:buChar char="q"/>
            </a:pPr>
            <a:r>
              <a:rPr lang="ru-RU" sz="2400" b="1" dirty="0" smtClean="0">
                <a:solidFill>
                  <a:srgbClr val="002060"/>
                </a:solidFill>
                <a:effectLst>
                  <a:outerShdw blurRad="38100" dist="38100" dir="2700000" algn="tl">
                    <a:srgbClr val="000000">
                      <a:alpha val="43137"/>
                    </a:srgbClr>
                  </a:outerShdw>
                </a:effectLst>
              </a:rPr>
              <a:t>Игра «Доскажи словечко»</a:t>
            </a:r>
          </a:p>
          <a:p>
            <a:pPr>
              <a:buClr>
                <a:srgbClr val="002060"/>
              </a:buClr>
              <a:buFont typeface="Wingdings" pitchFamily="2" charset="2"/>
              <a:buChar char="q"/>
            </a:pPr>
            <a:r>
              <a:rPr lang="ru-RU" sz="2400" b="1" dirty="0" smtClean="0">
                <a:ln w="11430"/>
                <a:solidFill>
                  <a:srgbClr val="002060"/>
                </a:solidFill>
                <a:effectLst>
                  <a:outerShdw blurRad="38100" dist="38100" dir="2700000" algn="tl">
                    <a:srgbClr val="000000">
                      <a:alpha val="43137"/>
                    </a:srgbClr>
                  </a:outerShdw>
                </a:effectLst>
              </a:rPr>
              <a:t>Игра «Скажи наоборот»</a:t>
            </a:r>
          </a:p>
          <a:p>
            <a:pPr>
              <a:buClr>
                <a:srgbClr val="002060"/>
              </a:buClr>
              <a:buFont typeface="Wingdings" pitchFamily="2" charset="2"/>
              <a:buChar char="q"/>
            </a:pPr>
            <a:r>
              <a:rPr lang="ru-RU" sz="2400" b="1" dirty="0" smtClean="0">
                <a:ln w="11430"/>
                <a:solidFill>
                  <a:srgbClr val="002060"/>
                </a:solidFill>
                <a:effectLst>
                  <a:outerShdw blurRad="38100" dist="38100" dir="2700000" algn="tl">
                    <a:srgbClr val="000000">
                      <a:alpha val="43137"/>
                    </a:srgbClr>
                  </a:outerShdw>
                </a:effectLst>
              </a:rPr>
              <a:t>Игра  «Поймай звук»</a:t>
            </a:r>
          </a:p>
          <a:p>
            <a:pPr>
              <a:buClr>
                <a:srgbClr val="002060"/>
              </a:buClr>
              <a:buFont typeface="Wingdings" pitchFamily="2" charset="2"/>
              <a:buChar char="q"/>
            </a:pPr>
            <a:r>
              <a:rPr lang="ru-RU" sz="2400" b="1" dirty="0" smtClean="0">
                <a:ln w="11430"/>
                <a:solidFill>
                  <a:srgbClr val="002060"/>
                </a:solidFill>
                <a:effectLst>
                  <a:outerShdw blurRad="38100" dist="38100" dir="2700000" algn="tl">
                    <a:srgbClr val="000000">
                      <a:alpha val="43137"/>
                    </a:srgbClr>
                  </a:outerShdw>
                </a:effectLst>
              </a:rPr>
              <a:t> Игра «Какой звук убежал»</a:t>
            </a:r>
          </a:p>
          <a:p>
            <a:pPr>
              <a:buClr>
                <a:srgbClr val="002060"/>
              </a:buClr>
              <a:buNone/>
            </a:pPr>
            <a:endParaRPr lang="ru-RU" sz="2400" b="1" dirty="0" smtClean="0">
              <a:ln w="11430"/>
              <a:solidFill>
                <a:srgbClr val="002060"/>
              </a:solidFill>
              <a:effectLst>
                <a:outerShdw blurRad="38100" dist="38100" dir="2700000" algn="tl">
                  <a:srgbClr val="000000">
                    <a:alpha val="43137"/>
                  </a:srgbClr>
                </a:outerShdw>
              </a:effectLst>
            </a:endParaRPr>
          </a:p>
          <a:p>
            <a:pPr>
              <a:buClr>
                <a:srgbClr val="002060"/>
              </a:buClr>
              <a:buNone/>
            </a:pPr>
            <a:endParaRPr lang="ru-RU" dirty="0" smtClean="0"/>
          </a:p>
          <a:p>
            <a:pPr>
              <a:buClr>
                <a:srgbClr val="002060"/>
              </a:buClr>
              <a:buNone/>
            </a:pPr>
            <a:endParaRPr lang="ru-RU" dirty="0" smtClean="0"/>
          </a:p>
          <a:p>
            <a:pPr>
              <a:buNone/>
            </a:pPr>
            <a:r>
              <a:rPr lang="ru-RU" sz="2400" b="1" dirty="0" smtClean="0">
                <a:ln w="11430"/>
                <a:solidFill>
                  <a:srgbClr val="002060"/>
                </a:solidFill>
                <a:effectLst>
                  <a:outerShdw blurRad="50800" dist="39000" dir="5460000" algn="tl">
                    <a:srgbClr val="000000">
                      <a:alpha val="38000"/>
                    </a:srgbClr>
                  </a:outerShdw>
                </a:effectLst>
              </a:rPr>
              <a:t>   </a:t>
            </a:r>
            <a:r>
              <a:rPr lang="ru-RU" sz="2200" b="1" dirty="0" smtClean="0">
                <a:ln w="11430"/>
                <a:solidFill>
                  <a:srgbClr val="002060"/>
                </a:solidFill>
                <a:effectLst>
                  <a:outerShdw blurRad="50800" dist="39000" dir="5460000" algn="tl">
                    <a:srgbClr val="000000">
                      <a:alpha val="38000"/>
                    </a:srgbClr>
                  </a:outerShdw>
                </a:effectLst>
              </a:rPr>
              <a:t>В результате проведения с детьми работы по дифференциации фонем, ребенок может точно и уверенно выделять в потоке звуков, слогов, слов звуки; различать оппозиционные звуки, отличающиеся по твердости-мягкости, звонкости-глухости.</a:t>
            </a:r>
            <a:endParaRPr lang="ru-RU" sz="2200" dirty="0">
              <a:solidFill>
                <a:srgbClr val="002060"/>
              </a:solidFill>
            </a:endParaRPr>
          </a:p>
        </p:txBody>
      </p:sp>
      <p:pic>
        <p:nvPicPr>
          <p:cNvPr id="4" name="Рисунок 3" descr="&amp;Icy;&amp;gcy;&amp;rcy;&amp;ycy; &amp;icy;&amp;zcy; &amp;bcy;&amp;rcy;&amp;ocy;&amp;scy;&amp;ocy;&amp;vcy;&amp;ocy;&amp;gcy;&amp;ocy; &amp;mcy;&amp;acy;&amp;tcy;&amp;iecy;&amp;rcy;&amp;icy;&amp;acy;&amp;lcy;&amp;acy; &amp;ncy;&amp;acy; &amp;rcy;&amp;acy;&amp;zcy;&amp;vcy;&amp;icy;&amp;tcy;&amp;icy;&amp;iecy; &amp;fcy;&amp;ocy;&amp;ncy;&amp;iecy;&amp;mcy;&amp;acy;&amp;tcy;&amp;icy;&amp;chcy;&amp;iecy;&amp;scy;&amp;kcy;&amp;ocy;&amp;gcy;&amp;ocy; &amp;scy;&amp;lcy;&amp;ucy;&amp;khcy;&amp;acy; &amp;dcy;&amp;lcy;&amp;yacy; &amp;dcy;&amp;iecy;&amp;tcy;&amp;iecy;&amp;jcy; 5–7 &amp;lcy;&amp;iecy;&amp;tcy;. "/>
          <p:cNvPicPr/>
          <p:nvPr/>
        </p:nvPicPr>
        <p:blipFill>
          <a:blip r:embed="rId2" cstate="print"/>
          <a:srcRect/>
          <a:stretch>
            <a:fillRect/>
          </a:stretch>
        </p:blipFill>
        <p:spPr bwMode="auto">
          <a:xfrm>
            <a:off x="4716016" y="2132856"/>
            <a:ext cx="3934569" cy="240067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355160" cy="1143000"/>
          </a:xfrm>
        </p:spPr>
        <p:txBody>
          <a:bodyPr anchor="ctr">
            <a:normAutofit/>
          </a:bodyPr>
          <a:lstStyle/>
          <a:p>
            <a:r>
              <a:rPr lang="ru-RU" sz="2400" dirty="0" smtClean="0">
                <a:solidFill>
                  <a:schemeClr val="bg2">
                    <a:lumMod val="25000"/>
                  </a:schemeClr>
                </a:solidFill>
                <a:effectLst>
                  <a:outerShdw blurRad="38100" dist="38100" dir="2700000" algn="tl">
                    <a:srgbClr val="000000">
                      <a:alpha val="43137"/>
                    </a:srgbClr>
                  </a:outerShdw>
                </a:effectLst>
              </a:rPr>
              <a:t>Игры на развитие звукового анализа и синтеза</a:t>
            </a:r>
            <a:endParaRPr lang="ru-RU" sz="2400" dirty="0">
              <a:solidFill>
                <a:schemeClr val="bg2">
                  <a:lumMod val="25000"/>
                </a:schemeClr>
              </a:solidFill>
              <a:effectLst>
                <a:outerShdw blurRad="38100" dist="38100" dir="2700000" algn="tl">
                  <a:srgbClr val="000000">
                    <a:alpha val="43137"/>
                  </a:srgbClr>
                </a:outerShdw>
              </a:effectLst>
            </a:endParaRPr>
          </a:p>
        </p:txBody>
      </p:sp>
      <p:pic>
        <p:nvPicPr>
          <p:cNvPr id="4" name="Содержимое 3" descr="http://www.maaam.ru/upload/blogs/3f8f2d5993beb5eba127cca24a74d5a4.jpg.jpg"/>
          <p:cNvPicPr>
            <a:picLocks noGrp="1"/>
          </p:cNvPicPr>
          <p:nvPr>
            <p:ph idx="1"/>
          </p:nvPr>
        </p:nvPicPr>
        <p:blipFill>
          <a:blip r:embed="rId2" cstate="print"/>
          <a:srcRect/>
          <a:stretch>
            <a:fillRect/>
          </a:stretch>
        </p:blipFill>
        <p:spPr bwMode="auto">
          <a:xfrm>
            <a:off x="5076056" y="2276872"/>
            <a:ext cx="2952328" cy="2088232"/>
          </a:xfrm>
          <a:prstGeom prst="rect">
            <a:avLst/>
          </a:prstGeom>
          <a:noFill/>
          <a:ln w="9525">
            <a:noFill/>
            <a:miter lim="800000"/>
            <a:headEnd/>
            <a:tailEnd/>
          </a:ln>
        </p:spPr>
      </p:pic>
      <p:pic>
        <p:nvPicPr>
          <p:cNvPr id="6" name="Рисунок 5" descr="http://www.maaam.ru/upload/blogs/08e9be2115d15074f1557a01103c4c4b.jpg.jpg"/>
          <p:cNvPicPr/>
          <p:nvPr/>
        </p:nvPicPr>
        <p:blipFill>
          <a:blip r:embed="rId3" cstate="print"/>
          <a:srcRect/>
          <a:stretch>
            <a:fillRect/>
          </a:stretch>
        </p:blipFill>
        <p:spPr bwMode="auto">
          <a:xfrm>
            <a:off x="251520" y="3140968"/>
            <a:ext cx="2808312" cy="1872208"/>
          </a:xfrm>
          <a:prstGeom prst="rect">
            <a:avLst/>
          </a:prstGeom>
          <a:noFill/>
          <a:ln w="9525">
            <a:noFill/>
            <a:miter lim="800000"/>
            <a:headEnd/>
            <a:tailEnd/>
          </a:ln>
        </p:spPr>
      </p:pic>
      <p:sp>
        <p:nvSpPr>
          <p:cNvPr id="7" name="TextBox 6"/>
          <p:cNvSpPr txBox="1"/>
          <p:nvPr/>
        </p:nvSpPr>
        <p:spPr>
          <a:xfrm>
            <a:off x="251519" y="5380673"/>
            <a:ext cx="7920881" cy="1508105"/>
          </a:xfrm>
          <a:prstGeom prst="rect">
            <a:avLst/>
          </a:prstGeom>
          <a:noFill/>
        </p:spPr>
        <p:txBody>
          <a:bodyPr wrap="square" rtlCol="0">
            <a:spAutoFit/>
          </a:bodyPr>
          <a:lstStyle/>
          <a:p>
            <a:r>
              <a:rPr lang="ru-RU" dirty="0" smtClean="0"/>
              <a:t> </a:t>
            </a:r>
            <a:r>
              <a:rPr lang="ru-RU" sz="1400" b="1" dirty="0" smtClean="0">
                <a:solidFill>
                  <a:srgbClr val="002060"/>
                </a:solidFill>
                <a:effectLst>
                  <a:outerShdw blurRad="38100" dist="38100" dir="2700000" algn="tl">
                    <a:srgbClr val="000000">
                      <a:alpha val="43137"/>
                    </a:srgbClr>
                  </a:outerShdw>
                </a:effectLst>
              </a:rPr>
              <a:t>В процессе работы над развитием звукового анализа и синтеза</a:t>
            </a:r>
          </a:p>
          <a:p>
            <a:r>
              <a:rPr lang="ru-RU" sz="1400" b="1" dirty="0" smtClean="0">
                <a:solidFill>
                  <a:srgbClr val="002060"/>
                </a:solidFill>
                <a:effectLst>
                  <a:outerShdw blurRad="38100" dist="38100" dir="2700000" algn="tl">
                    <a:srgbClr val="000000">
                      <a:alpha val="43137"/>
                    </a:srgbClr>
                  </a:outerShdw>
                </a:effectLst>
              </a:rPr>
              <a:t> используются различные цветовые обозначения гласных и согласных звуков </a:t>
            </a:r>
          </a:p>
          <a:p>
            <a:r>
              <a:rPr lang="ru-RU" sz="1400" b="1" dirty="0" smtClean="0">
                <a:solidFill>
                  <a:srgbClr val="002060"/>
                </a:solidFill>
                <a:effectLst>
                  <a:outerShdw blurRad="38100" dist="38100" dir="2700000" algn="tl">
                    <a:srgbClr val="000000">
                      <a:alpha val="43137"/>
                    </a:srgbClr>
                  </a:outerShdw>
                </a:effectLst>
              </a:rPr>
              <a:t> (красные, синие и зелёные). Последовательность изучения звуков определяется</a:t>
            </a:r>
          </a:p>
          <a:p>
            <a:r>
              <a:rPr lang="ru-RU" sz="1400" b="1" dirty="0" smtClean="0">
                <a:solidFill>
                  <a:srgbClr val="002060"/>
                </a:solidFill>
                <a:effectLst>
                  <a:outerShdw blurRad="38100" dist="38100" dir="2700000" algn="tl">
                    <a:srgbClr val="000000">
                      <a:alpha val="43137"/>
                    </a:srgbClr>
                  </a:outerShdw>
                </a:effectLst>
              </a:rPr>
              <a:t> их артикуляционной и акустической сложностью. </a:t>
            </a:r>
            <a:br>
              <a:rPr lang="ru-RU" sz="1400" b="1" dirty="0" smtClean="0">
                <a:solidFill>
                  <a:srgbClr val="002060"/>
                </a:solidFill>
                <a:effectLst>
                  <a:outerShdw blurRad="38100" dist="38100" dir="2700000" algn="tl">
                    <a:srgbClr val="000000">
                      <a:alpha val="43137"/>
                    </a:srgbClr>
                  </a:outerShdw>
                </a:effectLst>
              </a:rPr>
            </a:br>
            <a:r>
              <a:rPr lang="ru-RU" sz="1400" b="1" dirty="0" smtClean="0">
                <a:solidFill>
                  <a:srgbClr val="002060"/>
                </a:solidFill>
                <a:effectLst>
                  <a:outerShdw blurRad="38100" dist="38100" dir="2700000" algn="tl">
                    <a:srgbClr val="000000">
                      <a:alpha val="43137"/>
                    </a:srgbClr>
                  </a:outerShdw>
                </a:effectLst>
              </a:rPr>
              <a:t> </a:t>
            </a:r>
            <a:r>
              <a:rPr lang="ru-RU" dirty="0" smtClean="0"/>
              <a:t/>
            </a:r>
            <a:br>
              <a:rPr lang="ru-RU" dirty="0" smtClean="0"/>
            </a:br>
            <a:endParaRPr lang="ru-RU" dirty="0"/>
          </a:p>
        </p:txBody>
      </p:sp>
      <p:pic>
        <p:nvPicPr>
          <p:cNvPr id="10" name="Рисунок 9" descr="C:\Users\Polecat\Desktop\детский сад.jpg"/>
          <p:cNvPicPr/>
          <p:nvPr/>
        </p:nvPicPr>
        <p:blipFill>
          <a:blip r:embed="rId4" cstate="print"/>
          <a:srcRect/>
          <a:stretch>
            <a:fillRect/>
          </a:stretch>
        </p:blipFill>
        <p:spPr bwMode="auto">
          <a:xfrm>
            <a:off x="2699792" y="1412776"/>
            <a:ext cx="2898205" cy="2011635"/>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969</TotalTime>
  <Words>478</Words>
  <Application>Microsoft Office PowerPoint</Application>
  <PresentationFormat>Экран (4:3)</PresentationFormat>
  <Paragraphs>84</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Изящная</vt:lpstr>
      <vt:lpstr>МБДОУ детский сад №46 «Мотылек» комбинированного вида г.п. Монино</vt:lpstr>
      <vt:lpstr>Фонематическое восприятие - это процесс узнавания и различения звуков речи</vt:lpstr>
      <vt:lpstr>Влияние развития фонематического восприятия на формирование речи</vt:lpstr>
      <vt:lpstr>Слайд 4</vt:lpstr>
      <vt:lpstr> Различение на слух неречевых звуков является фундаментом и основой развития фонематического слуха. </vt:lpstr>
      <vt:lpstr>различение высоты, силы, тембра голоса </vt:lpstr>
      <vt:lpstr>различение слов близких по звуковому составу</vt:lpstr>
      <vt:lpstr>Дифференциация слогов дифференциация фонем</vt:lpstr>
      <vt:lpstr>Игры на развитие звукового анализа и синтеза</vt:lpstr>
      <vt:lpstr>Игры с применением икт для развития фонематического восприятия</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Polecat</dc:creator>
  <cp:lastModifiedBy>Polecat</cp:lastModifiedBy>
  <cp:revision>107</cp:revision>
  <dcterms:created xsi:type="dcterms:W3CDTF">2014-01-20T08:06:14Z</dcterms:created>
  <dcterms:modified xsi:type="dcterms:W3CDTF">2014-02-03T10:58:17Z</dcterms:modified>
</cp:coreProperties>
</file>