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sldIdLst>
    <p:sldId id="256" r:id="rId2"/>
    <p:sldId id="288" r:id="rId3"/>
    <p:sldId id="289" r:id="rId4"/>
    <p:sldId id="290" r:id="rId5"/>
    <p:sldId id="260" r:id="rId6"/>
    <p:sldId id="261" r:id="rId7"/>
    <p:sldId id="271" r:id="rId8"/>
    <p:sldId id="272" r:id="rId9"/>
    <p:sldId id="274" r:id="rId10"/>
    <p:sldId id="275" r:id="rId11"/>
    <p:sldId id="276" r:id="rId12"/>
    <p:sldId id="314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6" autoAdjust="0"/>
  </p:normalViewPr>
  <p:slideViewPr>
    <p:cSldViewPr>
      <p:cViewPr varScale="1">
        <p:scale>
          <a:sx n="75" d="100"/>
          <a:sy n="75" d="100"/>
        </p:scale>
        <p:origin x="-12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226DA33-116D-48FE-806D-DB2630A4EC9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BA494-EAEF-4119-A4A3-932D8EFFD30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6B7B-52E3-4C21-91A3-BFF580D70AA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E132-A2C8-47BA-B25A-4BA8429632D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4348-DF4E-4BD2-8D4E-A0128F7256D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97481-376B-40A1-A40B-004A32E9CC8F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D8AE-E1B8-4157-964A-7EB4A2BD5FA0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4E19-EE89-48FF-82F4-56D2CD55699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26AA9-66A8-4601-8C57-B0B0D1C0809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F2C2ED-846F-458B-A6EC-5A2038C08A2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607DAB3-46AF-4F9E-85A6-F004B60E4EC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A2B4A6-809C-4503-A7C9-7A5BF4640AE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066800"/>
            <a:ext cx="7277100" cy="762000"/>
          </a:xfrm>
        </p:spPr>
        <p:txBody>
          <a:bodyPr>
            <a:normAutofit fontScale="90000"/>
          </a:bodyPr>
          <a:lstStyle/>
          <a:p>
            <a:r>
              <a:rPr lang="ru-RU" altLang="ru-RU" sz="4400" dirty="0" smtClean="0">
                <a:solidFill>
                  <a:srgbClr val="C00000"/>
                </a:solidFill>
                <a:latin typeface="Albertus Medium" pitchFamily="34" charset="0"/>
              </a:rPr>
              <a:t>Мастерская бумажных чудес</a:t>
            </a:r>
            <a:endParaRPr lang="ru-RU" altLang="ru-RU" sz="4400" dirty="0">
              <a:solidFill>
                <a:srgbClr val="C00000"/>
              </a:solidFill>
              <a:latin typeface="Albertus Medium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47800" y="18288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Развитие мелкой моторики посредством использования инновационных методик работы с гофрированной бумагой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71800"/>
            <a:ext cx="4953000" cy="275111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Гофрирование </a:t>
            </a:r>
          </a:p>
        </p:txBody>
      </p:sp>
      <p:pic>
        <p:nvPicPr>
          <p:cNvPr id="114692" name="Picture 4" descr="27489_2121_19_1350748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8" y="1993900"/>
            <a:ext cx="244394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5" descr="IMAG023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86" y="1993900"/>
            <a:ext cx="259881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6" descr="IMAG0233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16" y="1968500"/>
            <a:ext cx="231808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>
                <a:solidFill>
                  <a:srgbClr val="7030A0"/>
                </a:solidFill>
              </a:rPr>
              <a:t>Бумагопластика</a:t>
            </a:r>
            <a:r>
              <a:rPr lang="ru-RU" altLang="ru-RU" dirty="0"/>
              <a:t> </a:t>
            </a: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Попробуем смастерить гвоздику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94" y="2119342"/>
            <a:ext cx="4555375" cy="3603567"/>
          </a:xfrm>
        </p:spPr>
      </p:pic>
    </p:spTree>
    <p:extLst>
      <p:ext uri="{BB962C8B-B14F-4D97-AF65-F5344CB8AC3E}">
        <p14:creationId xmlns:p14="http://schemas.microsoft.com/office/powerpoint/2010/main" val="29324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Нам понадобится: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02" y="2119313"/>
            <a:ext cx="5206158" cy="3603625"/>
          </a:xfrm>
        </p:spPr>
      </p:pic>
    </p:spTree>
    <p:extLst>
      <p:ext uri="{BB962C8B-B14F-4D97-AF65-F5344CB8AC3E}">
        <p14:creationId xmlns:p14="http://schemas.microsoft.com/office/powerpoint/2010/main" val="13110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Бумагу режем на квадраты.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21" y="2119342"/>
            <a:ext cx="4846320" cy="3603567"/>
          </a:xfrm>
        </p:spPr>
      </p:pic>
    </p:spTree>
    <p:extLst>
      <p:ext uri="{BB962C8B-B14F-4D97-AF65-F5344CB8AC3E}">
        <p14:creationId xmlns:p14="http://schemas.microsoft.com/office/powerpoint/2010/main" val="18943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Каждый складываем по диагонали от центра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45" y="2119342"/>
            <a:ext cx="5174673" cy="3603567"/>
          </a:xfrm>
        </p:spPr>
      </p:pic>
    </p:spTree>
    <p:extLst>
      <p:ext uri="{BB962C8B-B14F-4D97-AF65-F5344CB8AC3E}">
        <p14:creationId xmlns:p14="http://schemas.microsoft.com/office/powerpoint/2010/main" val="37229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Нарезаем зубчики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65" y="2121420"/>
            <a:ext cx="5311833" cy="3599411"/>
          </a:xfrm>
        </p:spPr>
      </p:pic>
    </p:spTree>
    <p:extLst>
      <p:ext uri="{BB962C8B-B14F-4D97-AF65-F5344CB8AC3E}">
        <p14:creationId xmlns:p14="http://schemas.microsoft.com/office/powerpoint/2010/main" val="34679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Середину заготовки мажем клеем и крепим к шпажке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85" y="2119313"/>
            <a:ext cx="5168793" cy="3603625"/>
          </a:xfrm>
        </p:spPr>
      </p:pic>
    </p:spTree>
    <p:extLst>
      <p:ext uri="{BB962C8B-B14F-4D97-AF65-F5344CB8AC3E}">
        <p14:creationId xmlns:p14="http://schemas.microsoft.com/office/powerpoint/2010/main" val="10262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Аккуратно сминаем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6" y="2119313"/>
            <a:ext cx="4911391" cy="3603625"/>
          </a:xfrm>
        </p:spPr>
      </p:pic>
    </p:spTree>
    <p:extLst>
      <p:ext uri="{BB962C8B-B14F-4D97-AF65-F5344CB8AC3E}">
        <p14:creationId xmlns:p14="http://schemas.microsoft.com/office/powerpoint/2010/main" val="22571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Так поступаем с каждой заготовкой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23" y="2119342"/>
            <a:ext cx="5170516" cy="3603567"/>
          </a:xfrm>
        </p:spPr>
      </p:pic>
    </p:spTree>
    <p:extLst>
      <p:ext uri="{BB962C8B-B14F-4D97-AF65-F5344CB8AC3E}">
        <p14:creationId xmlns:p14="http://schemas.microsoft.com/office/powerpoint/2010/main" val="6707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7848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 	Не для кого не секрет, что часто </a:t>
            </a:r>
            <a:r>
              <a:rPr lang="ru-RU" sz="2800" dirty="0">
                <a:solidFill>
                  <a:srgbClr val="7030A0"/>
                </a:solidFill>
              </a:rPr>
              <a:t>современные дети не владеют движениями руки в объёме, который соответствует их возрасту. </a:t>
            </a:r>
            <a:r>
              <a:rPr lang="ru-RU" sz="2800" dirty="0" smtClean="0">
                <a:solidFill>
                  <a:srgbClr val="7030A0"/>
                </a:solidFill>
              </a:rPr>
              <a:t>В </a:t>
            </a:r>
            <a:r>
              <a:rPr lang="ru-RU" sz="2800" dirty="0">
                <a:solidFill>
                  <a:srgbClr val="7030A0"/>
                </a:solidFill>
              </a:rPr>
              <a:t>итоге, дети не владеют элементарными навыками самообслуживания, не умеют пользоваться ножницами и держать карандаш. А ведь уровень развития личности ребенка напрямую зависит от уровня развития мелкой моторики руки. Этот показатель отвечает и за интеллектуальную готовность к школьному обучению.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02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Шпажку обматываем тейп-лентой или полоской зеленой бумаги с клеем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37" y="2119313"/>
            <a:ext cx="5538289" cy="3603625"/>
          </a:xfrm>
        </p:spPr>
      </p:pic>
    </p:spTree>
    <p:extLst>
      <p:ext uri="{BB962C8B-B14F-4D97-AF65-F5344CB8AC3E}">
        <p14:creationId xmlns:p14="http://schemas.microsoft.com/office/powerpoint/2010/main" val="35834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Вырезаем лепестки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52" y="2121420"/>
            <a:ext cx="5557058" cy="3599411"/>
          </a:xfrm>
        </p:spPr>
      </p:pic>
    </p:spTree>
    <p:extLst>
      <p:ext uri="{BB962C8B-B14F-4D97-AF65-F5344CB8AC3E}">
        <p14:creationId xmlns:p14="http://schemas.microsoft.com/office/powerpoint/2010/main" val="39735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Скручиваем посередине и крепим к стеблю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87" y="2119342"/>
            <a:ext cx="4858789" cy="3603567"/>
          </a:xfrm>
        </p:spPr>
      </p:pic>
    </p:spTree>
    <p:extLst>
      <p:ext uri="{BB962C8B-B14F-4D97-AF65-F5344CB8AC3E}">
        <p14:creationId xmlns:p14="http://schemas.microsoft.com/office/powerpoint/2010/main" val="16723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В-у-а-ля!!!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72" y="2119342"/>
            <a:ext cx="4551218" cy="3603567"/>
          </a:xfrm>
        </p:spPr>
      </p:pic>
    </p:spTree>
    <p:extLst>
      <p:ext uri="{BB962C8B-B14F-4D97-AF65-F5344CB8AC3E}">
        <p14:creationId xmlns:p14="http://schemas.microsoft.com/office/powerpoint/2010/main" val="8741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85800"/>
            <a:ext cx="75946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	Мелкая </a:t>
            </a:r>
            <a:r>
              <a:rPr lang="ru-RU" dirty="0">
                <a:solidFill>
                  <a:srgbClr val="7030A0"/>
                </a:solidFill>
              </a:rPr>
              <a:t>моторика рук — это все, даже самые незначительные, движения, которые человек совершает с помощью пальцев и ладоней. 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914400" y="2819400"/>
            <a:ext cx="29718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М</a:t>
            </a:r>
            <a:r>
              <a:rPr lang="ru-RU" sz="2000" dirty="0" smtClean="0">
                <a:solidFill>
                  <a:srgbClr val="7030A0"/>
                </a:solidFill>
              </a:rPr>
              <a:t>оторика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5410200" y="2768600"/>
            <a:ext cx="28702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Р</a:t>
            </a:r>
            <a:r>
              <a:rPr lang="ru-RU" sz="2000" dirty="0" smtClean="0">
                <a:solidFill>
                  <a:srgbClr val="C00000"/>
                </a:solidFill>
              </a:rPr>
              <a:t>ечь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4082796" y="3302000"/>
            <a:ext cx="109880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4400" y="5194300"/>
            <a:ext cx="2590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Движения пальцев рук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89600" y="5194300"/>
            <a:ext cx="2590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Артикуляция слогов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082796" y="5409184"/>
            <a:ext cx="117500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>
            <a:spLocks noGrp="1"/>
          </p:cNvSpPr>
          <p:nvPr>
            <p:ph idx="1"/>
          </p:nvPr>
        </p:nvSpPr>
        <p:spPr>
          <a:xfrm>
            <a:off x="838200" y="838201"/>
            <a:ext cx="7620000" cy="495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sz="3200" dirty="0" smtClean="0">
                <a:solidFill>
                  <a:srgbClr val="C00000"/>
                </a:solidFill>
              </a:rPr>
              <a:t>В процессе работы развиваются: 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 мелкая моторика пальцев рук;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 сенсорное восприятие, глазомер;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 логическое воображение;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 волевые качества;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 художественные способности и      эстетический вкус;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- формируется самостоятельность, уверенность в себе, самооценка.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5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Минусы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dirty="0">
                <a:solidFill>
                  <a:srgbClr val="7030A0"/>
                </a:solidFill>
              </a:rPr>
              <a:t>на солнце цвета теряют яркость</a:t>
            </a:r>
          </a:p>
          <a:p>
            <a:r>
              <a:rPr lang="ru-RU" altLang="ru-RU" sz="2000" dirty="0">
                <a:solidFill>
                  <a:srgbClr val="7030A0"/>
                </a:solidFill>
              </a:rPr>
              <a:t>при работе </a:t>
            </a:r>
            <a:r>
              <a:rPr lang="ru-RU" altLang="ru-RU" sz="2000" dirty="0" smtClean="0">
                <a:solidFill>
                  <a:srgbClr val="7030A0"/>
                </a:solidFill>
              </a:rPr>
              <a:t>часто </a:t>
            </a:r>
            <a:r>
              <a:rPr lang="ru-RU" altLang="ru-RU" sz="2000" dirty="0">
                <a:solidFill>
                  <a:srgbClr val="7030A0"/>
                </a:solidFill>
              </a:rPr>
              <a:t>пачкает </a:t>
            </a:r>
            <a:r>
              <a:rPr lang="ru-RU" altLang="ru-RU" sz="2000" dirty="0" smtClean="0">
                <a:solidFill>
                  <a:srgbClr val="7030A0"/>
                </a:solidFill>
              </a:rPr>
              <a:t>руки </a:t>
            </a:r>
            <a:endParaRPr lang="ru-RU" altLang="ru-RU" sz="20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71800"/>
            <a:ext cx="3276600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500" dirty="0">
                <a:solidFill>
                  <a:srgbClr val="7030A0"/>
                </a:solidFill>
              </a:rPr>
              <a:t>Способы работы с гофрированной бумагой</a:t>
            </a:r>
          </a:p>
        </p:txBody>
      </p:sp>
      <p:sp>
        <p:nvSpPr>
          <p:cNvPr id="2" name="Пятно 1 1"/>
          <p:cNvSpPr/>
          <p:nvPr/>
        </p:nvSpPr>
        <p:spPr>
          <a:xfrm>
            <a:off x="1403626" y="1981200"/>
            <a:ext cx="3898900" cy="13970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К</a:t>
            </a:r>
            <a:r>
              <a:rPr lang="ru-RU" dirty="0" smtClean="0">
                <a:solidFill>
                  <a:srgbClr val="7030A0"/>
                </a:solidFill>
              </a:rPr>
              <a:t>олорирование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70126" y="2971800"/>
            <a:ext cx="2977874" cy="14478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Т</a:t>
            </a:r>
            <a:r>
              <a:rPr lang="ru-RU" dirty="0" smtClean="0">
                <a:solidFill>
                  <a:srgbClr val="7030A0"/>
                </a:solidFill>
              </a:rPr>
              <a:t>орцевание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609600" y="4876800"/>
            <a:ext cx="4191000" cy="16002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кручивание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4114800" y="3276600"/>
            <a:ext cx="4572000" cy="16002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Гофрирование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4800600" y="4724400"/>
            <a:ext cx="3505200" cy="17526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7030A0"/>
                </a:solidFill>
              </a:rPr>
              <a:t>С</a:t>
            </a:r>
            <a:r>
              <a:rPr lang="ru-RU" dirty="0" err="1" smtClean="0">
                <a:solidFill>
                  <a:srgbClr val="7030A0"/>
                </a:solidFill>
              </a:rPr>
              <a:t>минание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5302526" y="1981200"/>
            <a:ext cx="3824909" cy="12954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7030A0"/>
                </a:solidFill>
              </a:rPr>
              <a:t>Б</a:t>
            </a:r>
            <a:r>
              <a:rPr lang="ru-RU" dirty="0" err="1" smtClean="0">
                <a:solidFill>
                  <a:srgbClr val="7030A0"/>
                </a:solidFill>
              </a:rPr>
              <a:t>умагопластика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1"/>
            <a:ext cx="6965245" cy="1066800"/>
          </a:xfrm>
        </p:spPr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Колорирование</a:t>
            </a:r>
            <a:r>
              <a:rPr lang="ru-RU" altLang="ru-RU" dirty="0"/>
              <a:t> </a:t>
            </a:r>
          </a:p>
        </p:txBody>
      </p:sp>
      <p:pic>
        <p:nvPicPr>
          <p:cNvPr id="110596" name="Picture 4" descr="IMAG0223_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2590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7" name="Picture 5" descr="IMAG0227_1_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667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8" name="Picture 6" descr="IMAG0225_1_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590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7030A0"/>
                </a:solidFill>
              </a:rPr>
              <a:t>Торцевание</a:t>
            </a:r>
            <a:r>
              <a:rPr lang="ru-RU" altLang="ru-RU" dirty="0"/>
              <a:t> </a:t>
            </a:r>
          </a:p>
        </p:txBody>
      </p:sp>
      <p:pic>
        <p:nvPicPr>
          <p:cNvPr id="111620" name="Picture 4" descr="7059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0" y="2133600"/>
            <a:ext cx="247315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1" name="Picture 5" descr="1244446874_kaktus-bolshoj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41150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2" name="Picture 6" descr="IMAG0210_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38" y="2133600"/>
            <a:ext cx="2558562" cy="359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LoP8si10x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4" y="2057400"/>
            <a:ext cx="429064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13722"/>
            <a:ext cx="2971800" cy="43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Скручивание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746</TotalTime>
  <Words>103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Кнопка</vt:lpstr>
      <vt:lpstr>Мастерская бумажных чудес</vt:lpstr>
      <vt:lpstr>Презентация PowerPoint</vt:lpstr>
      <vt:lpstr>Презентация PowerPoint</vt:lpstr>
      <vt:lpstr>Презентация PowerPoint</vt:lpstr>
      <vt:lpstr>Минусы </vt:lpstr>
      <vt:lpstr>Способы работы с гофрированной бумагой</vt:lpstr>
      <vt:lpstr>Колорирование </vt:lpstr>
      <vt:lpstr>Торцевание </vt:lpstr>
      <vt:lpstr>Скручивание</vt:lpstr>
      <vt:lpstr>Гофрирование </vt:lpstr>
      <vt:lpstr>Бумагопластика </vt:lpstr>
      <vt:lpstr>Попробуем смастерить гвоздику</vt:lpstr>
      <vt:lpstr>Нам понадобится:</vt:lpstr>
      <vt:lpstr>Бумагу режем на квадраты. </vt:lpstr>
      <vt:lpstr>Каждый складываем по диагонали от центра</vt:lpstr>
      <vt:lpstr>Нарезаем зубчики</vt:lpstr>
      <vt:lpstr>Середину заготовки мажем клеем и крепим к шпажке</vt:lpstr>
      <vt:lpstr>Аккуратно сминаем</vt:lpstr>
      <vt:lpstr>Так поступаем с каждой заготовкой</vt:lpstr>
      <vt:lpstr>Шпажку обматываем тейп-лентой или полоской зеленой бумаги с клеем</vt:lpstr>
      <vt:lpstr>Вырезаем лепестки</vt:lpstr>
      <vt:lpstr>Скручиваем посередине и крепим к стеблю</vt:lpstr>
      <vt:lpstr>В-у-а-ля!!!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Роман</dc:creator>
  <cp:lastModifiedBy>Роман Абукин</cp:lastModifiedBy>
  <cp:revision>36</cp:revision>
  <cp:lastPrinted>1601-01-01T00:00:00Z</cp:lastPrinted>
  <dcterms:created xsi:type="dcterms:W3CDTF">1601-01-01T00:00:00Z</dcterms:created>
  <dcterms:modified xsi:type="dcterms:W3CDTF">2015-01-22T11:33:28Z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