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  <p:sldMasterId id="2147483755" r:id="rId2"/>
  </p:sldMasterIdLst>
  <p:notesMasterIdLst>
    <p:notesMasterId r:id="rId23"/>
  </p:notesMasterIdLst>
  <p:sldIdLst>
    <p:sldId id="256" r:id="rId3"/>
    <p:sldId id="257" r:id="rId4"/>
    <p:sldId id="258" r:id="rId5"/>
    <p:sldId id="275" r:id="rId6"/>
    <p:sldId id="269" r:id="rId7"/>
    <p:sldId id="270" r:id="rId8"/>
    <p:sldId id="271" r:id="rId9"/>
    <p:sldId id="272" r:id="rId10"/>
    <p:sldId id="259" r:id="rId11"/>
    <p:sldId id="262" r:id="rId12"/>
    <p:sldId id="263" r:id="rId13"/>
    <p:sldId id="264" r:id="rId14"/>
    <p:sldId id="265" r:id="rId15"/>
    <p:sldId id="266" r:id="rId16"/>
    <p:sldId id="267" r:id="rId17"/>
    <p:sldId id="261" r:id="rId18"/>
    <p:sldId id="260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0298"/>
    <a:srgbClr val="FF99FF"/>
    <a:srgbClr val="CC99FF"/>
    <a:srgbClr val="9966FF"/>
    <a:srgbClr val="9402C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50" autoAdjust="0"/>
    <p:restoredTop sz="94660"/>
  </p:normalViewPr>
  <p:slideViewPr>
    <p:cSldViewPr>
      <p:cViewPr>
        <p:scale>
          <a:sx n="50" d="100"/>
          <a:sy n="50" d="100"/>
        </p:scale>
        <p:origin x="-1632" y="-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82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17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7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1F31DB9-A2BD-40A1-AE1F-22A1A327E4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428EB-8564-43D3-9EBB-6B2190104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A7D6E-3484-401A-A767-3D7664C76F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3050" y="333375"/>
            <a:ext cx="2074863" cy="610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95288" y="333375"/>
            <a:ext cx="6075362" cy="610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08304-A1F7-494C-AB93-CC557E7514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23963-45D0-4252-BA09-B0A9C980A6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777FB-116D-4028-A965-5F27B1C091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00217-EDAA-4B53-A25F-4D2E1FB518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28795-9CC1-4D12-8319-8AE3320F44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DDBEC-F921-42FA-815E-86307ED954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2E129-772D-402F-BF91-D4F9A249A1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51DB4-30D8-4123-A52A-F128732530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2AB6B-381A-424D-BD4D-929453772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D15A3-1005-4D6F-A986-931F57C184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DB53A-F268-4F6F-85C6-557D250A00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9B58E-3E1A-4818-AB1C-A569ECB9A8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0513" y="260350"/>
            <a:ext cx="2057400" cy="5894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260350"/>
            <a:ext cx="6019800" cy="5894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9F856-E3B6-4461-BC40-2F9354BC4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3116C-B753-4FB5-B1BD-B88EDFE130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288" y="19161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86288" y="19161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36066-4CBE-4759-91CC-7B88C3084A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4C472-18C4-40EA-80BD-8753487ADD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D19D1-211F-4C8E-8E73-BA2D7123EA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B8BD7-C9C9-4A4D-B68F-33B269D300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51D48-A868-4B82-9BDE-54E7734782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5BB9E-B3EF-4418-89A6-DEF971C057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9161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C69BA10-E654-473A-8CC9-B9D614A623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Picture 10" descr="popugaj"/>
          <p:cNvPicPr>
            <a:picLocks noChangeAspect="1" noChangeArrowheads="1"/>
          </p:cNvPicPr>
          <p:nvPr/>
        </p:nvPicPr>
        <p:blipFill>
          <a:blip r:embed="rId13">
            <a:lum bright="64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5" r:id="rId2"/>
    <p:sldLayoutId id="2147483764" r:id="rId3"/>
    <p:sldLayoutId id="2147483763" r:id="rId4"/>
    <p:sldLayoutId id="2147483762" r:id="rId5"/>
    <p:sldLayoutId id="2147483761" r:id="rId6"/>
    <p:sldLayoutId id="2147483760" r:id="rId7"/>
    <p:sldLayoutId id="2147483759" r:id="rId8"/>
    <p:sldLayoutId id="2147483758" r:id="rId9"/>
    <p:sldLayoutId id="2147483757" r:id="rId10"/>
    <p:sldLayoutId id="2147483756" r:id="rId11"/>
  </p:sldLayoutIdLst>
  <p:transition spd="slow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8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8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8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71033B8-20E4-40DC-BF94-DBB32C009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6" r:id="rId2"/>
    <p:sldLayoutId id="2147483775" r:id="rId3"/>
    <p:sldLayoutId id="2147483774" r:id="rId4"/>
    <p:sldLayoutId id="2147483773" r:id="rId5"/>
    <p:sldLayoutId id="2147483772" r:id="rId6"/>
    <p:sldLayoutId id="2147483771" r:id="rId7"/>
    <p:sldLayoutId id="2147483770" r:id="rId8"/>
    <p:sldLayoutId id="2147483769" r:id="rId9"/>
    <p:sldLayoutId id="2147483768" r:id="rId10"/>
    <p:sldLayoutId id="2147483767" r:id="rId11"/>
  </p:sldLayoutIdLst>
  <p:transition spd="slow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2038" y="1947863"/>
            <a:ext cx="6965950" cy="2057400"/>
          </a:xfrm>
        </p:spPr>
        <p:txBody>
          <a:bodyPr/>
          <a:lstStyle/>
          <a:p>
            <a:pPr eaLnBrk="1" hangingPunct="1"/>
            <a:r>
              <a:rPr lang="ru-RU" sz="6000" b="1" i="1" smtClean="0">
                <a:solidFill>
                  <a:srgbClr val="C00000"/>
                </a:solidFill>
              </a:rPr>
              <a:t>Волшебство </a:t>
            </a:r>
            <a:br>
              <a:rPr lang="ru-RU" sz="6000" b="1" i="1" smtClean="0">
                <a:solidFill>
                  <a:srgbClr val="C00000"/>
                </a:solidFill>
              </a:rPr>
            </a:br>
            <a:r>
              <a:rPr lang="ru-RU" sz="6000" b="1" i="1" smtClean="0">
                <a:solidFill>
                  <a:srgbClr val="C00000"/>
                </a:solidFill>
              </a:rPr>
              <a:t>с листом бумаги </a:t>
            </a:r>
            <a:br>
              <a:rPr lang="ru-RU" sz="6000" b="1" i="1" smtClean="0">
                <a:solidFill>
                  <a:srgbClr val="C00000"/>
                </a:solidFill>
              </a:rPr>
            </a:br>
            <a:endParaRPr lang="ru-RU" sz="6000" b="1" i="1" smtClean="0">
              <a:solidFill>
                <a:srgbClr val="C00000"/>
              </a:solidFill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8538" y="3860800"/>
            <a:ext cx="6551612" cy="863600"/>
          </a:xfrm>
        </p:spPr>
        <p:txBody>
          <a:bodyPr/>
          <a:lstStyle/>
          <a:p>
            <a:pPr algn="r" eaLnBrk="1" hangingPunct="1"/>
            <a:r>
              <a:rPr lang="ru-RU" sz="2400" smtClean="0"/>
              <a:t>Подготовила:   воспитатель        </a:t>
            </a:r>
          </a:p>
          <a:p>
            <a:pPr algn="r" eaLnBrk="1" hangingPunct="1"/>
            <a:r>
              <a:rPr lang="ru-RU" sz="2400" smtClean="0"/>
              <a:t>Борщева Е.А.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403350" y="188913"/>
            <a:ext cx="63595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400"/>
              <a:t>МКДОУ Бутурлиновский детский сад общеразвивающего вида №1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47813" y="6021388"/>
            <a:ext cx="63595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400"/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Поделки второго цикла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884737"/>
          </a:xfrm>
        </p:spPr>
        <p:txBody>
          <a:bodyPr/>
          <a:lstStyle/>
          <a:p>
            <a:pPr marL="0" indent="355600" eaLnBrk="1" hangingPunct="1">
              <a:buFontTx/>
              <a:buNone/>
            </a:pPr>
            <a:r>
              <a:rPr lang="ru-RU" smtClean="0"/>
              <a:t>Цель. Закрепить умение делить квадрат по диагонали. Учить  оформлять поделки в соответствии с образом, вырезая недостающие детали.</a:t>
            </a:r>
          </a:p>
          <a:p>
            <a:pPr marL="0" indent="355600" eaLnBrk="1" hangingPunct="1">
              <a:buFontTx/>
              <a:buNone/>
            </a:pPr>
            <a:r>
              <a:rPr lang="ru-RU" smtClean="0"/>
              <a:t>Пример:</a:t>
            </a:r>
          </a:p>
          <a:p>
            <a:pPr marL="0" indent="355600" eaLnBrk="1" hangingPunct="1"/>
            <a:r>
              <a:rPr lang="ru-RU" smtClean="0"/>
              <a:t>рыбка,</a:t>
            </a:r>
          </a:p>
          <a:p>
            <a:pPr marL="0" indent="355600" eaLnBrk="1" hangingPunct="1"/>
            <a:r>
              <a:rPr lang="ru-RU" smtClean="0"/>
              <a:t>лебедь,</a:t>
            </a:r>
          </a:p>
          <a:p>
            <a:pPr marL="0" indent="355600" eaLnBrk="1" hangingPunct="1"/>
            <a:r>
              <a:rPr lang="ru-RU" smtClean="0"/>
              <a:t>игрушки-забавы – лягушка</a:t>
            </a:r>
          </a:p>
        </p:txBody>
      </p:sp>
      <p:pic>
        <p:nvPicPr>
          <p:cNvPr id="130054" name="Picture 6" descr="IMG_4416 (копия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Поделки третьего цикла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4497387"/>
          </a:xfrm>
        </p:spPr>
        <p:txBody>
          <a:bodyPr/>
          <a:lstStyle/>
          <a:p>
            <a:pPr marL="0" indent="355600" eaLnBrk="1" hangingPunct="1">
              <a:buFontTx/>
              <a:buNone/>
            </a:pPr>
            <a:r>
              <a:rPr lang="ru-RU" smtClean="0"/>
              <a:t> Цель. Познакомить детей с новым циклом поделок по единой выкройке – основе. Учить отгибать углы у квадрата. Развивать мышление, смекалку.      </a:t>
            </a:r>
          </a:p>
          <a:p>
            <a:pPr marL="0" indent="355600" eaLnBrk="1" hangingPunct="1">
              <a:buFontTx/>
              <a:buNone/>
            </a:pPr>
            <a:r>
              <a:rPr lang="ru-RU" smtClean="0"/>
              <a:t>Пример:</a:t>
            </a:r>
          </a:p>
          <a:p>
            <a:pPr marL="0" indent="355600" eaLnBrk="1" hangingPunct="1"/>
            <a:r>
              <a:rPr lang="ru-RU" smtClean="0"/>
              <a:t>двухтрубный пароход, </a:t>
            </a:r>
          </a:p>
          <a:p>
            <a:pPr marL="0" indent="355600" eaLnBrk="1" hangingPunct="1"/>
            <a:r>
              <a:rPr lang="ru-RU" smtClean="0"/>
              <a:t>петушок, </a:t>
            </a:r>
          </a:p>
          <a:p>
            <a:pPr marL="0" indent="355600" eaLnBrk="1" hangingPunct="1"/>
            <a:r>
              <a:rPr lang="ru-RU" smtClean="0"/>
              <a:t>квака-задавака (лягушка).</a:t>
            </a:r>
          </a:p>
        </p:txBody>
      </p:sp>
      <p:pic>
        <p:nvPicPr>
          <p:cNvPr id="131077" name="Picture 5" descr="IMG_4417 (копия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Поделки четвертого цикла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7386638" cy="4497388"/>
          </a:xfrm>
        </p:spPr>
        <p:txBody>
          <a:bodyPr/>
          <a:lstStyle/>
          <a:p>
            <a:pPr marL="0" indent="355600" eaLnBrk="1" hangingPunct="1">
              <a:buFontTx/>
              <a:buNone/>
            </a:pPr>
            <a:r>
              <a:rPr lang="ru-RU" smtClean="0"/>
              <a:t> Цель. Закрепить умение дважды складывать квадрат пополам. Развивать воображение, смекалку. . </a:t>
            </a:r>
          </a:p>
          <a:p>
            <a:pPr marL="0" indent="355600" eaLnBrk="1" hangingPunct="1">
              <a:buFontTx/>
              <a:buNone/>
            </a:pPr>
            <a:r>
              <a:rPr lang="ru-RU" smtClean="0"/>
              <a:t>Пример:</a:t>
            </a:r>
          </a:p>
          <a:p>
            <a:pPr marL="0" indent="355600" eaLnBrk="1" hangingPunct="1"/>
            <a:r>
              <a:rPr lang="ru-RU" smtClean="0"/>
              <a:t>мышка, </a:t>
            </a:r>
          </a:p>
          <a:p>
            <a:pPr marL="0" indent="355600" eaLnBrk="1" hangingPunct="1"/>
            <a:r>
              <a:rPr lang="ru-RU" smtClean="0"/>
              <a:t>поросенок.</a:t>
            </a:r>
          </a:p>
        </p:txBody>
      </p:sp>
      <p:pic>
        <p:nvPicPr>
          <p:cNvPr id="132100" name="Picture 4" descr="pig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3644900"/>
            <a:ext cx="4619625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1" name="Picture 5" descr="2UCAY0RMNHCA53B8IACAGPEK0FCAQRTCBFCAN07C2NCATUOLDICAYI093XCABOIK6GCA51COBVCA4TGXBSCAOWQX3CCAFPPD9WCAQ2B69SCAHY3HHSCA3Y4OO2CA4SWQKMCAHFS6P2CA58EQ1MCAAJJ43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700213"/>
            <a:ext cx="352901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3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6" name="Picture 6" descr="ut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571875"/>
            <a:ext cx="45720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Поделки пятого цикла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8208962" cy="5100637"/>
          </a:xfrm>
        </p:spPr>
        <p:txBody>
          <a:bodyPr/>
          <a:lstStyle/>
          <a:p>
            <a:pPr marL="0" indent="355600" eaLnBrk="1" hangingPunct="1">
              <a:buFontTx/>
              <a:buNone/>
            </a:pPr>
            <a:r>
              <a:rPr lang="ru-RU" smtClean="0"/>
              <a:t>Цель. Закрепить навыки деления квадрата по диагонали и отгибания углов.   </a:t>
            </a:r>
            <a:endParaRPr lang="en-US" smtClean="0"/>
          </a:p>
          <a:p>
            <a:pPr marL="0" indent="355600" eaLnBrk="1" hangingPunct="1">
              <a:buFontTx/>
              <a:buNone/>
            </a:pPr>
            <a:r>
              <a:rPr lang="ru-RU" smtClean="0"/>
              <a:t>Пример:</a:t>
            </a:r>
          </a:p>
          <a:p>
            <a:pPr marL="0" indent="355600" eaLnBrk="1" hangingPunct="1"/>
            <a:r>
              <a:rPr lang="ru-RU" smtClean="0"/>
              <a:t>воздушный змей, </a:t>
            </a:r>
          </a:p>
          <a:p>
            <a:pPr marL="0" indent="355600" eaLnBrk="1" hangingPunct="1"/>
            <a:r>
              <a:rPr lang="ru-RU" smtClean="0"/>
              <a:t>птичка, </a:t>
            </a:r>
          </a:p>
          <a:p>
            <a:pPr marL="0" indent="355600" eaLnBrk="1" hangingPunct="1"/>
            <a:r>
              <a:rPr lang="ru-RU" smtClean="0"/>
              <a:t>петушок, </a:t>
            </a:r>
          </a:p>
          <a:p>
            <a:pPr marL="0" indent="355600" eaLnBrk="1" hangingPunct="1"/>
            <a:r>
              <a:rPr lang="ru-RU" smtClean="0"/>
              <a:t>кролик, </a:t>
            </a:r>
          </a:p>
          <a:p>
            <a:pPr marL="0" indent="355600" eaLnBrk="1" hangingPunct="1"/>
            <a:r>
              <a:rPr lang="ru-RU" smtClean="0"/>
              <a:t>слон, </a:t>
            </a:r>
          </a:p>
          <a:p>
            <a:pPr marL="0" indent="355600" eaLnBrk="1" hangingPunct="1"/>
            <a:r>
              <a:rPr lang="ru-RU" smtClean="0"/>
              <a:t>гусь.</a:t>
            </a:r>
          </a:p>
        </p:txBody>
      </p:sp>
      <p:pic>
        <p:nvPicPr>
          <p:cNvPr id="133124" name="Picture 4" descr="k8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9775" y="0"/>
            <a:ext cx="45942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30" name="Picture 10" descr="IMG_4418 (копия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4925" y="0"/>
            <a:ext cx="9178925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3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Поделки шестого цикла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355600" eaLnBrk="1" hangingPunct="1">
              <a:buFontTx/>
              <a:buNone/>
            </a:pPr>
            <a:r>
              <a:rPr lang="ru-RU" smtClean="0"/>
              <a:t>Цель. Познакомить с новой выкройкой, основой. Развивать смекалку.</a:t>
            </a:r>
          </a:p>
          <a:p>
            <a:pPr marL="0" indent="355600" eaLnBrk="1" hangingPunct="1">
              <a:buFontTx/>
              <a:buNone/>
            </a:pPr>
            <a:r>
              <a:rPr lang="ru-RU" smtClean="0"/>
              <a:t>Пример:</a:t>
            </a:r>
          </a:p>
          <a:p>
            <a:pPr marL="0" indent="355600" eaLnBrk="1" hangingPunct="1"/>
            <a:r>
              <a:rPr lang="ru-RU" smtClean="0"/>
              <a:t>акула, </a:t>
            </a:r>
          </a:p>
          <a:p>
            <a:pPr marL="0" indent="355600" eaLnBrk="1" hangingPunct="1"/>
            <a:r>
              <a:rPr lang="ru-RU" smtClean="0"/>
              <a:t>пингвин, </a:t>
            </a:r>
          </a:p>
          <a:p>
            <a:pPr marL="0" indent="355600" eaLnBrk="1" hangingPunct="1"/>
            <a:r>
              <a:rPr lang="ru-RU" smtClean="0"/>
              <a:t>лебедь</a:t>
            </a:r>
          </a:p>
        </p:txBody>
      </p:sp>
      <p:pic>
        <p:nvPicPr>
          <p:cNvPr id="134148" name="Picture 4" descr="IMG_44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135938" cy="47847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3600" smtClean="0"/>
              <a:t> Принцип преподнесения материала по циклам дает возможность лучше усвоить последовательность выполнения работы, пробуждает интерес к изобретательству, помогает закрепить приобретенные навыки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smtClean="0"/>
              <a:t>Материалы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085138" cy="4957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тонкая бумага: писчая, цветная, оберточная;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ножницы;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линейка;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простой карандаш;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цветные карандаши;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фломастеры;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клей (иногда).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Что дают ребенку занятия оригами?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5900"/>
            <a:ext cx="8893175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совершенствование координации тонких движений пальцев;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терпение и внимательность;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развитие способности четко формулировать мысль;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обучение элементам логического и абстрактного мышления;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развитие усидчивости, наблюдательности, памяти и пространственного конструирования.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366838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А самое главное дети видят результат своего труда: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355600" eaLnBrk="1" hangingPunct="1"/>
            <a:r>
              <a:rPr lang="ru-RU" smtClean="0"/>
              <a:t>поделки к праздникам</a:t>
            </a:r>
          </a:p>
          <a:p>
            <a:pPr marL="0" indent="355600" eaLnBrk="1" hangingPunct="1"/>
            <a:r>
              <a:rPr lang="ru-RU" smtClean="0"/>
              <a:t>игрушки-забавы для детей младшего дошкольного возраста;</a:t>
            </a:r>
          </a:p>
          <a:p>
            <a:pPr marL="0" indent="355600" eaLnBrk="1" hangingPunct="1"/>
            <a:r>
              <a:rPr lang="ru-RU" smtClean="0"/>
              <a:t>игрушки к сюжетно-ролевым играм;</a:t>
            </a:r>
          </a:p>
          <a:p>
            <a:pPr marL="0" indent="355600" eaLnBrk="1" hangingPunct="1"/>
            <a:r>
              <a:rPr lang="ru-RU" smtClean="0"/>
              <a:t>выставки творческих работ детей.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 Изготовление поделок из бумаги:</a:t>
            </a:r>
            <a:endParaRPr lang="ru-RU" dirty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355600" eaLnBrk="1" hangingPunct="1"/>
            <a:r>
              <a:rPr lang="ru-RU" smtClean="0"/>
              <a:t>увлекает дошкольников;</a:t>
            </a:r>
          </a:p>
          <a:p>
            <a:pPr marL="0" indent="355600" eaLnBrk="1" hangingPunct="1"/>
            <a:r>
              <a:rPr lang="ru-RU" smtClean="0"/>
              <a:t>будит детское воображение;</a:t>
            </a:r>
          </a:p>
          <a:p>
            <a:pPr marL="0" indent="355600" eaLnBrk="1" hangingPunct="1"/>
            <a:r>
              <a:rPr lang="ru-RU" smtClean="0"/>
              <a:t>приносит радость детям, так как в руках ребенка бумага оживает и за считанные минуты превращается в цветы, животных, птиц, поражающих правдоподобием своих форм и замысловатостью силуэтов;</a:t>
            </a:r>
          </a:p>
          <a:p>
            <a:pPr marL="0" indent="355600" eaLnBrk="1" hangingPunct="1"/>
            <a:r>
              <a:rPr lang="ru-RU" smtClean="0"/>
              <a:t>развивает креативность.</a:t>
            </a:r>
          </a:p>
          <a:p>
            <a:pPr marL="0" indent="355600" eaLnBrk="1" hangingPunct="1"/>
            <a:endParaRPr lang="ru-RU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Оригами - 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557338"/>
            <a:ext cx="8893175" cy="5229225"/>
          </a:xfrm>
        </p:spPr>
        <p:txBody>
          <a:bodyPr/>
          <a:lstStyle/>
          <a:p>
            <a:pPr marL="0" indent="355600" eaLnBrk="1" hangingPunct="1">
              <a:buFontTx/>
              <a:buNone/>
            </a:pPr>
            <a:r>
              <a:rPr lang="ru-RU" sz="2800" smtClean="0"/>
              <a:t>древнее японское декоративное искусство бумажной пластики, состоящее в складывании из нее объемных фигурок (животных, корабликов, шапок, домиков, цветов). </a:t>
            </a:r>
          </a:p>
          <a:p>
            <a:pPr marL="0" indent="355600" eaLnBrk="1" hangingPunct="1">
              <a:buFontTx/>
              <a:buNone/>
            </a:pPr>
            <a:r>
              <a:rPr lang="ru-RU" sz="2800" smtClean="0"/>
              <a:t>В древности использовалось в храмовых обрядах, через некоторое время стало обязательной частью культуры японской аристократии, а в </a:t>
            </a:r>
            <a:r>
              <a:rPr lang="en-US" sz="2800" smtClean="0"/>
              <a:t>XX</a:t>
            </a:r>
            <a:r>
              <a:rPr lang="ru-RU" sz="2800" smtClean="0"/>
              <a:t>в. распространилось по всему миру благодаря фигурке бумажного журавлика, ставшего символом избавления от атомной угрозы и лучевой болезни.</a:t>
            </a:r>
          </a:p>
          <a:p>
            <a:pPr marL="0" indent="355600" eaLnBrk="1" hangingPunct="1">
              <a:buFontTx/>
              <a:buNone/>
            </a:pPr>
            <a:endParaRPr lang="ru-RU" sz="2800" smtClean="0"/>
          </a:p>
          <a:p>
            <a:pPr marL="0" indent="355600" algn="ctr" eaLnBrk="1" hangingPunct="1">
              <a:buFontTx/>
              <a:buNone/>
            </a:pPr>
            <a:endParaRPr lang="ru-RU" sz="280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1" name="WordArt 5" descr="Фиолетовый узор"/>
          <p:cNvSpPr>
            <a:spLocks noChangeArrowheads="1" noChangeShapeType="1" noTextEdit="1"/>
          </p:cNvSpPr>
          <p:nvPr/>
        </p:nvSpPr>
        <p:spPr bwMode="auto">
          <a:xfrm>
            <a:off x="395288" y="1916113"/>
            <a:ext cx="8424862" cy="1820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93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Экскурс в историю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07950" y="1628775"/>
            <a:ext cx="9072563" cy="50403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Прошлое оригами уходит корнями в глубокую старину. Тысячу лет назад в стране восходящего солнца это было не столько забавой  и увлечением, сколько священным ритуальным действием, связанным с религиозным культом многоликой и тысячерукой богини милосердия Каннон. 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Методическая литература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26308" name="Picture 4" descr="knig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557338"/>
            <a:ext cx="3816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6309" name="Picture 5" descr="kniga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1557338"/>
            <a:ext cx="3889375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6310" name="Picture 6" descr="IMG_4420 (копия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1271588"/>
            <a:ext cx="8208962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2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26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5" descr="Безымянны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196975"/>
            <a:ext cx="5688013" cy="520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10" descr="Квадрат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11"/>
          <p:cNvSpPr>
            <a:spLocks noChangeArrowheads="1"/>
          </p:cNvSpPr>
          <p:nvPr/>
        </p:nvSpPr>
        <p:spPr bwMode="auto">
          <a:xfrm>
            <a:off x="2122488" y="0"/>
            <a:ext cx="51133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solidFill>
                  <a:srgbClr val="C00000"/>
                </a:solidFill>
              </a:rPr>
              <a:t>«Живой квадрат»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Условные знаки</a:t>
            </a:r>
          </a:p>
        </p:txBody>
      </p:sp>
      <p:sp>
        <p:nvSpPr>
          <p:cNvPr id="141322" name="Rectangle 10"/>
          <p:cNvSpPr>
            <a:spLocks noGrp="1" noChangeArrowheads="1"/>
          </p:cNvSpPr>
          <p:nvPr>
            <p:ph idx="1"/>
          </p:nvPr>
        </p:nvSpPr>
        <p:spPr>
          <a:xfrm>
            <a:off x="4067175" y="1916113"/>
            <a:ext cx="4557713" cy="13684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     Согнуть по направлению к себе. Сгиб «долина»</a:t>
            </a:r>
          </a:p>
          <a:p>
            <a:pPr eaLnBrk="1" hangingPunct="1">
              <a:buFontTx/>
              <a:buNone/>
            </a:pPr>
            <a:endParaRPr lang="ru-RU" sz="2800" smtClean="0"/>
          </a:p>
        </p:txBody>
      </p:sp>
      <p:pic>
        <p:nvPicPr>
          <p:cNvPr id="141316" name="Picture 4" descr="Безымянны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484313"/>
            <a:ext cx="3455987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323" name="Picture 11" descr="Безымянный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860800"/>
            <a:ext cx="3455987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24" name="Rectangle 12"/>
          <p:cNvSpPr>
            <a:spLocks noChangeArrowheads="1"/>
          </p:cNvSpPr>
          <p:nvPr/>
        </p:nvSpPr>
        <p:spPr bwMode="auto">
          <a:xfrm>
            <a:off x="4427538" y="3933825"/>
            <a:ext cx="4392612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/>
              <a:t>   Согнуть по направлению от себя. Сгиб «гора»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1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1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1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1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1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22" grpId="0" build="p"/>
      <p:bldP spid="1413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Условные знаки</a:t>
            </a:r>
          </a:p>
        </p:txBody>
      </p:sp>
      <p:sp>
        <p:nvSpPr>
          <p:cNvPr id="143369" name="Rectangle 9"/>
          <p:cNvSpPr>
            <a:spLocks noGrp="1" noChangeArrowheads="1"/>
          </p:cNvSpPr>
          <p:nvPr>
            <p:ph idx="1"/>
          </p:nvPr>
        </p:nvSpPr>
        <p:spPr>
          <a:xfrm>
            <a:off x="4479925" y="1916113"/>
            <a:ext cx="4556125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Вогнуть угол внутрь</a:t>
            </a:r>
          </a:p>
          <a:p>
            <a:pPr eaLnBrk="1" hangingPunct="1">
              <a:buFontTx/>
              <a:buNone/>
            </a:pPr>
            <a:endParaRPr lang="ru-RU" sz="2800" smtClean="0"/>
          </a:p>
          <a:p>
            <a:pPr eaLnBrk="1" hangingPunct="1">
              <a:buFontTx/>
              <a:buNone/>
            </a:pPr>
            <a:endParaRPr lang="ru-RU" sz="2800" smtClean="0"/>
          </a:p>
          <a:p>
            <a:pPr eaLnBrk="1" hangingPunct="1">
              <a:buFontTx/>
              <a:buNone/>
            </a:pPr>
            <a:endParaRPr lang="ru-RU" sz="2800" smtClean="0"/>
          </a:p>
          <a:p>
            <a:pPr eaLnBrk="1" hangingPunct="1">
              <a:buFontTx/>
              <a:buNone/>
            </a:pPr>
            <a:endParaRPr lang="ru-RU" sz="2800" smtClean="0"/>
          </a:p>
          <a:p>
            <a:pPr eaLnBrk="1" hangingPunct="1">
              <a:buFontTx/>
              <a:buNone/>
            </a:pPr>
            <a:r>
              <a:rPr lang="ru-RU" sz="2800" smtClean="0"/>
              <a:t>Выгнуть угол наружу</a:t>
            </a:r>
          </a:p>
        </p:txBody>
      </p:sp>
      <p:pic>
        <p:nvPicPr>
          <p:cNvPr id="143370" name="Picture 10" descr="ysl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005263"/>
            <a:ext cx="364807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75" name="Picture 15" descr="Безымянны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1412875"/>
            <a:ext cx="3455988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3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417" name="Picture 33" descr="Безымянный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412875"/>
            <a:ext cx="8558213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Условные знаки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4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smtClean="0"/>
              <a:t>Поделки первого цикла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7386638" cy="4497388"/>
          </a:xfrm>
        </p:spPr>
        <p:txBody>
          <a:bodyPr/>
          <a:lstStyle/>
          <a:p>
            <a:pPr marL="0" indent="444500" eaLnBrk="1" hangingPunct="1">
              <a:buFontTx/>
              <a:buNone/>
            </a:pPr>
            <a:r>
              <a:rPr lang="ru-RU" sz="2800" smtClean="0"/>
              <a:t>Цель. Учить складывать квадратную форму по диагонали, обдумывать последовательность действий; развивать глазомер, память, смекалку. </a:t>
            </a:r>
          </a:p>
          <a:p>
            <a:pPr marL="0" indent="444500" eaLnBrk="1" hangingPunct="1">
              <a:buFontTx/>
              <a:buNone/>
            </a:pPr>
            <a:r>
              <a:rPr lang="ru-RU" sz="2800" smtClean="0"/>
              <a:t>Пример:</a:t>
            </a:r>
          </a:p>
          <a:p>
            <a:pPr marL="0" indent="444500" eaLnBrk="1" hangingPunct="1"/>
            <a:r>
              <a:rPr lang="ru-RU" sz="2800" smtClean="0"/>
              <a:t>Игрушки-забавы (бабочка, птичка, зайчик)</a:t>
            </a:r>
          </a:p>
          <a:p>
            <a:pPr marL="0" indent="444500" eaLnBrk="1" hangingPunct="1"/>
            <a:r>
              <a:rPr lang="ru-RU" sz="2800" smtClean="0"/>
              <a:t>Игрушки для сюжетно-ролевых игр (стаканчик, шапочка, кошелек, корзиночка)</a:t>
            </a:r>
          </a:p>
        </p:txBody>
      </p:sp>
      <p:pic>
        <p:nvPicPr>
          <p:cNvPr id="126982" name="Picture 6" descr="IMG_4414 (копия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Специальное оформление">
  <a:themeElements>
    <a:clrScheme name="1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Специальное оформление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503</TotalTime>
  <Words>401</Words>
  <Application>Microsoft Office PowerPoint</Application>
  <PresentationFormat>Экран (4:3)</PresentationFormat>
  <Paragraphs>85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Arial</vt:lpstr>
      <vt:lpstr>Специальное оформление</vt:lpstr>
      <vt:lpstr>1_Специальное оформление</vt:lpstr>
      <vt:lpstr>Волшебство  с листом бумаги  </vt:lpstr>
      <vt:lpstr>Оригами - </vt:lpstr>
      <vt:lpstr>Экскурс в историю</vt:lpstr>
      <vt:lpstr>Методическая литература</vt:lpstr>
      <vt:lpstr>Слайд 5</vt:lpstr>
      <vt:lpstr>Условные знаки</vt:lpstr>
      <vt:lpstr>Условные знаки</vt:lpstr>
      <vt:lpstr>Условные знаки</vt:lpstr>
      <vt:lpstr>Поделки первого цикла</vt:lpstr>
      <vt:lpstr>Поделки второго цикла</vt:lpstr>
      <vt:lpstr>Поделки третьего цикла</vt:lpstr>
      <vt:lpstr>Поделки четвертого цикла</vt:lpstr>
      <vt:lpstr>Поделки пятого цикла</vt:lpstr>
      <vt:lpstr>Поделки шестого цикла</vt:lpstr>
      <vt:lpstr>Слайд 15</vt:lpstr>
      <vt:lpstr>Материалы</vt:lpstr>
      <vt:lpstr>Что дают ребенку занятия оригами?</vt:lpstr>
      <vt:lpstr>А самое главное дети видят результат своего труда:  </vt:lpstr>
      <vt:lpstr> Изготовление поделок из бумаги: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Пользователь</cp:lastModifiedBy>
  <cp:revision>21</cp:revision>
  <dcterms:created xsi:type="dcterms:W3CDTF">2008-02-10T16:14:03Z</dcterms:created>
  <dcterms:modified xsi:type="dcterms:W3CDTF">2014-03-01T11:42:17Z</dcterms:modified>
</cp:coreProperties>
</file>