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sldIdLst>
    <p:sldId id="263" r:id="rId2"/>
    <p:sldId id="292" r:id="rId3"/>
    <p:sldId id="302" r:id="rId4"/>
    <p:sldId id="293" r:id="rId5"/>
    <p:sldId id="294" r:id="rId6"/>
    <p:sldId id="303" r:id="rId7"/>
    <p:sldId id="295" r:id="rId8"/>
    <p:sldId id="296" r:id="rId9"/>
    <p:sldId id="297" r:id="rId10"/>
    <p:sldId id="264" r:id="rId11"/>
    <p:sldId id="298" r:id="rId12"/>
    <p:sldId id="304" r:id="rId13"/>
    <p:sldId id="299" r:id="rId14"/>
    <p:sldId id="300" r:id="rId15"/>
    <p:sldId id="305" r:id="rId16"/>
    <p:sldId id="301" r:id="rId17"/>
  </p:sldIdLst>
  <p:sldSz cx="9906000" cy="6858000" type="A4"/>
  <p:notesSz cx="9144000" cy="6858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3333FF"/>
    <a:srgbClr val="99FF66"/>
    <a:srgbClr val="000070"/>
    <a:srgbClr val="004200"/>
    <a:srgbClr val="007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91" d="100"/>
          <a:sy n="91" d="100"/>
        </p:scale>
        <p:origin x="-336" y="-78"/>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6"/>
            <a:ext cx="84201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5515B9B1-C696-4FF8-BFBD-801C3D36A55F}" type="datetimeFigureOut">
              <a:rPr lang="ru-RU"/>
              <a:pPr>
                <a:defRPr/>
              </a:pPr>
              <a:t>21.01.2015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CBF6104-8DA1-42CD-B584-47FB9903F681}"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D8C5460-28CF-4CDD-BB54-CBEA900CD7A5}" type="datetimeFigureOut">
              <a:rPr lang="ru-RU"/>
              <a:pPr>
                <a:defRPr/>
              </a:pPr>
              <a:t>21.01.2015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7E4C468-D78A-4833-B5CA-9AD2931DC06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274639"/>
            <a:ext cx="22288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95300" y="274639"/>
            <a:ext cx="652145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DE7F936-1F17-4D90-978A-23AC03780C8D}" type="datetimeFigureOut">
              <a:rPr lang="ru-RU"/>
              <a:pPr>
                <a:defRPr/>
              </a:pPr>
              <a:t>21.01.2015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C48DCFD-FCE7-419E-9704-275541ECFB91}"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1F68B76-BBB4-4ACF-B616-B3FAADE229BF}" type="datetimeFigureOut">
              <a:rPr lang="ru-RU"/>
              <a:pPr>
                <a:defRPr/>
              </a:pPr>
              <a:t>21.01.2015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4D5E234-C8B0-4BB5-A7E5-9720D2A0D102}"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1"/>
            <a:ext cx="84201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6A965E0-4FD0-47B1-9523-AE7C702FFCAE}" type="datetimeFigureOut">
              <a:rPr lang="ru-RU"/>
              <a:pPr>
                <a:defRPr/>
              </a:pPr>
              <a:t>21.01.2015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2916451-1F08-4D02-A56A-ADD34F49003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8CCE0F45-064F-431D-A138-A41DA0541502}" type="datetimeFigureOut">
              <a:rPr lang="ru-RU"/>
              <a:pPr>
                <a:defRPr/>
              </a:pPr>
              <a:t>21.01.2015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72C40CD-440E-4125-9760-183814E2008A}"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6076FBA-ACCC-47AD-8A5E-C2FDAB22DE22}" type="datetimeFigureOut">
              <a:rPr lang="ru-RU"/>
              <a:pPr>
                <a:defRPr/>
              </a:pPr>
              <a:t>21.01.2015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A1AD7E8-6698-4709-89C9-CEB5E3F657EA}"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56803A2-EF7E-4B1B-B0C6-537E1B42A99F}" type="datetimeFigureOut">
              <a:rPr lang="ru-RU"/>
              <a:pPr>
                <a:defRPr/>
              </a:pPr>
              <a:t>21.01.2015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EA8ACB3B-F389-4F8F-89FA-E5CB1396544F}"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850112D-08FE-4320-8634-4B8932000A58}" type="datetimeFigureOut">
              <a:rPr lang="ru-RU"/>
              <a:pPr>
                <a:defRPr/>
              </a:pPr>
              <a:t>21.01.2015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9A13EF2A-9556-413A-AF89-C1F36A47B582}"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006"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77130FD-ABBE-4566-9272-F8A38182AF80}" type="datetimeFigureOut">
              <a:rPr lang="ru-RU"/>
              <a:pPr>
                <a:defRPr/>
              </a:pPr>
              <a:t>21.01.2015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67DCA70-EE23-4B97-B5D5-F8BD395ADD3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0"/>
            <a:ext cx="59436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742A933-89FD-40B6-A945-654822D8C7F8}" type="datetimeFigureOut">
              <a:rPr lang="ru-RU"/>
              <a:pPr>
                <a:defRPr/>
              </a:pPr>
              <a:t>21.01.2015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C4BCA1C-68D8-4432-9EF7-4C539FE14F1D}"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95300" y="1600201"/>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E39B0AE5-EC74-4F27-851B-B055AC5B54DA}" type="datetimeFigureOut">
              <a:rPr lang="ru-RU"/>
              <a:pPr>
                <a:defRPr/>
              </a:pPr>
              <a:t>21.01.2015</a:t>
            </a:fld>
            <a:endParaRPr lang="ru-RU"/>
          </a:p>
        </p:txBody>
      </p:sp>
      <p:sp>
        <p:nvSpPr>
          <p:cNvPr id="5" name="Нижний колонтитул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207DA6F-DD4D-40AF-BAC8-F681CFDED7F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festival.1september.ru/articles/650230/pril1.docx"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скругленными противолежащими углами 4"/>
          <p:cNvSpPr/>
          <p:nvPr/>
        </p:nvSpPr>
        <p:spPr>
          <a:xfrm>
            <a:off x="309563" y="214313"/>
            <a:ext cx="9286875" cy="6215062"/>
          </a:xfrm>
          <a:prstGeom prst="round2DiagRect">
            <a:avLst/>
          </a:prstGeom>
          <a:noFill/>
          <a:ln>
            <a:solidFill>
              <a:srgbClr val="007600"/>
            </a:solid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ru-RU">
              <a:solidFill>
                <a:srgbClr val="007600"/>
              </a:solidFill>
            </a:endParaRPr>
          </a:p>
        </p:txBody>
      </p:sp>
      <p:pic>
        <p:nvPicPr>
          <p:cNvPr id="8" name="Рисунок 7"/>
          <p:cNvPicPr>
            <a:picLocks noChangeAspect="1"/>
          </p:cNvPicPr>
          <p:nvPr/>
        </p:nvPicPr>
        <p:blipFill>
          <a:blip r:embed="rId2" cstate="email"/>
          <a:srcRect/>
          <a:stretch>
            <a:fillRect/>
          </a:stretch>
        </p:blipFill>
        <p:spPr bwMode="auto">
          <a:xfrm>
            <a:off x="1928664" y="2348880"/>
            <a:ext cx="2418027" cy="3789362"/>
          </a:xfrm>
          <a:prstGeom prst="rect">
            <a:avLst/>
          </a:prstGeom>
          <a:noFill/>
          <a:ln w="9525">
            <a:noFill/>
            <a:miter lim="800000"/>
            <a:headEnd/>
            <a:tailEnd/>
          </a:ln>
        </p:spPr>
      </p:pic>
      <p:sp>
        <p:nvSpPr>
          <p:cNvPr id="9" name="Выноска-облако 8"/>
          <p:cNvSpPr/>
          <p:nvPr/>
        </p:nvSpPr>
        <p:spPr>
          <a:xfrm>
            <a:off x="3008784" y="548680"/>
            <a:ext cx="5688632" cy="1728192"/>
          </a:xfrm>
          <a:prstGeom prst="cloud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11" name="TextBox 10"/>
          <p:cNvSpPr txBox="1"/>
          <p:nvPr/>
        </p:nvSpPr>
        <p:spPr>
          <a:xfrm rot="21414639">
            <a:off x="3270855" y="186567"/>
            <a:ext cx="5112568" cy="2123658"/>
          </a:xfrm>
          <a:prstGeom prst="rect">
            <a:avLst/>
          </a:prstGeom>
          <a:noFill/>
        </p:spPr>
        <p:txBody>
          <a:bodyPr wrap="square" rtlCol="0">
            <a:spAutoFit/>
          </a:bodyPr>
          <a:lstStyle/>
          <a:p>
            <a:pPr lvl="0" algn="ctr"/>
            <a:endParaRPr lang="ru-RU" b="1" dirty="0" smtClean="0">
              <a:solidFill>
                <a:srgbClr val="333333"/>
              </a:solidFill>
              <a:latin typeface="Times New Roman" pitchFamily="18" charset="0"/>
              <a:ea typeface="Times New Roman" pitchFamily="18" charset="0"/>
              <a:cs typeface="Times New Roman" pitchFamily="18" charset="0"/>
            </a:endParaRPr>
          </a:p>
          <a:p>
            <a:pPr lvl="0" algn="ctr"/>
            <a:endParaRPr lang="ru-RU" b="1" dirty="0" smtClean="0">
              <a:solidFill>
                <a:srgbClr val="333333"/>
              </a:solidFill>
              <a:latin typeface="Times New Roman" pitchFamily="18" charset="0"/>
              <a:ea typeface="Times New Roman" pitchFamily="18" charset="0"/>
              <a:cs typeface="Times New Roman" pitchFamily="18" charset="0"/>
            </a:endParaRPr>
          </a:p>
          <a:p>
            <a:pPr lvl="0" algn="ctr"/>
            <a:r>
              <a:rPr lang="ru-RU" b="1" dirty="0" smtClean="0">
                <a:solidFill>
                  <a:srgbClr val="333333"/>
                </a:solidFill>
                <a:latin typeface="Times New Roman" pitchFamily="18" charset="0"/>
                <a:ea typeface="Times New Roman" pitchFamily="18" charset="0"/>
                <a:cs typeface="Times New Roman" pitchFamily="18" charset="0"/>
              </a:rPr>
              <a:t>Родительское </a:t>
            </a:r>
            <a:r>
              <a:rPr lang="ru-RU" b="1" dirty="0" smtClean="0">
                <a:solidFill>
                  <a:srgbClr val="333333"/>
                </a:solidFill>
                <a:latin typeface="Times New Roman" pitchFamily="18" charset="0"/>
                <a:ea typeface="Times New Roman" pitchFamily="18" charset="0"/>
                <a:cs typeface="Times New Roman" pitchFamily="18" charset="0"/>
              </a:rPr>
              <a:t>собрание</a:t>
            </a:r>
          </a:p>
          <a:p>
            <a:pPr lvl="0" algn="ctr"/>
            <a:endParaRPr lang="ru-RU" b="1" dirty="0" smtClean="0">
              <a:solidFill>
                <a:srgbClr val="333333"/>
              </a:solidFill>
              <a:latin typeface="Times New Roman" pitchFamily="18" charset="0"/>
              <a:ea typeface="Times New Roman" pitchFamily="18" charset="0"/>
              <a:cs typeface="Times New Roman" pitchFamily="18" charset="0"/>
            </a:endParaRPr>
          </a:p>
          <a:p>
            <a:pPr lvl="0" algn="ctr"/>
            <a:r>
              <a:rPr lang="ru-RU" b="1" dirty="0" smtClean="0">
                <a:solidFill>
                  <a:srgbClr val="333333"/>
                </a:solidFill>
                <a:latin typeface="Times New Roman" pitchFamily="18" charset="0"/>
                <a:ea typeface="Times New Roman" pitchFamily="18" charset="0"/>
                <a:cs typeface="Times New Roman" pitchFamily="18" charset="0"/>
              </a:rPr>
              <a:t>"Влияние конструктивной деятельности на развитие старших дошкольников" </a:t>
            </a:r>
            <a:endParaRPr lang="ru-RU" sz="2400" dirty="0" smtClean="0">
              <a:latin typeface="Times New Roman" pitchFamily="18" charset="0"/>
              <a:cs typeface="Times New Roman" pitchFamily="18" charset="0"/>
            </a:endParaRPr>
          </a:p>
          <a:p>
            <a:endParaRPr lang="ru-RU" dirty="0"/>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309563" y="231776"/>
            <a:ext cx="9286875" cy="6215063"/>
          </a:xfrm>
          <a:prstGeom prst="round2DiagRect">
            <a:avLst/>
          </a:prstGeom>
          <a:noFill/>
          <a:ln>
            <a:solidFill>
              <a:srgbClr val="007600"/>
            </a:solid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ru-RU">
              <a:solidFill>
                <a:srgbClr val="007600"/>
              </a:solidFill>
            </a:endParaRPr>
          </a:p>
        </p:txBody>
      </p:sp>
      <p:pic>
        <p:nvPicPr>
          <p:cNvPr id="10" name="Рисунок 9"/>
          <p:cNvPicPr>
            <a:picLocks noChangeAspect="1"/>
          </p:cNvPicPr>
          <p:nvPr/>
        </p:nvPicPr>
        <p:blipFill>
          <a:blip r:embed="rId2" cstate="email"/>
          <a:srcRect/>
          <a:stretch>
            <a:fillRect/>
          </a:stretch>
        </p:blipFill>
        <p:spPr bwMode="auto">
          <a:xfrm flipH="1">
            <a:off x="4953000" y="2492896"/>
            <a:ext cx="3024336" cy="3789362"/>
          </a:xfrm>
          <a:prstGeom prst="rect">
            <a:avLst/>
          </a:prstGeom>
          <a:noFill/>
          <a:ln w="9525">
            <a:noFill/>
            <a:miter lim="800000"/>
            <a:headEnd/>
            <a:tailEnd/>
          </a:ln>
        </p:spPr>
      </p:pic>
      <p:sp>
        <p:nvSpPr>
          <p:cNvPr id="11" name="Выноска-облако 10"/>
          <p:cNvSpPr/>
          <p:nvPr/>
        </p:nvSpPr>
        <p:spPr>
          <a:xfrm flipH="1">
            <a:off x="848544" y="548680"/>
            <a:ext cx="5616624" cy="2160240"/>
          </a:xfrm>
          <a:prstGeom prst="cloud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3073" name="Rectangle 1"/>
          <p:cNvSpPr>
            <a:spLocks noChangeArrowheads="1"/>
          </p:cNvSpPr>
          <p:nvPr/>
        </p:nvSpPr>
        <p:spPr bwMode="auto">
          <a:xfrm>
            <a:off x="704528" y="836712"/>
            <a:ext cx="5832648" cy="1015663"/>
          </a:xfrm>
          <a:prstGeom prst="rect">
            <a:avLst/>
          </a:prstGeom>
          <a:solidFill>
            <a:srgbClr val="FFFFFF"/>
          </a:solidFill>
          <a:ln w="9525">
            <a:noFill/>
            <a:miter lim="800000"/>
            <a:headEnd/>
            <a:tailEnd/>
          </a:ln>
          <a:effectLst>
            <a:softEdge rad="635000"/>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rgbClr val="2F2D26"/>
                </a:solidFill>
                <a:effectLst/>
                <a:latin typeface="Times New Roman" pitchFamily="18" charset="0"/>
                <a:ea typeface="Times New Roman" pitchFamily="18" charset="0"/>
                <a:cs typeface="Times New Roman" pitchFamily="18" charset="0"/>
              </a:rPr>
              <a:t>Родительское собрание</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b="1" i="1" u="none" strike="noStrike" cap="none" normalizeH="0" baseline="0" dirty="0" smtClean="0">
              <a:ln>
                <a:noFill/>
              </a:ln>
              <a:solidFill>
                <a:srgbClr val="2F2D26"/>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ru-RU" b="1" i="1" dirty="0" smtClean="0">
                <a:solidFill>
                  <a:srgbClr val="2F2D26"/>
                </a:solidFill>
                <a:latin typeface="Times New Roman" pitchFamily="18" charset="0"/>
                <a:ea typeface="Times New Roman" pitchFamily="18" charset="0"/>
                <a:cs typeface="Times New Roman" pitchFamily="18" charset="0"/>
              </a:rPr>
              <a:t>«</a:t>
            </a:r>
            <a:r>
              <a:rPr kumimoji="0" lang="ru-RU" b="1" i="1" u="none" strike="noStrike" cap="none" normalizeH="0" baseline="0" dirty="0" smtClean="0">
                <a:ln>
                  <a:noFill/>
                </a:ln>
                <a:solidFill>
                  <a:srgbClr val="2F2D26"/>
                </a:solidFill>
                <a:effectLst/>
                <a:latin typeface="Times New Roman" pitchFamily="18" charset="0"/>
                <a:ea typeface="Times New Roman" pitchFamily="18" charset="0"/>
                <a:cs typeface="Times New Roman" pitchFamily="18" charset="0"/>
              </a:rPr>
              <a:t>Развитие детского творческого конструирования».</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90600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Цель:</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систематизировать знания родителей для развития художественно-творческих способностей детей в конструировании.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Ход</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Выступление воспитателя по теме:</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«Детское творческое конструирование».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Проблема развития детского творчества в настоящее время является одной из наиболее актуальных проблем, ведь речь идет о важнейшем условии формирования индивидуального своеобразия личности уже на первых этапах ее становления.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Под </a:t>
            </a: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детским конструированием</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принято понимать разнообразные постройки из строительного материала, изготовление поделок и игрушек из бумаги, картона, дерева и других материалов. По своему характеру оно более всего сходно с изобразительной деятельностью и игрой — в нем также отражается окружающая действительность.     Постройки и поделки детей служат для практического использования (постройки — для игры, поделки — для украшения елки, для подарка маме и т.д.), поэтому должны соответствовать своему назначению.</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Конструктивная деятельность</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это, в первую очередь, самое мощное средство умственного развития ребенка. В процессе конструирования моделируются отношения между структурными, функциональными и пространственными характеристиками конструированного объекта, с его видимыми и скрытыми свойствами. Дети конструируют разные конструкции, модели их строительного материала и деталей конструкторов; создают поделки из бумаги, картона и бросового материала; конструируют художественные композиции из бумаги, картона и бросового материала. В художественном конструировании, помимо умственного развития ребенка, осуществляется развитие его художественных способностей.</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При правильно организованной деятельности дети приобретают:</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конструктивно-технические умения</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сооружать отдельные предметы из строительного материала — здания, мосты и т.д.;</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делать из бумаги различные поделки — елочные игрушки, кораблики и т.д.;</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906000" cy="6986528"/>
          </a:xfrm>
          <a:prstGeom prst="rect">
            <a:avLst/>
          </a:prstGeom>
        </p:spPr>
        <p:txBody>
          <a:bodyPr wrap="square">
            <a:spAutoFit/>
          </a:bodyPr>
          <a:lstStyle/>
          <a:p>
            <a:pPr lvl="0" algn="just" eaLnBrk="0" hangingPunct="0">
              <a:lnSpc>
                <a:spcPct val="150000"/>
              </a:lnSpc>
            </a:pPr>
            <a:r>
              <a:rPr lang="ru-RU" sz="1400" b="1" i="1" dirty="0" smtClean="0">
                <a:solidFill>
                  <a:srgbClr val="000000"/>
                </a:solidFill>
                <a:latin typeface="Times New Roman" pitchFamily="18" charset="0"/>
                <a:ea typeface="Times New Roman" pitchFamily="18" charset="0"/>
                <a:cs typeface="Times New Roman" pitchFamily="18" charset="0"/>
              </a:rPr>
              <a:t>2</a:t>
            </a:r>
            <a:r>
              <a:rPr lang="ru-RU" sz="1400" dirty="0" smtClean="0">
                <a:solidFill>
                  <a:srgbClr val="000000"/>
                </a:solidFill>
                <a:latin typeface="Times New Roman" pitchFamily="18" charset="0"/>
                <a:ea typeface="Times New Roman" pitchFamily="18" charset="0"/>
                <a:cs typeface="Times New Roman" pitchFamily="18" charset="0"/>
              </a:rPr>
              <a:t>. </a:t>
            </a:r>
            <a:r>
              <a:rPr lang="ru-RU" sz="1400" b="1" i="1" dirty="0" smtClean="0">
                <a:solidFill>
                  <a:srgbClr val="000000"/>
                </a:solidFill>
                <a:latin typeface="Times New Roman" pitchFamily="18" charset="0"/>
                <a:ea typeface="Times New Roman" pitchFamily="18" charset="0"/>
                <a:cs typeface="Times New Roman" pitchFamily="18" charset="0"/>
              </a:rPr>
              <a:t>обобщенные умения:</a:t>
            </a:r>
            <a:endParaRPr lang="ru-RU" sz="1400" dirty="0" smtClean="0">
              <a:latin typeface="Times New Roman" pitchFamily="18" charset="0"/>
              <a:cs typeface="Times New Roman" pitchFamily="18" charset="0"/>
            </a:endParaRPr>
          </a:p>
          <a:p>
            <a:pPr lvl="0" algn="just" eaLnBrk="0" hangingPunct="0">
              <a:lnSpc>
                <a:spcPct val="150000"/>
              </a:lnSpc>
              <a:buFontTx/>
              <a:buChar char="•"/>
            </a:pPr>
            <a:r>
              <a:rPr lang="ru-RU" sz="1400" dirty="0" smtClean="0">
                <a:solidFill>
                  <a:srgbClr val="000000"/>
                </a:solidFill>
                <a:latin typeface="Times New Roman" pitchFamily="18" charset="0"/>
                <a:ea typeface="Times New Roman" pitchFamily="18" charset="0"/>
                <a:cs typeface="Times New Roman" pitchFamily="18" charset="0"/>
              </a:rPr>
              <a:t>целенаправленно рассматривать предметы,</a:t>
            </a:r>
            <a:endParaRPr lang="ru-RU" sz="1400" dirty="0" smtClean="0">
              <a:latin typeface="Times New Roman" pitchFamily="18" charset="0"/>
              <a:cs typeface="Times New Roman" pitchFamily="18" charset="0"/>
            </a:endParaRPr>
          </a:p>
          <a:p>
            <a:pPr lvl="0" algn="just" eaLnBrk="0" hangingPunct="0">
              <a:lnSpc>
                <a:spcPct val="150000"/>
              </a:lnSpc>
              <a:buFontTx/>
              <a:buChar char="•"/>
            </a:pPr>
            <a:r>
              <a:rPr lang="ru-RU" sz="1400" dirty="0" smtClean="0">
                <a:solidFill>
                  <a:srgbClr val="000000"/>
                </a:solidFill>
                <a:latin typeface="Times New Roman" pitchFamily="18" charset="0"/>
                <a:ea typeface="Times New Roman" pitchFamily="18" charset="0"/>
                <a:cs typeface="Times New Roman" pitchFamily="18" charset="0"/>
              </a:rPr>
              <a:t>сравнивать их между собой и расчленять на части,</a:t>
            </a:r>
            <a:endParaRPr lang="ru-RU" sz="1400" dirty="0" smtClean="0">
              <a:latin typeface="Times New Roman" pitchFamily="18" charset="0"/>
              <a:cs typeface="Times New Roman" pitchFamily="18" charset="0"/>
            </a:endParaRPr>
          </a:p>
          <a:p>
            <a:pPr lvl="0" algn="just">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видеть в них общее и различное,</a:t>
            </a:r>
            <a:r>
              <a:rPr lang="ru-RU" sz="1400" dirty="0" smtClean="0"/>
              <a:t> </a:t>
            </a:r>
            <a:r>
              <a:rPr lang="ru-RU" sz="1400" dirty="0" smtClean="0">
                <a:latin typeface="Times New Roman" pitchFamily="18" charset="0"/>
                <a:cs typeface="Times New Roman" pitchFamily="18" charset="0"/>
              </a:rPr>
              <a:t>находить основные конструктивные части, от которых зависит расположение других частей,</a:t>
            </a:r>
          </a:p>
          <a:p>
            <a:pPr lvl="0" algn="just">
              <a:lnSpc>
                <a:spcPct val="150000"/>
              </a:lnSpc>
            </a:pPr>
            <a:r>
              <a:rPr lang="ru-RU" sz="1400" dirty="0" smtClean="0">
                <a:latin typeface="Times New Roman" pitchFamily="18" charset="0"/>
                <a:cs typeface="Times New Roman" pitchFamily="18" charset="0"/>
              </a:rPr>
              <a:t>делать умозаключения и обобщения.</a:t>
            </a:r>
          </a:p>
          <a:p>
            <a:pPr lvl="0" algn="just">
              <a:lnSpc>
                <a:spcPct val="150000"/>
              </a:lnSpc>
            </a:pPr>
            <a:r>
              <a:rPr lang="ru-RU" sz="1400" dirty="0" smtClean="0">
                <a:latin typeface="Times New Roman" pitchFamily="18" charset="0"/>
                <a:cs typeface="Times New Roman" pitchFamily="18" charset="0"/>
              </a:rPr>
              <a:t>     Важно, что мышление детей в процессе конструктивной деятельности имеет практическую направленность и носит творческий характер. При обучении детей конструированию развивается планирующая мыслительная деятельность, что является важным фактором при формировании учебной деятельности. Дети, конструируя постройку или поделку, мысленно представляют, какими они будут, и заранее планируют, как их будут выполнять и в какой последовательности</a:t>
            </a:r>
            <a:r>
              <a:rPr lang="ru-RU" sz="1400" dirty="0" smtClean="0">
                <a:latin typeface="Times New Roman" pitchFamily="18" charset="0"/>
                <a:cs typeface="Times New Roman" pitchFamily="18" charset="0"/>
              </a:rPr>
              <a:t>.</a:t>
            </a:r>
            <a:r>
              <a:rPr lang="ru-RU" sz="1400" b="1" i="1" dirty="0" smtClean="0">
                <a:solidFill>
                  <a:srgbClr val="000000"/>
                </a:solidFill>
                <a:latin typeface="Times New Roman" pitchFamily="18" charset="0"/>
                <a:ea typeface="Times New Roman" pitchFamily="18" charset="0"/>
                <a:cs typeface="Times New Roman" pitchFamily="18" charset="0"/>
              </a:rPr>
              <a:t> Конструктивная деятельность способствует практическому познанию свойств геометрических тел и пространственных отношений:</a:t>
            </a:r>
            <a:endParaRPr lang="ru-RU" sz="1400" dirty="0" smtClean="0">
              <a:latin typeface="Times New Roman" pitchFamily="18" charset="0"/>
              <a:cs typeface="Times New Roman" pitchFamily="18" charset="0"/>
            </a:endParaRPr>
          </a:p>
          <a:p>
            <a:pPr lvl="0"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 речь детей обогащается новыми терминами, понятиями (брусок, куб, пирамида и др.), которые в других видах деятельности употребляются редко;</a:t>
            </a:r>
            <a:endParaRPr lang="ru-RU" sz="1400" dirty="0" smtClean="0">
              <a:latin typeface="Times New Roman" pitchFamily="18" charset="0"/>
              <a:cs typeface="Times New Roman" pitchFamily="18" charset="0"/>
            </a:endParaRPr>
          </a:p>
          <a:p>
            <a:pPr lvl="0"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 дети упражняются в правильном употреблении понятий (высокий — низкий, длинный — короткий, широкий — узкий, большой — маленький), в точном словесном указании направления (над — под, вправо — влево, вниз — вверх, сзади — спереди, ближе и т.д.).</a:t>
            </a:r>
            <a:endParaRPr lang="ru-RU" sz="1400" dirty="0" smtClean="0">
              <a:latin typeface="Times New Roman" pitchFamily="18" charset="0"/>
              <a:cs typeface="Times New Roman" pitchFamily="18" charset="0"/>
            </a:endParaRPr>
          </a:p>
          <a:p>
            <a:pPr lvl="0" algn="just" eaLnBrk="0" hangingPunct="0">
              <a:lnSpc>
                <a:spcPct val="150000"/>
              </a:lnSpc>
            </a:pPr>
            <a:r>
              <a:rPr lang="ru-RU" sz="1400" b="1" i="1" dirty="0" smtClean="0">
                <a:solidFill>
                  <a:srgbClr val="000000"/>
                </a:solidFill>
                <a:latin typeface="Times New Roman" pitchFamily="18" charset="0"/>
                <a:ea typeface="Times New Roman" pitchFamily="18" charset="0"/>
                <a:cs typeface="Times New Roman" pitchFamily="18" charset="0"/>
              </a:rPr>
              <a:t>Конструктивная деятельность является также средством нравственного воспитания дошкольников.</a:t>
            </a:r>
            <a:r>
              <a:rPr lang="ru-RU" sz="1400" dirty="0" smtClean="0">
                <a:solidFill>
                  <a:srgbClr val="000000"/>
                </a:solidFill>
                <a:latin typeface="Times New Roman" pitchFamily="18" charset="0"/>
                <a:ea typeface="Times New Roman" pitchFamily="18" charset="0"/>
                <a:cs typeface="Times New Roman" pitchFamily="18" charset="0"/>
              </a:rPr>
              <a:t> В процессе этой деятельности формируются важные </a:t>
            </a:r>
            <a:r>
              <a:rPr lang="ru-RU" sz="1400" b="1" i="1" dirty="0" smtClean="0">
                <a:solidFill>
                  <a:srgbClr val="000000"/>
                </a:solidFill>
                <a:latin typeface="Times New Roman" pitchFamily="18" charset="0"/>
                <a:ea typeface="Times New Roman" pitchFamily="18" charset="0"/>
                <a:cs typeface="Times New Roman" pitchFamily="18" charset="0"/>
              </a:rPr>
              <a:t>качества личности</a:t>
            </a:r>
            <a:r>
              <a:rPr lang="ru-RU" sz="1400" dirty="0" smtClean="0">
                <a:solidFill>
                  <a:srgbClr val="000000"/>
                </a:solidFill>
                <a:latin typeface="Times New Roman" pitchFamily="18" charset="0"/>
                <a:ea typeface="Times New Roman" pitchFamily="18" charset="0"/>
                <a:cs typeface="Times New Roman" pitchFamily="18" charset="0"/>
              </a:rPr>
              <a:t>:</a:t>
            </a:r>
            <a:endParaRPr lang="ru-RU" sz="1400" dirty="0" smtClean="0">
              <a:latin typeface="Times New Roman" pitchFamily="18" charset="0"/>
              <a:cs typeface="Times New Roman" pitchFamily="18" charset="0"/>
            </a:endParaRPr>
          </a:p>
          <a:p>
            <a:pPr lvl="0" algn="just" eaLnBrk="0" hangingPunct="0"/>
            <a:r>
              <a:rPr lang="ru-RU" sz="1400" dirty="0" smtClean="0">
                <a:solidFill>
                  <a:srgbClr val="000000"/>
                </a:solidFill>
                <a:latin typeface="Times New Roman" pitchFamily="18" charset="0"/>
                <a:ea typeface="Times New Roman" pitchFamily="18" charset="0"/>
                <a:cs typeface="Times New Roman" pitchFamily="18" charset="0"/>
              </a:rPr>
              <a:t>• трудолюбие,</a:t>
            </a:r>
            <a:endParaRPr lang="ru-RU" sz="1400" dirty="0" smtClean="0">
              <a:latin typeface="Times New Roman" pitchFamily="18" charset="0"/>
              <a:cs typeface="Times New Roman" pitchFamily="18" charset="0"/>
            </a:endParaRPr>
          </a:p>
          <a:p>
            <a:pPr lvl="0" algn="just" eaLnBrk="0" hangingPunct="0"/>
            <a:r>
              <a:rPr lang="ru-RU" sz="1400" dirty="0" smtClean="0">
                <a:solidFill>
                  <a:srgbClr val="000000"/>
                </a:solidFill>
                <a:latin typeface="Times New Roman" pitchFamily="18" charset="0"/>
                <a:ea typeface="Times New Roman" pitchFamily="18" charset="0"/>
                <a:cs typeface="Times New Roman" pitchFamily="18" charset="0"/>
              </a:rPr>
              <a:t>• самостоятельность,</a:t>
            </a:r>
            <a:endParaRPr lang="ru-RU" sz="1400" dirty="0" smtClean="0">
              <a:latin typeface="Times New Roman" pitchFamily="18" charset="0"/>
              <a:cs typeface="Times New Roman" pitchFamily="18" charset="0"/>
            </a:endParaRPr>
          </a:p>
          <a:p>
            <a:pPr lvl="0" algn="just" eaLnBrk="0" hangingPunct="0"/>
            <a:r>
              <a:rPr lang="ru-RU" sz="1400" dirty="0" smtClean="0">
                <a:solidFill>
                  <a:srgbClr val="000000"/>
                </a:solidFill>
                <a:latin typeface="Times New Roman" pitchFamily="18" charset="0"/>
                <a:ea typeface="Times New Roman" pitchFamily="18" charset="0"/>
                <a:cs typeface="Times New Roman" pitchFamily="18" charset="0"/>
              </a:rPr>
              <a:t>• инициатива,</a:t>
            </a:r>
            <a:endParaRPr lang="ru-RU" sz="1400" dirty="0" smtClean="0">
              <a:latin typeface="Times New Roman" pitchFamily="18" charset="0"/>
              <a:cs typeface="Times New Roman" pitchFamily="18" charset="0"/>
            </a:endParaRPr>
          </a:p>
          <a:p>
            <a:pPr lvl="0" algn="just" eaLnBrk="0" hangingPunct="0"/>
            <a:r>
              <a:rPr lang="ru-RU" sz="1400" dirty="0" smtClean="0">
                <a:solidFill>
                  <a:srgbClr val="000000"/>
                </a:solidFill>
                <a:latin typeface="Times New Roman" pitchFamily="18" charset="0"/>
                <a:ea typeface="Times New Roman" pitchFamily="18" charset="0"/>
                <a:cs typeface="Times New Roman" pitchFamily="18" charset="0"/>
              </a:rPr>
              <a:t>• упорство при достижении цели,</a:t>
            </a:r>
            <a:endParaRPr lang="ru-RU" sz="1400" dirty="0" smtClean="0">
              <a:latin typeface="Times New Roman" pitchFamily="18" charset="0"/>
              <a:cs typeface="Times New Roman" pitchFamily="18" charset="0"/>
            </a:endParaRPr>
          </a:p>
          <a:p>
            <a:pPr lvl="0" algn="just" eaLnBrk="0" hangingPunct="0"/>
            <a:r>
              <a:rPr lang="ru-RU" sz="1400" dirty="0" smtClean="0">
                <a:solidFill>
                  <a:srgbClr val="000000"/>
                </a:solidFill>
                <a:latin typeface="Times New Roman" pitchFamily="18" charset="0"/>
                <a:ea typeface="Times New Roman" pitchFamily="18" charset="0"/>
                <a:cs typeface="Times New Roman" pitchFamily="18" charset="0"/>
              </a:rPr>
              <a:t>• организованность.</a:t>
            </a:r>
            <a:endParaRPr lang="ru-RU" sz="1400" dirty="0" smtClean="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0"/>
            <a:ext cx="9906000" cy="73096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Совместная конструктивная деятельность детей (коллективные постройки, поделки) играет большую роль в </a:t>
            </a: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воспитании первоначальных навыков работы в коллективе: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умения предварительно договориться (распределить обязанности, отобрать материал, необходимый для выполнения постройки или поделки, спланировать процесс их изготовления и т. д.);</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работать дружно, не мешая друг другу.</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Изготовление детьми различных поделок и игрушек для подарка маме, бабушке, сестре, младшему товарищу или сверстнику воспитывает заботливое и внимательное отношение к близким, к товарищам, желание сделать им что-то приятное. Именно это желание часто заставляет ребенка трудиться с особым усердием и старанием, что делает его деятельность еще более полнокровной и приносит ему большое удовлетворение.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lvl="0">
              <a:lnSpc>
                <a:spcPct val="150000"/>
              </a:lnSpc>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Наконец, конструктивная деятельность имеет большое значение и для </a:t>
            </a: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воспитания эстетических чувств</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При знакомстве детей с современными зданиями и с некоторыми доступными для их понимания архитектурными памятниками (Кремль, Большой театр и т.д.) развивается художественный вкус, умение восторгаться архитектурными богатствами и понимать, что ценность любого сооружения заключается не только в соответствии его практическому назначению, но и в его оформлении — простота и четкость форм, выдержанность цветовых сочетаний, продуманность украшения и т. д.</a:t>
            </a:r>
            <a:r>
              <a:rPr lang="ru-RU" sz="1400" dirty="0" smtClean="0">
                <a:latin typeface="Times New Roman" pitchFamily="18" charset="0"/>
                <a:cs typeface="Times New Roman" pitchFamily="18" charset="0"/>
              </a:rPr>
              <a:t> Изготовление поделок из природного материала формирует у детей не только технические умения и навыки, но и особое отношение к окружающему их миру — дети начинают видеть и чувствовать красоту изумрудного мха и ярко-красной рябины, причудливость корней и веток деревьев, чувствовать красоту и целесообразность их сочетаний</a:t>
            </a:r>
            <a:r>
              <a:rPr lang="ru-RU" sz="1400" dirty="0" smtClean="0">
                <a:latin typeface="Times New Roman" pitchFamily="18" charset="0"/>
                <a:cs typeface="Times New Roman" pitchFamily="18" charset="0"/>
              </a:rPr>
              <a:t>.</a:t>
            </a:r>
            <a:r>
              <a:rPr lang="ru-RU" sz="1400" dirty="0" smtClean="0">
                <a:solidFill>
                  <a:srgbClr val="000000"/>
                </a:solidFill>
                <a:latin typeface="Times New Roman" pitchFamily="18" charset="0"/>
                <a:ea typeface="Times New Roman" pitchFamily="18" charset="0"/>
                <a:cs typeface="Times New Roman" pitchFamily="18" charset="0"/>
              </a:rPr>
              <a:t> </a:t>
            </a:r>
            <a:endParaRPr lang="ru-RU" sz="1400" dirty="0" smtClean="0">
              <a:solidFill>
                <a:srgbClr val="000000"/>
              </a:solidFill>
              <a:latin typeface="Times New Roman" pitchFamily="18" charset="0"/>
              <a:ea typeface="Times New Roman" pitchFamily="18" charset="0"/>
              <a:cs typeface="Times New Roman" pitchFamily="18" charset="0"/>
            </a:endParaRPr>
          </a:p>
          <a:p>
            <a:pPr lvl="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	</a:t>
            </a:r>
            <a:r>
              <a:rPr lang="ru-RU" sz="1400" dirty="0" smtClean="0">
                <a:solidFill>
                  <a:srgbClr val="000000"/>
                </a:solidFill>
                <a:latin typeface="Times New Roman" pitchFamily="18" charset="0"/>
                <a:ea typeface="Times New Roman" pitchFamily="18" charset="0"/>
                <a:cs typeface="Times New Roman" pitchFamily="18" charset="0"/>
              </a:rPr>
              <a:t>Однако </a:t>
            </a:r>
            <a:r>
              <a:rPr lang="ru-RU" sz="1400" dirty="0" smtClean="0">
                <a:solidFill>
                  <a:srgbClr val="000000"/>
                </a:solidFill>
                <a:latin typeface="Times New Roman" pitchFamily="18" charset="0"/>
                <a:ea typeface="Times New Roman" pitchFamily="18" charset="0"/>
                <a:cs typeface="Times New Roman" pitchFamily="18" charset="0"/>
              </a:rPr>
              <a:t>такое многостороннее значение в воспитании детей конструктивная деятельность приобретает только при условии осуществления систематического обучения, использования разнообразных методов, направленных на развитие не только конструктивных умений и навыков, но и ценных качеств личности ребенка, его умственных способностей.</a:t>
            </a:r>
            <a:endParaRPr lang="ru-RU" sz="1400" dirty="0" smtClean="0">
              <a:latin typeface="Times New Roman" pitchFamily="18" charset="0"/>
              <a:cs typeface="Times New Roman" pitchFamily="18" charset="0"/>
            </a:endParaRPr>
          </a:p>
          <a:p>
            <a:pPr>
              <a:lnSpc>
                <a:spcPct val="150000"/>
              </a:lnSpc>
            </a:pP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0" y="0"/>
            <a:ext cx="9906000" cy="72019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50000"/>
              </a:lnSpc>
              <a:spcBef>
                <a:spcPct val="0"/>
              </a:spcBef>
              <a:spcAft>
                <a:spcPct val="0"/>
              </a:spcAft>
              <a:buClrTx/>
              <a:buSzTx/>
              <a:buFontTx/>
              <a:buNone/>
              <a:tabLst/>
            </a:pPr>
            <a:r>
              <a:rPr lang="ru-RU" sz="1400" dirty="0" smtClean="0">
                <a:solidFill>
                  <a:srgbClr val="000000"/>
                </a:solidFill>
                <a:latin typeface="Times New Roman" pitchFamily="18" charset="0"/>
                <a:ea typeface="Times New Roman" pitchFamily="18" charset="0"/>
                <a:cs typeface="Times New Roman" pitchFamily="18" charset="0"/>
              </a:rPr>
              <a:t>П</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роблема </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детского творческого конструирования является актуальной проблемой, и мы её решаем в нашем ДОУ. Этому и посвящена тема нашего собрания.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 Деловая игра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Игра проводится в виде соревнования двух команд. Выбирается жюри. Команды формируются по возрастным группам. Проводит мероприятие старший воспитатель.</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Задание 1. «Наше имя»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Каждая команда называет себя в соответствии с темой собрания. Потом придумывают девиз и название команды. Затем идет представление команд. Например:</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Команда «Мастерицы»:</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Наш девиз:</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Наши руки не знаю скуки.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Приветствие: (на мотив песни: «Ах, вернисаж»)</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1.Сегодня все мы собрались,</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Игра здесь будет всем на бис,</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Мы проследим, что знают дети.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Как сложно детям объяснить,</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Что строить это не ломать</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 нужно приложить старанье.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Припев:</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Мы мастерицы просто класс…</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Вы нам соперники сейчас!</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906000" cy="7632859"/>
          </a:xfrm>
          <a:prstGeom prst="rect">
            <a:avLst/>
          </a:prstGeom>
        </p:spPr>
        <p:txBody>
          <a:bodyPr wrap="square">
            <a:spAutoFit/>
          </a:bodyPr>
          <a:lstStyle/>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Бумагу ловко так сгибать</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И ножницами вырезать,</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Из шишек делать медвежонка.</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Но </a:t>
            </a:r>
            <a:r>
              <a:rPr lang="ru-RU" sz="1400" dirty="0" smtClean="0">
                <a:solidFill>
                  <a:srgbClr val="000000"/>
                </a:solidFill>
                <a:latin typeface="Times New Roman" pitchFamily="18" charset="0"/>
                <a:ea typeface="Times New Roman" pitchFamily="18" charset="0"/>
                <a:cs typeface="Times New Roman" pitchFamily="18" charset="0"/>
              </a:rPr>
              <a:t>будем вместе мы решать,</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Как деток наших обучать.</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 2.  Детишкам нашим скоро 5,</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Но смогут все они назвать:</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Кирпич, цилиндр, брусок, пластина.</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Бумагу ловко так сгибать</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И ножницами вырезать,</a:t>
            </a:r>
            <a:endParaRPr lang="ru-RU" sz="1400" dirty="0" smtClean="0">
              <a:latin typeface="Times New Roman" pitchFamily="18" charset="0"/>
              <a:cs typeface="Times New Roman" pitchFamily="18" charset="0"/>
            </a:endParaRPr>
          </a:p>
          <a:p>
            <a:pPr lvl="0" indent="449263" algn="just"/>
            <a:r>
              <a:rPr lang="ru-RU" sz="1400" dirty="0" smtClean="0">
                <a:solidFill>
                  <a:srgbClr val="000000"/>
                </a:solidFill>
                <a:latin typeface="Times New Roman" pitchFamily="18" charset="0"/>
                <a:ea typeface="Times New Roman" pitchFamily="18" charset="0"/>
                <a:cs typeface="Times New Roman" pitchFamily="18" charset="0"/>
              </a:rPr>
              <a:t>Из шишек делать медвежонка</a:t>
            </a:r>
            <a:r>
              <a:rPr lang="ru-RU" sz="1400" dirty="0" smtClean="0">
                <a:solidFill>
                  <a:srgbClr val="000000"/>
                </a:solidFill>
                <a:latin typeface="Times New Roman" pitchFamily="18" charset="0"/>
                <a:ea typeface="Times New Roman" pitchFamily="18" charset="0"/>
                <a:cs typeface="Times New Roman" pitchFamily="18" charset="0"/>
              </a:rPr>
              <a:t>.</a:t>
            </a:r>
            <a:r>
              <a:rPr lang="ru-RU" sz="1400" b="1" i="1" dirty="0" smtClean="0">
                <a:solidFill>
                  <a:srgbClr val="000000"/>
                </a:solidFill>
                <a:latin typeface="Times New Roman" pitchFamily="18" charset="0"/>
                <a:ea typeface="Times New Roman" pitchFamily="18" charset="0"/>
                <a:cs typeface="Times New Roman" pitchFamily="18" charset="0"/>
              </a:rPr>
              <a:t> </a:t>
            </a:r>
            <a:endParaRPr lang="ru-RU" sz="1400" b="1" i="1" dirty="0" smtClean="0">
              <a:solidFill>
                <a:srgbClr val="000000"/>
              </a:solidFill>
              <a:latin typeface="Times New Roman" pitchFamily="18" charset="0"/>
              <a:ea typeface="Times New Roman" pitchFamily="18" charset="0"/>
              <a:cs typeface="Times New Roman" pitchFamily="18" charset="0"/>
            </a:endParaRPr>
          </a:p>
          <a:p>
            <a:pPr lvl="0" indent="449263" algn="just">
              <a:lnSpc>
                <a:spcPct val="150000"/>
              </a:lnSpc>
            </a:pPr>
            <a:r>
              <a:rPr lang="ru-RU" sz="1400" b="1" i="1" dirty="0" smtClean="0">
                <a:solidFill>
                  <a:srgbClr val="000000"/>
                </a:solidFill>
                <a:latin typeface="Times New Roman" pitchFamily="18" charset="0"/>
                <a:ea typeface="Times New Roman" pitchFamily="18" charset="0"/>
                <a:cs typeface="Times New Roman" pitchFamily="18" charset="0"/>
              </a:rPr>
              <a:t>Задание </a:t>
            </a:r>
            <a:r>
              <a:rPr lang="ru-RU" sz="1400" b="1" i="1" dirty="0" smtClean="0">
                <a:solidFill>
                  <a:srgbClr val="000000"/>
                </a:solidFill>
                <a:latin typeface="Times New Roman" pitchFamily="18" charset="0"/>
                <a:ea typeface="Times New Roman" pitchFamily="18" charset="0"/>
                <a:cs typeface="Times New Roman" pitchFamily="18" charset="0"/>
              </a:rPr>
              <a:t>2. Разминка</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Ваше определение слова «конструирование».</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(Конструирование — игра со строительным материалом; непосредственная организованная деятельность, на котором сооружаются постройки из деталей конструктора; это строительство, осуществление замыслов.)</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А вот что нам говорит «Толковый словарь русского языка»:</a:t>
            </a:r>
            <a:endParaRPr lang="ru-RU" sz="1400" dirty="0" smtClean="0">
              <a:latin typeface="Times New Roman" pitchFamily="18" charset="0"/>
              <a:cs typeface="Times New Roman" pitchFamily="18" charset="0"/>
            </a:endParaRPr>
          </a:p>
          <a:p>
            <a:pPr lvl="0" indent="449263" algn="just" eaLnBrk="0" hangingPunct="0"/>
            <a:r>
              <a:rPr lang="ru-RU" sz="1400" dirty="0" smtClean="0">
                <a:solidFill>
                  <a:srgbClr val="000000"/>
                </a:solidFill>
                <a:latin typeface="Times New Roman" pitchFamily="18" charset="0"/>
                <a:ea typeface="Times New Roman" pitchFamily="18" charset="0"/>
                <a:cs typeface="Times New Roman" pitchFamily="18" charset="0"/>
              </a:rPr>
              <a:t>«Конструировать — создавать конструкцию чего-нибудь, а также вообще создавать что-нибудь</a:t>
            </a:r>
            <a:r>
              <a:rPr lang="ru-RU" sz="1400" dirty="0" smtClean="0">
                <a:solidFill>
                  <a:srgbClr val="000000"/>
                </a:solidFill>
                <a:latin typeface="Times New Roman" pitchFamily="18" charset="0"/>
                <a:ea typeface="Times New Roman" pitchFamily="18" charset="0"/>
                <a:cs typeface="Times New Roman" pitchFamily="18" charset="0"/>
              </a:rPr>
              <a:t>».</a:t>
            </a:r>
            <a:r>
              <a:rPr lang="ru-RU" sz="1400" b="1" i="1" dirty="0" smtClean="0">
                <a:solidFill>
                  <a:srgbClr val="000000"/>
                </a:solidFill>
                <a:latin typeface="Times New Roman" pitchFamily="18" charset="0"/>
                <a:ea typeface="Times New Roman" pitchFamily="18" charset="0"/>
                <a:cs typeface="Times New Roman" pitchFamily="18" charset="0"/>
              </a:rPr>
              <a:t> </a:t>
            </a:r>
            <a:endParaRPr lang="ru-RU" sz="1400" b="1" i="1" dirty="0" smtClean="0">
              <a:solidFill>
                <a:srgbClr val="000000"/>
              </a:solidFill>
              <a:latin typeface="Times New Roman" pitchFamily="18" charset="0"/>
              <a:ea typeface="Times New Roman" pitchFamily="18" charset="0"/>
              <a:cs typeface="Times New Roman" pitchFamily="18" charset="0"/>
            </a:endParaRPr>
          </a:p>
          <a:p>
            <a:pPr lvl="0" indent="449263" algn="just" eaLnBrk="0" hangingPunct="0">
              <a:lnSpc>
                <a:spcPct val="150000"/>
              </a:lnSpc>
            </a:pPr>
            <a:r>
              <a:rPr lang="ru-RU" sz="1400" b="1" i="1" dirty="0" smtClean="0">
                <a:solidFill>
                  <a:srgbClr val="000000"/>
                </a:solidFill>
                <a:latin typeface="Times New Roman" pitchFamily="18" charset="0"/>
                <a:ea typeface="Times New Roman" pitchFamily="18" charset="0"/>
                <a:cs typeface="Times New Roman" pitchFamily="18" charset="0"/>
              </a:rPr>
              <a:t>Задание </a:t>
            </a:r>
            <a:r>
              <a:rPr lang="ru-RU" sz="1400" b="1" i="1" dirty="0" smtClean="0">
                <a:solidFill>
                  <a:srgbClr val="000000"/>
                </a:solidFill>
                <a:latin typeface="Times New Roman" pitchFamily="18" charset="0"/>
                <a:ea typeface="Times New Roman" pitchFamily="18" charset="0"/>
                <a:cs typeface="Times New Roman" pitchFamily="18" charset="0"/>
              </a:rPr>
              <a:t>3. «Счастливый билет»</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Воспитатель: «У меня есть 4 счастливых билета. Каждая команда выбирает себе по 2 билета и готовится к ответам по этим билетам».</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Билет № 1.</a:t>
            </a:r>
            <a:endParaRPr lang="ru-RU" sz="1400" dirty="0" smtClean="0">
              <a:latin typeface="Times New Roman" pitchFamily="18" charset="0"/>
              <a:cs typeface="Times New Roman" pitchFamily="18" charset="0"/>
            </a:endParaRPr>
          </a:p>
          <a:p>
            <a:pPr lvl="0" indent="449263" algn="just" eaLnBrk="0" hangingPunct="0">
              <a:lnSpc>
                <a:spcPct val="150000"/>
              </a:lnSpc>
            </a:pPr>
            <a:r>
              <a:rPr lang="ru-RU" sz="1400" dirty="0" smtClean="0">
                <a:solidFill>
                  <a:srgbClr val="000000"/>
                </a:solidFill>
                <a:latin typeface="Times New Roman" pitchFamily="18" charset="0"/>
                <a:ea typeface="Times New Roman" pitchFamily="18" charset="0"/>
                <a:cs typeface="Times New Roman" pitchFamily="18" charset="0"/>
              </a:rPr>
              <a:t>Что можно отнести к плоскостному конструированию?</a:t>
            </a:r>
            <a:endParaRPr lang="ru-RU" sz="1400" dirty="0" smtClean="0">
              <a:latin typeface="Times New Roman" pitchFamily="18" charset="0"/>
              <a:cs typeface="Times New Roman" pitchFamily="18" charset="0"/>
            </a:endParaRPr>
          </a:p>
          <a:p>
            <a:pPr lvl="0" indent="449263" algn="just" eaLnBrk="0" hangingPunct="0">
              <a:lnSpc>
                <a:spcPct val="150000"/>
              </a:lnSpc>
            </a:pPr>
            <a:endParaRPr lang="ru-RU" sz="1400" dirty="0" smtClean="0">
              <a:latin typeface="Times New Roman" pitchFamily="18" charset="0"/>
              <a:cs typeface="Times New Roman" pitchFamily="18" charset="0"/>
            </a:endParaRPr>
          </a:p>
          <a:p>
            <a:pPr lvl="0" indent="449263" algn="just" eaLnBrk="0" hangingPunct="0">
              <a:lnSpc>
                <a:spcPct val="150000"/>
              </a:lnSpc>
            </a:pPr>
            <a:endParaRPr lang="ru-RU"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0"/>
            <a:ext cx="9906000" cy="52168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Танграм</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разрезные картинки, мозаика, </a:t>
            </a:r>
            <a:r>
              <a:rPr kumimoji="0" lang="ru-RU" sz="1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пазлы</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Билет № 2.</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Как развивать творческие способности детей в конструктивной деятельности?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(Выбор материалов для конструирования, поощрение при конструировании)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Билет № 3.</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Назовите детали конструирования, входящие в деревянные строительные наборы.</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(Пластины, кирпичики, </a:t>
            </a:r>
            <a:r>
              <a:rPr kumimoji="0" lang="ru-RU" sz="14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полукубы</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призмы трехгранные, цилиндры, брусочки, арки.)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 собственному замыслу, создание построек в сюжетно-ролевых играх.)</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Билет №4.</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Какие воспитательные задачи реализуются в конструктивной деятельности?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(Воспитание аккуратности, эстетического вкуса, умение доводить начатую постройку до конца.)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Задание 6. «Строим дом»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Каждой команде дается набор конструктора, предлагается тема  «Построй свой дом», кто быстрее справится. Можно предложить сделать дом из бумаги, пластиковой бутылки.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5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Подведение итога деловой игры.</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906000" cy="7094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Цель: </a:t>
            </a: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формирование компетентности родителей по вопросу развития у детей конструктивных умений и навыков.</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Повестка:</a:t>
            </a: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Строительный материал: радует, развивает, развлекает.</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Рекомендации по организации конструирования из строительного материала в семье.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Практикум для родителей "Строим вместе" - педагоги.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Ход мероприятия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 последние годы, попадая в игрушечный магазин, вы оказываетесь перед очень трудным выбором: какую игру или игрушку купить, чтобы она не просто радовала и развлекала, но и развивала ребенка?!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Вопросы родителям: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Предпочтение, каким играм и игрушкам вы отдаете?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Чем любит играть ваш ребенок?</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Мы предлагаем остановить свое внимание на </a:t>
            </a: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деревянном строительном наборе</a:t>
            </a: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Удивились?! Может, многие из вас считают, что это устаревшие игрушки, но мы утверждаем, что этот, на первый взгляд, простой игровой материал таит в себе огромные возможности и дает развитию вашего ребенка то, что не может дать ни одна другая игра.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Вопросы родителям: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У кого из вас дома есть строительные наборы?</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С удовольствием ли играют в него дети?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a:lnSpc>
                <a:spcPct val="150000"/>
              </a:lnSpc>
              <a:buFontTx/>
              <a:buChar char="-"/>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Как вы думаете, на развитие чего могут влиять игры со строительным материалом?</a:t>
            </a:r>
          </a:p>
          <a:p>
            <a:pPr algn="just">
              <a:lnSpc>
                <a:spcPct val="150000"/>
              </a:lnSpc>
              <a:buFontTx/>
              <a:buChar char="-"/>
            </a:pPr>
            <a:r>
              <a:rPr lang="ru-RU" sz="1400" dirty="0" smtClean="0"/>
              <a:t> </a:t>
            </a:r>
            <a:r>
              <a:rPr lang="ru-RU" sz="1400" dirty="0" smtClean="0">
                <a:latin typeface="Times New Roman" pitchFamily="18" charset="0"/>
                <a:cs typeface="Times New Roman" pitchFamily="18" charset="0"/>
              </a:rPr>
              <a:t>Во-первых, это вид деятельности (в сравнении с рисованием, лепкой и аппликацией), в котором, ребенку гарантирован успех; он дает возможность для творчества; постройка может быть создана, исправлена, дополнена и даже восстановлена очень быстро. </a:t>
            </a:r>
          </a:p>
          <a:p>
            <a:endParaRPr lang="ru-RU" sz="1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906000" cy="7094250"/>
          </a:xfrm>
          <a:prstGeom prst="rect">
            <a:avLst/>
          </a:prstGeom>
        </p:spPr>
        <p:txBody>
          <a:bodyPr wrap="square">
            <a:spAutoFit/>
          </a:bodyPr>
          <a:lstStyle/>
          <a:p>
            <a:pPr algn="just">
              <a:lnSpc>
                <a:spcPct val="150000"/>
              </a:lnSpc>
              <a:buFontTx/>
              <a:buChar char="-"/>
            </a:pPr>
            <a:r>
              <a:rPr lang="ru-RU" sz="1400" dirty="0" smtClean="0">
                <a:latin typeface="Times New Roman" pitchFamily="18" charset="0"/>
                <a:cs typeface="Times New Roman" pitchFamily="18" charset="0"/>
              </a:rPr>
              <a:t>Ребенок творит, действует, пробует, исправляет - это очень важно. Ведь как говорил один из педагогов, ребенок испытавший радость творчества даже в самой минимальной степени, становится другим, чем ребенок, подражающий актам других.</a:t>
            </a:r>
          </a:p>
          <a:p>
            <a:pPr algn="just">
              <a:lnSpc>
                <a:spcPct val="150000"/>
              </a:lnSpc>
            </a:pPr>
            <a:r>
              <a:rPr lang="ru-RU" sz="1400" dirty="0" smtClean="0">
                <a:latin typeface="Times New Roman" pitchFamily="18" charset="0"/>
                <a:cs typeface="Times New Roman" pitchFamily="18" charset="0"/>
              </a:rPr>
              <a:t>Давайте вместе посмотрим, на развитие чего может повлиять игра со строительным материалом.</a:t>
            </a:r>
            <a:r>
              <a:rPr lang="ru-RU" sz="1400" b="1" dirty="0" smtClean="0"/>
              <a:t> </a:t>
            </a:r>
            <a:endParaRPr lang="ru-RU" sz="1400" b="1" dirty="0" smtClean="0"/>
          </a:p>
          <a:p>
            <a:pPr algn="just">
              <a:lnSpc>
                <a:spcPct val="150000"/>
              </a:lnSpc>
            </a:pPr>
            <a:r>
              <a:rPr lang="ru-RU" sz="1400" b="1" dirty="0" smtClean="0">
                <a:latin typeface="Times New Roman" pitchFamily="18" charset="0"/>
                <a:cs typeface="Times New Roman" pitchFamily="18" charset="0"/>
              </a:rPr>
              <a:t>"</a:t>
            </a:r>
            <a:r>
              <a:rPr lang="ru-RU" sz="1400" b="1" dirty="0" smtClean="0">
                <a:latin typeface="Times New Roman" pitchFamily="18" charset="0"/>
                <a:cs typeface="Times New Roman" pitchFamily="18" charset="0"/>
              </a:rPr>
              <a:t>Математика":</a:t>
            </a:r>
            <a:r>
              <a:rPr lang="ru-RU" sz="1400" dirty="0" smtClean="0">
                <a:latin typeface="Times New Roman" pitchFamily="18" charset="0"/>
                <a:cs typeface="Times New Roman" pitchFamily="18" charset="0"/>
              </a:rPr>
              <a:t> </a:t>
            </a:r>
          </a:p>
          <a:p>
            <a:pPr lvl="0" algn="just">
              <a:lnSpc>
                <a:spcPct val="150000"/>
              </a:lnSpc>
              <a:buFont typeface="Arial" pitchFamily="34" charset="0"/>
              <a:buChar char="•"/>
            </a:pPr>
            <a:r>
              <a:rPr lang="ru-RU" sz="1400" dirty="0" smtClean="0">
                <a:latin typeface="Times New Roman" pitchFamily="18" charset="0"/>
                <a:cs typeface="Times New Roman" pitchFamily="18" charset="0"/>
              </a:rPr>
              <a:t> название </a:t>
            </a:r>
            <a:r>
              <a:rPr lang="ru-RU" sz="1400" dirty="0" smtClean="0">
                <a:latin typeface="Times New Roman" pitchFamily="18" charset="0"/>
                <a:cs typeface="Times New Roman" pitchFamily="18" charset="0"/>
              </a:rPr>
              <a:t>геометрических фигур - геометрические представления;</a:t>
            </a:r>
          </a:p>
          <a:p>
            <a:pPr lvl="0" algn="just">
              <a:lnSpc>
                <a:spcPct val="150000"/>
              </a:lnSpc>
              <a:buFont typeface="Arial" pitchFamily="34" charset="0"/>
              <a:buChar char="•"/>
            </a:pPr>
            <a:r>
              <a:rPr lang="ru-RU" sz="1400" dirty="0" smtClean="0">
                <a:latin typeface="Times New Roman" pitchFamily="18" charset="0"/>
                <a:cs typeface="Times New Roman" pitchFamily="18" charset="0"/>
              </a:rPr>
              <a:t> образная </a:t>
            </a:r>
            <a:r>
              <a:rPr lang="ru-RU" sz="1400" dirty="0" smtClean="0">
                <a:latin typeface="Times New Roman" pitchFamily="18" charset="0"/>
                <a:cs typeface="Times New Roman" pitchFamily="18" charset="0"/>
              </a:rPr>
              <a:t>память;</a:t>
            </a:r>
          </a:p>
          <a:p>
            <a:pPr lvl="0" algn="just">
              <a:lnSpc>
                <a:spcPct val="150000"/>
              </a:lnSpc>
              <a:buFont typeface="Arial" pitchFamily="34" charset="0"/>
              <a:buChar char="•"/>
            </a:pPr>
            <a:r>
              <a:rPr lang="ru-RU" sz="1400" dirty="0" smtClean="0">
                <a:latin typeface="Times New Roman" pitchFamily="18" charset="0"/>
                <a:cs typeface="Times New Roman" pitchFamily="18" charset="0"/>
              </a:rPr>
              <a:t> пространственное </a:t>
            </a:r>
            <a:r>
              <a:rPr lang="ru-RU" sz="1400" dirty="0" smtClean="0">
                <a:latin typeface="Times New Roman" pitchFamily="18" charset="0"/>
                <a:cs typeface="Times New Roman" pitchFamily="18" charset="0"/>
              </a:rPr>
              <a:t>мышление;</a:t>
            </a:r>
          </a:p>
          <a:p>
            <a:pPr lvl="0" algn="just">
              <a:lnSpc>
                <a:spcPct val="150000"/>
              </a:lnSpc>
              <a:buFont typeface="Arial" pitchFamily="34" charset="0"/>
              <a:buChar char="•"/>
            </a:pPr>
            <a:r>
              <a:rPr lang="ru-RU" sz="1400" dirty="0" smtClean="0">
                <a:latin typeface="Times New Roman" pitchFamily="18" charset="0"/>
                <a:cs typeface="Times New Roman" pitchFamily="18" charset="0"/>
              </a:rPr>
              <a:t> умение </a:t>
            </a:r>
            <a:r>
              <a:rPr lang="ru-RU" sz="1400" dirty="0" smtClean="0">
                <a:latin typeface="Times New Roman" pitchFamily="18" charset="0"/>
                <a:cs typeface="Times New Roman" pitchFamily="18" charset="0"/>
              </a:rPr>
              <a:t>отличать предметы по размеру, цвету, форме;</a:t>
            </a:r>
          </a:p>
          <a:p>
            <a:pPr lvl="0" algn="just">
              <a:lnSpc>
                <a:spcPct val="150000"/>
              </a:lnSpc>
              <a:buFont typeface="Arial" pitchFamily="34" charset="0"/>
              <a:buChar char="•"/>
            </a:pPr>
            <a:r>
              <a:rPr lang="ru-RU" sz="1400" dirty="0" smtClean="0">
                <a:latin typeface="Times New Roman" pitchFamily="18" charset="0"/>
                <a:cs typeface="Times New Roman" pitchFamily="18" charset="0"/>
              </a:rPr>
              <a:t> умение </a:t>
            </a:r>
            <a:r>
              <a:rPr lang="ru-RU" sz="1400" dirty="0" smtClean="0">
                <a:latin typeface="Times New Roman" pitchFamily="18" charset="0"/>
                <a:cs typeface="Times New Roman" pitchFamily="18" charset="0"/>
              </a:rPr>
              <a:t>классифицировать по нескольким признакам;</a:t>
            </a:r>
          </a:p>
          <a:p>
            <a:pPr lvl="0" algn="just">
              <a:buFontTx/>
              <a:buChar char="•"/>
              <a:tabLst>
                <a:tab pos="457200" algn="l"/>
              </a:tabLst>
            </a:pPr>
            <a:r>
              <a:rPr lang="ru-RU" sz="1400" dirty="0" smtClean="0">
                <a:latin typeface="Times New Roman" pitchFamily="18" charset="0"/>
                <a:cs typeface="Times New Roman" pitchFamily="18" charset="0"/>
              </a:rPr>
              <a:t> умение </a:t>
            </a:r>
            <a:r>
              <a:rPr lang="ru-RU" sz="1400" dirty="0" smtClean="0">
                <a:latin typeface="Times New Roman" pitchFamily="18" charset="0"/>
                <a:cs typeface="Times New Roman" pitchFamily="18" charset="0"/>
              </a:rPr>
              <a:t>использовать пространственные предлоги</a:t>
            </a:r>
            <a:r>
              <a:rPr lang="ru-RU" sz="1400" dirty="0" smtClean="0">
                <a:latin typeface="Times New Roman" pitchFamily="18" charset="0"/>
                <a:cs typeface="Times New Roman" pitchFamily="18" charset="0"/>
              </a:rPr>
              <a:t>;</a:t>
            </a:r>
            <a:r>
              <a:rPr lang="ru-RU" sz="1400" dirty="0" smtClean="0">
                <a:solidFill>
                  <a:srgbClr val="333333"/>
                </a:solidFill>
                <a:latin typeface="Times New Roman" pitchFamily="18" charset="0"/>
                <a:ea typeface="Times New Roman" pitchFamily="18" charset="0"/>
                <a:cs typeface="Times New Roman" pitchFamily="18" charset="0"/>
              </a:rPr>
              <a:t> ориентироваться в пространстве.</a:t>
            </a:r>
            <a:endParaRPr lang="ru-RU" sz="1400" dirty="0" smtClean="0">
              <a:latin typeface="Times New Roman" pitchFamily="18" charset="0"/>
              <a:cs typeface="Times New Roman" pitchFamily="18" charset="0"/>
            </a:endParaRPr>
          </a:p>
          <a:p>
            <a:pPr lvl="0" algn="just" eaLnBrk="0" hangingPunct="0">
              <a:lnSpc>
                <a:spcPct val="150000"/>
              </a:lnSpc>
              <a:tabLst>
                <a:tab pos="457200" algn="l"/>
              </a:tabLst>
            </a:pPr>
            <a:r>
              <a:rPr lang="ru-RU" sz="1400" b="1" dirty="0" smtClean="0">
                <a:solidFill>
                  <a:srgbClr val="333333"/>
                </a:solidFill>
                <a:latin typeface="Times New Roman" pitchFamily="18" charset="0"/>
                <a:ea typeface="Times New Roman" pitchFamily="18" charset="0"/>
                <a:cs typeface="Times New Roman" pitchFamily="18" charset="0"/>
              </a:rPr>
              <a:t>"Познавательное развитие":</a:t>
            </a:r>
            <a:endParaRPr lang="ru-RU" sz="1400" dirty="0" smtClean="0">
              <a:latin typeface="Times New Roman" pitchFamily="18" charset="0"/>
              <a:cs typeface="Times New Roman" pitchFamily="18" charset="0"/>
            </a:endParaRPr>
          </a:p>
          <a:p>
            <a:pPr lvl="0" algn="just" eaLnBrk="0" hangingPunct="0">
              <a:lnSpc>
                <a:spcPct val="150000"/>
              </a:lnSpc>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Сооружая какие-либо конструкции, постройки взрослый, сам того не подозревая, рассказывает ребенку об объекте, его назначении, особенностях конструкции. Заинтересовавшись, ребенок самостоятельно начинает искать, подбирать иллюстрации, слушать информацию по телевидению или обращается за помощью к взрослому.</a:t>
            </a:r>
            <a:endParaRPr lang="ru-RU" sz="1400" dirty="0" smtClean="0">
              <a:latin typeface="Times New Roman" pitchFamily="18" charset="0"/>
              <a:cs typeface="Times New Roman" pitchFamily="18" charset="0"/>
            </a:endParaRPr>
          </a:p>
          <a:p>
            <a:pPr lvl="0" algn="just" eaLnBrk="0" hangingPunct="0">
              <a:lnSpc>
                <a:spcPct val="150000"/>
              </a:lnSpc>
              <a:tabLst>
                <a:tab pos="457200" algn="l"/>
              </a:tabLst>
            </a:pPr>
            <a:r>
              <a:rPr lang="ru-RU" sz="1400" b="1" dirty="0" smtClean="0">
                <a:solidFill>
                  <a:srgbClr val="333333"/>
                </a:solidFill>
                <a:latin typeface="Times New Roman" pitchFamily="18" charset="0"/>
                <a:ea typeface="Times New Roman" pitchFamily="18" charset="0"/>
                <a:cs typeface="Times New Roman" pitchFamily="18" charset="0"/>
              </a:rPr>
              <a:t>"Развитие речи":</a:t>
            </a:r>
            <a:r>
              <a:rPr lang="ru-RU" sz="1400" dirty="0" smtClean="0">
                <a:solidFill>
                  <a:srgbClr val="333333"/>
                </a:solidFill>
                <a:latin typeface="Times New Roman" pitchFamily="18" charset="0"/>
                <a:ea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развивает связную речь (комментирует свои действия);</a:t>
            </a: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правильно употребляет предлоги;</a:t>
            </a: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соотносит части речи в роде, числе и падеже;</a:t>
            </a: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формулирует замысел постройки</a:t>
            </a:r>
            <a:r>
              <a:rPr lang="ru-RU" sz="1400" dirty="0" smtClean="0">
                <a:solidFill>
                  <a:srgbClr val="333333"/>
                </a:solidFill>
                <a:latin typeface="Times New Roman" pitchFamily="18" charset="0"/>
                <a:ea typeface="Times New Roman" pitchFamily="18" charset="0"/>
                <a:cs typeface="Times New Roman" pitchFamily="18" charset="0"/>
              </a:rPr>
              <a:t>.</a:t>
            </a:r>
            <a:r>
              <a:rPr lang="ru-RU" sz="1400" dirty="0" smtClean="0">
                <a:solidFill>
                  <a:srgbClr val="333333"/>
                </a:solidFill>
                <a:latin typeface="Times New Roman" pitchFamily="18" charset="0"/>
                <a:ea typeface="Times New Roman" pitchFamily="18" charset="0"/>
                <a:cs typeface="Times New Roman" pitchFamily="18" charset="0"/>
              </a:rPr>
              <a:t> </a:t>
            </a:r>
            <a:endParaRPr lang="ru-RU" sz="1400" dirty="0" smtClean="0">
              <a:solidFill>
                <a:srgbClr val="333333"/>
              </a:solidFill>
              <a:latin typeface="Times New Roman" pitchFamily="18" charset="0"/>
              <a:ea typeface="Times New Roman" pitchFamily="18" charset="0"/>
              <a:cs typeface="Times New Roman" pitchFamily="18" charset="0"/>
            </a:endParaRPr>
          </a:p>
          <a:p>
            <a:pPr lvl="0" algn="just" eaLnBrk="0" hangingPunct="0">
              <a:lnSpc>
                <a:spcPct val="150000"/>
              </a:lnSpc>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Игры </a:t>
            </a:r>
            <a:r>
              <a:rPr lang="ru-RU" sz="1400" dirty="0" smtClean="0">
                <a:solidFill>
                  <a:srgbClr val="333333"/>
                </a:solidFill>
                <a:latin typeface="Times New Roman" pitchFamily="18" charset="0"/>
                <a:ea typeface="Times New Roman" pitchFamily="18" charset="0"/>
                <a:cs typeface="Times New Roman" pitchFamily="18" charset="0"/>
              </a:rPr>
              <a:t>со строительным материалом формируют умения предвидеть будущий результат, воспитывает самостоятельность. Освоив строитель, ребенок может часами им заниматься, а взрослому остается только "подкидывать задачи", создавать условия.</a:t>
            </a:r>
            <a:endParaRPr lang="ru-RU"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906000" cy="7094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Формируется </a:t>
            </a: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произвольность поведения, умение доводить дело до конца, задумывать замысел; развивается память, мышление, внимание, воображение.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Решение:</a:t>
            </a: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приобрести деревянный строительный набор для организации конструктивной деятельности в домашних условиях. Организовать выставку буклетов, рекомендуемых конструкторов.</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algn="just">
              <a:lnSpc>
                <a:spcPct val="150000"/>
              </a:lnSpc>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Убедившись в значении данной игры для развития дошкольника, перейдем к технологии использования ее в семье.</a:t>
            </a:r>
            <a:r>
              <a:rPr lang="ru-RU" sz="1400" b="1" dirty="0" smtClean="0"/>
              <a:t> </a:t>
            </a:r>
          </a:p>
          <a:p>
            <a:pPr algn="just">
              <a:lnSpc>
                <a:spcPct val="150000"/>
              </a:lnSpc>
            </a:pPr>
            <a:r>
              <a:rPr lang="ru-RU" sz="1400" b="1" dirty="0" smtClean="0">
                <a:latin typeface="Times New Roman" pitchFamily="18" charset="0"/>
                <a:cs typeface="Times New Roman" pitchFamily="18" charset="0"/>
              </a:rPr>
              <a:t>Итак, вы купили строитель.</a:t>
            </a:r>
            <a:endParaRPr lang="ru-RU" sz="1400" dirty="0" smtClean="0">
              <a:latin typeface="Times New Roman" pitchFamily="18" charset="0"/>
              <a:cs typeface="Times New Roman" pitchFamily="18" charset="0"/>
            </a:endParaRPr>
          </a:p>
          <a:p>
            <a:pPr algn="just">
              <a:lnSpc>
                <a:spcPct val="150000"/>
              </a:lnSpc>
            </a:pPr>
            <a:r>
              <a:rPr lang="ru-RU" sz="1400" dirty="0" smtClean="0">
                <a:latin typeface="Times New Roman" pitchFamily="18" charset="0"/>
                <a:cs typeface="Times New Roman" pitchFamily="18" charset="0"/>
              </a:rPr>
              <a:t>Сначала научите ребенка складывать все детали в коробку в соответствии с образцом.</a:t>
            </a:r>
          </a:p>
          <a:p>
            <a:pPr algn="just">
              <a:lnSpc>
                <a:spcPct val="150000"/>
              </a:lnSpc>
            </a:pPr>
            <a:r>
              <a:rPr lang="ru-RU" sz="1400" dirty="0" smtClean="0">
                <a:latin typeface="Times New Roman" pitchFamily="18" charset="0"/>
                <a:cs typeface="Times New Roman" pitchFamily="18" charset="0"/>
              </a:rPr>
              <a:t>Затем, познакомьте ребенка со строителем. Первое знакомство длиться не более 10 минут. Короткая встреча вызовет у ребенка желание еще раз поиграть, чтобы, как ему кажется, наиграться вдоволь. Вторая встреча длиться тоже не более 10-15 минут.</a:t>
            </a:r>
          </a:p>
          <a:p>
            <a:pPr algn="just">
              <a:lnSpc>
                <a:spcPct val="150000"/>
              </a:lnSpc>
            </a:pPr>
            <a:r>
              <a:rPr lang="ru-RU" sz="1400" dirty="0" smtClean="0">
                <a:latin typeface="Times New Roman" pitchFamily="18" charset="0"/>
                <a:cs typeface="Times New Roman" pitchFamily="18" charset="0"/>
              </a:rPr>
              <a:t>Задача последующих встреч - содействовать тому, чтобы ребенок, открыв законы красоты, прочности, устойчивости, замещения и сочетания форм между собой, сумел играть без вашего участия в течение длительного времени, решая творческие задачи конструирования и обыгрывания построек.</a:t>
            </a:r>
          </a:p>
          <a:p>
            <a:pPr algn="just">
              <a:lnSpc>
                <a:spcPct val="150000"/>
              </a:lnSpc>
            </a:pPr>
            <a:r>
              <a:rPr lang="ru-RU" sz="1400" b="1" dirty="0" smtClean="0">
                <a:latin typeface="Times New Roman" pitchFamily="18" charset="0"/>
                <a:cs typeface="Times New Roman" pitchFamily="18" charset="0"/>
              </a:rPr>
              <a:t>Вопросы родителям:</a:t>
            </a:r>
            <a:endParaRPr lang="ru-RU" sz="1400" dirty="0" smtClean="0">
              <a:latin typeface="Times New Roman" pitchFamily="18" charset="0"/>
              <a:cs typeface="Times New Roman" pitchFamily="18" charset="0"/>
            </a:endParaRPr>
          </a:p>
          <a:p>
            <a:pPr algn="just">
              <a:lnSpc>
                <a:spcPct val="150000"/>
              </a:lnSpc>
            </a:pPr>
            <a:r>
              <a:rPr lang="ru-RU" sz="1400" dirty="0" smtClean="0">
                <a:latin typeface="Times New Roman" pitchFamily="18" charset="0"/>
                <a:cs typeface="Times New Roman" pitchFamily="18" charset="0"/>
              </a:rPr>
              <a:t>- Знаете ли вы основные законы архитектуры?</a:t>
            </a:r>
          </a:p>
          <a:p>
            <a:pPr algn="just">
              <a:lnSpc>
                <a:spcPct val="150000"/>
              </a:lnSpc>
            </a:pPr>
            <a:r>
              <a:rPr lang="ru-RU" sz="1400" dirty="0" smtClean="0">
                <a:latin typeface="Times New Roman" pitchFamily="18" charset="0"/>
                <a:cs typeface="Times New Roman" pitchFamily="18" charset="0"/>
              </a:rPr>
              <a:t>- О чем нужно говорить во время строительства?</a:t>
            </a:r>
          </a:p>
          <a:p>
            <a:pPr algn="just">
              <a:lnSpc>
                <a:spcPct val="150000"/>
              </a:lnSpc>
            </a:pPr>
            <a:r>
              <a:rPr lang="ru-RU" sz="1400" dirty="0" smtClean="0">
                <a:latin typeface="Times New Roman" pitchFamily="18" charset="0"/>
                <a:cs typeface="Times New Roman" pitchFamily="18" charset="0"/>
              </a:rPr>
              <a:t>Итак, основные законы архитектуры - это полезность, прочность, красота.</a:t>
            </a:r>
          </a:p>
          <a:p>
            <a:pPr lvl="0" algn="just">
              <a:lnSpc>
                <a:spcPct val="150000"/>
              </a:lnSpc>
              <a:tabLst>
                <a:tab pos="457200" algn="l"/>
              </a:tabLst>
            </a:pPr>
            <a:r>
              <a:rPr lang="ru-RU" sz="1400" dirty="0" smtClean="0">
                <a:latin typeface="Times New Roman" pitchFamily="18" charset="0"/>
                <a:cs typeface="Times New Roman" pitchFamily="18" charset="0"/>
              </a:rPr>
              <a:t>Поговорим о каждом из них в отдельности</a:t>
            </a:r>
            <a:r>
              <a:rPr lang="ru-RU" sz="1400" dirty="0" smtClean="0">
                <a:latin typeface="Times New Roman" pitchFamily="18" charset="0"/>
                <a:cs typeface="Times New Roman" pitchFamily="18" charset="0"/>
              </a:rPr>
              <a:t>.</a:t>
            </a:r>
            <a:r>
              <a:rPr lang="ru-RU" sz="1400" b="1" dirty="0" smtClean="0">
                <a:solidFill>
                  <a:srgbClr val="333333"/>
                </a:solidFill>
                <a:latin typeface="Times New Roman" pitchFamily="18" charset="0"/>
                <a:ea typeface="Times New Roman" pitchFamily="18" charset="0"/>
                <a:cs typeface="Times New Roman" pitchFamily="18" charset="0"/>
              </a:rPr>
              <a:t> </a:t>
            </a:r>
            <a:endParaRPr lang="ru-RU" sz="1400" b="1" dirty="0" smtClean="0">
              <a:solidFill>
                <a:srgbClr val="333333"/>
              </a:solidFill>
              <a:latin typeface="Times New Roman" pitchFamily="18" charset="0"/>
              <a:ea typeface="Times New Roman" pitchFamily="18" charset="0"/>
              <a:cs typeface="Times New Roman" pitchFamily="18" charset="0"/>
            </a:endParaRPr>
          </a:p>
          <a:p>
            <a:pPr lvl="0" algn="just">
              <a:lnSpc>
                <a:spcPct val="150000"/>
              </a:lnSpc>
              <a:tabLst>
                <a:tab pos="457200" algn="l"/>
              </a:tabLst>
            </a:pPr>
            <a:r>
              <a:rPr lang="ru-RU" sz="1400" b="1" dirty="0" smtClean="0">
                <a:solidFill>
                  <a:srgbClr val="333333"/>
                </a:solidFill>
                <a:latin typeface="Times New Roman" pitchFamily="18" charset="0"/>
                <a:ea typeface="Times New Roman" pitchFamily="18" charset="0"/>
                <a:cs typeface="Times New Roman" pitchFamily="18" charset="0"/>
              </a:rPr>
              <a:t>Полезность</a:t>
            </a:r>
            <a:r>
              <a:rPr lang="ru-RU" sz="1400" dirty="0" smtClean="0">
                <a:solidFill>
                  <a:srgbClr val="333333"/>
                </a:solidFill>
                <a:latin typeface="Times New Roman" pitchFamily="18" charset="0"/>
                <a:ea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pPr lvl="0" algn="just" eaLnBrk="0" hangingPunct="0">
              <a:lnSpc>
                <a:spcPct val="150000"/>
              </a:lnSpc>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Постройки могут быть разного назначения для человека (жилые дома, дворцы, служебные здания, гаражи, мосты, парки) и для животных (ферма, птичник и т.д.)</a:t>
            </a:r>
            <a:endParaRPr lang="ru-RU" sz="1400" dirty="0" smtClean="0">
              <a:latin typeface="Times New Roman" pitchFamily="18" charset="0"/>
              <a:cs typeface="Times New Roman" pitchFamily="18" charset="0"/>
            </a:endParaRPr>
          </a:p>
          <a:p>
            <a:pPr algn="just">
              <a:lnSpc>
                <a:spcPct val="150000"/>
              </a:lnSpc>
            </a:pPr>
            <a:endParaRPr lang="ru-RU" sz="14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0"/>
            <a:ext cx="9906000" cy="76328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Прочность</a:t>
            </a:r>
            <a:r>
              <a:rPr kumimoji="0" lang="ru-RU" sz="1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Конструкция будет прочной, если строить ее, соблюдая следующие правила: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все детали надо укладывать ровно, плотно прижимая друг к другу;</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основание конструкции (фундамент, 1-й этаж, опоры), нужно делать прочным;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все вертикально стоящие детали надо укрепить с обеих сторон другими деталями (кубиками, призмами, кирпичиками и др.);</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пластину (перекрытие, потолок) нужно выбрать чуть большего размера, чем расстояние между деталями, и придавит ее сверху какими-нибудь деталями;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второй ряд деталей укладывается, как на ступеньках лесенки - поперек;</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недостающие детали можно заменить другими формами из другого конструктора. Надо показать способы замещения деталей.</a:t>
            </a:r>
          </a:p>
          <a:p>
            <a:pPr>
              <a:lnSpc>
                <a:spcPct val="150000"/>
              </a:lnSpc>
            </a:pPr>
            <a:r>
              <a:rPr lang="ru-RU" sz="1400" b="1" dirty="0" smtClean="0">
                <a:latin typeface="Times New Roman" pitchFamily="18" charset="0"/>
                <a:cs typeface="Times New Roman" pitchFamily="18" charset="0"/>
              </a:rPr>
              <a:t>Красота.</a:t>
            </a:r>
            <a:endParaRPr lang="ru-RU" sz="1400" dirty="0" smtClean="0">
              <a:latin typeface="Times New Roman" pitchFamily="18" charset="0"/>
              <a:cs typeface="Times New Roman" pitchFamily="18" charset="0"/>
            </a:endParaRPr>
          </a:p>
          <a:p>
            <a:pPr>
              <a:lnSpc>
                <a:spcPct val="150000"/>
              </a:lnSpc>
            </a:pPr>
            <a:r>
              <a:rPr lang="ru-RU" sz="1400" dirty="0" smtClean="0">
                <a:latin typeface="Times New Roman" pitchFamily="18" charset="0"/>
                <a:cs typeface="Times New Roman" pitchFamily="18" charset="0"/>
              </a:rPr>
              <a:t>Постройка должна быть гармоничной по формам и цвету. Покажите 4-5 летнему малышу, как можно украсить постройку цветом, строительными деталями, каждый раз варьируйте и объясняйте, почему такая комбинация деталей и цвета вам кажется красивой.</a:t>
            </a:r>
          </a:p>
          <a:p>
            <a:pPr>
              <a:lnSpc>
                <a:spcPct val="150000"/>
              </a:lnSpc>
            </a:pPr>
            <a:r>
              <a:rPr lang="ru-RU" sz="1400" dirty="0" smtClean="0">
                <a:latin typeface="Times New Roman" pitchFamily="18" charset="0"/>
                <a:cs typeface="Times New Roman" pitchFamily="18" charset="0"/>
              </a:rPr>
              <a:t>Хорошо, если вы и ребенок проговариваете процесс и результат строительства.</a:t>
            </a:r>
          </a:p>
          <a:p>
            <a:pPr>
              <a:lnSpc>
                <a:spcPct val="150000"/>
              </a:lnSpc>
            </a:pPr>
            <a:r>
              <a:rPr lang="ru-RU" sz="1400" b="1" dirty="0" smtClean="0">
                <a:latin typeface="Times New Roman" pitchFamily="18" charset="0"/>
                <a:cs typeface="Times New Roman" pitchFamily="18" charset="0"/>
              </a:rPr>
              <a:t>О замысле.</a:t>
            </a:r>
            <a:r>
              <a:rPr lang="ru-RU" sz="1400" dirty="0" smtClean="0">
                <a:latin typeface="Times New Roman" pitchFamily="18" charset="0"/>
                <a:cs typeface="Times New Roman" pitchFamily="18" charset="0"/>
              </a:rPr>
              <a:t> Что решили с тобой построить? Для кого? Зачем ему это надо?</a:t>
            </a:r>
          </a:p>
          <a:p>
            <a:pPr>
              <a:lnSpc>
                <a:spcPct val="150000"/>
              </a:lnSpc>
            </a:pPr>
            <a:r>
              <a:rPr lang="ru-RU" sz="1400" b="1" dirty="0" smtClean="0">
                <a:latin typeface="Times New Roman" pitchFamily="18" charset="0"/>
                <a:cs typeface="Times New Roman" pitchFamily="18" charset="0"/>
              </a:rPr>
              <a:t>О материале</a:t>
            </a:r>
            <a:r>
              <a:rPr lang="ru-RU" sz="1400" dirty="0" smtClean="0">
                <a:latin typeface="Times New Roman" pitchFamily="18" charset="0"/>
                <a:cs typeface="Times New Roman" pitchFamily="18" charset="0"/>
              </a:rPr>
              <a:t>. Из чего будем строить?</a:t>
            </a:r>
          </a:p>
          <a:p>
            <a:pPr>
              <a:lnSpc>
                <a:spcPct val="150000"/>
              </a:lnSpc>
            </a:pPr>
            <a:r>
              <a:rPr lang="ru-RU" sz="1400" b="1" dirty="0" smtClean="0">
                <a:latin typeface="Times New Roman" pitchFamily="18" charset="0"/>
                <a:cs typeface="Times New Roman" pitchFamily="18" charset="0"/>
              </a:rPr>
              <a:t>Средство деятельности</a:t>
            </a:r>
            <a:r>
              <a:rPr lang="ru-RU" sz="1400" dirty="0" smtClean="0">
                <a:latin typeface="Times New Roman" pitchFamily="18" charset="0"/>
                <a:cs typeface="Times New Roman" pitchFamily="18" charset="0"/>
              </a:rPr>
              <a:t>. Чем будем строить? (руками)</a:t>
            </a:r>
          </a:p>
          <a:p>
            <a:pPr algn="just">
              <a:lnSpc>
                <a:spcPct val="150000"/>
              </a:lnSpc>
            </a:pPr>
            <a:r>
              <a:rPr lang="ru-RU" sz="1400" b="1" dirty="0" smtClean="0">
                <a:latin typeface="Times New Roman" pitchFamily="18" charset="0"/>
                <a:cs typeface="Times New Roman" pitchFamily="18" charset="0"/>
              </a:rPr>
              <a:t>О последовательности возведения конструкции.</a:t>
            </a:r>
            <a:r>
              <a:rPr lang="ru-RU" sz="1400" dirty="0" smtClean="0">
                <a:latin typeface="Times New Roman" pitchFamily="18" charset="0"/>
                <a:cs typeface="Times New Roman" pitchFamily="18" charset="0"/>
              </a:rPr>
              <a:t> Что сначала положим, что потом?</a:t>
            </a:r>
            <a:r>
              <a:rPr lang="ru-RU" sz="1400" b="1" dirty="0" smtClean="0"/>
              <a:t> </a:t>
            </a:r>
          </a:p>
          <a:p>
            <a:pPr algn="just">
              <a:lnSpc>
                <a:spcPct val="150000"/>
              </a:lnSpc>
            </a:pPr>
            <a:r>
              <a:rPr lang="ru-RU" sz="1400" b="1" dirty="0" smtClean="0">
                <a:latin typeface="Times New Roman" pitchFamily="18" charset="0"/>
                <a:cs typeface="Times New Roman" pitchFamily="18" charset="0"/>
              </a:rPr>
              <a:t>О результате</a:t>
            </a:r>
            <a:r>
              <a:rPr lang="ru-RU" sz="1400" dirty="0" smtClean="0">
                <a:latin typeface="Times New Roman" pitchFamily="18" charset="0"/>
                <a:cs typeface="Times New Roman" pitchFamily="18" charset="0"/>
              </a:rPr>
              <a:t>. Доволен ли ты нашей постройкой? Почему? Получилась ли она прочной, удобной, красивой?</a:t>
            </a:r>
          </a:p>
          <a:p>
            <a:pPr algn="just">
              <a:lnSpc>
                <a:spcPct val="150000"/>
              </a:lnSpc>
            </a:pPr>
            <a:r>
              <a:rPr lang="ru-RU" sz="1400" b="1" dirty="0" smtClean="0">
                <a:latin typeface="Times New Roman" pitchFamily="18" charset="0"/>
                <a:cs typeface="Times New Roman" pitchFamily="18" charset="0"/>
              </a:rPr>
              <a:t>Вопросы </a:t>
            </a:r>
            <a:r>
              <a:rPr lang="ru-RU" sz="1400" b="1" dirty="0" smtClean="0">
                <a:latin typeface="Times New Roman" pitchFamily="18" charset="0"/>
                <a:cs typeface="Times New Roman" pitchFamily="18" charset="0"/>
              </a:rPr>
              <a:t>родителям:</a:t>
            </a:r>
            <a:endParaRPr lang="ru-RU" sz="1400" dirty="0" smtClean="0">
              <a:latin typeface="Times New Roman" pitchFamily="18" charset="0"/>
              <a:cs typeface="Times New Roman" pitchFamily="18" charset="0"/>
            </a:endParaRPr>
          </a:p>
          <a:p>
            <a:pPr algn="just">
              <a:lnSpc>
                <a:spcPct val="150000"/>
              </a:lnSpc>
            </a:pPr>
            <a:r>
              <a:rPr lang="ru-RU" sz="1400" dirty="0" smtClean="0">
                <a:latin typeface="Times New Roman" pitchFamily="18" charset="0"/>
                <a:cs typeface="Times New Roman" pitchFamily="18" charset="0"/>
              </a:rPr>
              <a:t>-Как сохранить интерес к строительству?</a:t>
            </a:r>
          </a:p>
          <a:p>
            <a:pPr algn="just">
              <a:lnSpc>
                <a:spcPct val="150000"/>
              </a:lnSpc>
            </a:pPr>
            <a:endParaRPr lang="ru-RU" sz="1400" dirty="0" smtClean="0">
              <a:latin typeface="Times New Roman" pitchFamily="18" charset="0"/>
              <a:cs typeface="Times New Roman" pitchFamily="18" charset="0"/>
            </a:endParaRPr>
          </a:p>
          <a:p>
            <a:pPr algn="just"/>
            <a:endParaRPr lang="ru-RU" sz="14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906000" cy="7848302"/>
          </a:xfrm>
          <a:prstGeom prst="rect">
            <a:avLst/>
          </a:prstGeom>
        </p:spPr>
        <p:txBody>
          <a:bodyPr wrap="square">
            <a:spAutoFit/>
          </a:bodyPr>
          <a:lstStyle/>
          <a:p>
            <a:pPr algn="just">
              <a:lnSpc>
                <a:spcPct val="150000"/>
              </a:lnSpc>
            </a:pPr>
            <a:r>
              <a:rPr lang="ru-RU" sz="1400" dirty="0" smtClean="0">
                <a:latin typeface="Times New Roman" pitchFamily="18" charset="0"/>
                <a:cs typeface="Times New Roman" pitchFamily="18" charset="0"/>
              </a:rPr>
              <a:t>После постройки дайте ребенку поиграть в нее еще минут 10 и предложите убрать. Ребенок должен разобрать конструкцию сверху, не уронив ни одной детали. Устраивайте соревнование: кто быстрее и аккуратнее сложит детали в коробку. Наконец, наступит день, когда Вы спросите: "Можешь ли ты сам без моей помощи сложить материал в том же порядке?".</a:t>
            </a:r>
          </a:p>
          <a:p>
            <a:pPr algn="just">
              <a:lnSpc>
                <a:spcPct val="150000"/>
              </a:lnSpc>
            </a:pPr>
            <a:r>
              <a:rPr lang="ru-RU" sz="1400" dirty="0" smtClean="0">
                <a:latin typeface="Times New Roman" pitchFamily="18" charset="0"/>
                <a:cs typeface="Times New Roman" pitchFamily="18" charset="0"/>
              </a:rPr>
              <a:t>Хорошо, если у ребенка есть стол, на котором он может сохранять конструкцию несколько дней и обыгрывать ее. Но, как только она разрушилась, нужно тут же убрать ее. Убирается постройка и тогда, когда вам пришла идея усложнить задачу конструирования.</a:t>
            </a:r>
            <a:r>
              <a:rPr lang="ru-RU" sz="1400" b="1" dirty="0" smtClean="0"/>
              <a:t> </a:t>
            </a:r>
          </a:p>
          <a:p>
            <a:pPr algn="just">
              <a:lnSpc>
                <a:spcPct val="150000"/>
              </a:lnSpc>
            </a:pPr>
            <a:r>
              <a:rPr lang="ru-RU" sz="1400" b="1" dirty="0" smtClean="0">
                <a:latin typeface="Times New Roman" pitchFamily="18" charset="0"/>
                <a:cs typeface="Times New Roman" pitchFamily="18" charset="0"/>
              </a:rPr>
              <a:t>Главное</a:t>
            </a:r>
            <a:r>
              <a:rPr lang="ru-RU" sz="1400" dirty="0" smtClean="0">
                <a:latin typeface="Times New Roman" pitchFamily="18" charset="0"/>
                <a:cs typeface="Times New Roman" pitchFamily="18" charset="0"/>
              </a:rPr>
              <a:t> - теперь ребенок может самостоятельно подолгу заниматься строителем. </a:t>
            </a:r>
          </a:p>
          <a:p>
            <a:pPr algn="just">
              <a:lnSpc>
                <a:spcPct val="150000"/>
              </a:lnSpc>
            </a:pPr>
            <a:r>
              <a:rPr lang="ru-RU" sz="1400" b="1" dirty="0" smtClean="0">
                <a:latin typeface="Times New Roman" pitchFamily="18" charset="0"/>
                <a:cs typeface="Times New Roman" pitchFamily="18" charset="0"/>
              </a:rPr>
              <a:t>Вопросы родителям:</a:t>
            </a:r>
            <a:endParaRPr lang="ru-RU" sz="1400" dirty="0" smtClean="0">
              <a:latin typeface="Times New Roman" pitchFamily="18" charset="0"/>
              <a:cs typeface="Times New Roman" pitchFamily="18" charset="0"/>
            </a:endParaRPr>
          </a:p>
          <a:p>
            <a:pPr lvl="0" algn="just">
              <a:lnSpc>
                <a:spcPct val="150000"/>
              </a:lnSpc>
              <a:tabLst>
                <a:tab pos="457200" algn="l"/>
              </a:tabLst>
            </a:pPr>
            <a:r>
              <a:rPr lang="ru-RU" sz="1400" dirty="0" smtClean="0">
                <a:latin typeface="Times New Roman" pitchFamily="18" charset="0"/>
                <a:cs typeface="Times New Roman" pitchFamily="18" charset="0"/>
              </a:rPr>
              <a:t>-Как сохранить интерес к строительству</a:t>
            </a:r>
            <a:r>
              <a:rPr lang="ru-RU" sz="1400" dirty="0" smtClean="0">
                <a:latin typeface="Times New Roman" pitchFamily="18" charset="0"/>
                <a:cs typeface="Times New Roman" pitchFamily="18" charset="0"/>
              </a:rPr>
              <a:t>?</a:t>
            </a:r>
          </a:p>
          <a:p>
            <a:pPr lvl="0" algn="just">
              <a:lnSpc>
                <a:spcPct val="150000"/>
              </a:lnSpc>
              <a:tabLst>
                <a:tab pos="457200" algn="l"/>
              </a:tabLst>
            </a:pPr>
            <a:r>
              <a:rPr lang="ru-RU" sz="1400" b="1" dirty="0" smtClean="0">
                <a:solidFill>
                  <a:srgbClr val="333333"/>
                </a:solidFill>
                <a:latin typeface="Times New Roman" pitchFamily="18" charset="0"/>
                <a:ea typeface="Times New Roman" pitchFamily="18" charset="0"/>
                <a:cs typeface="Times New Roman" pitchFamily="18" charset="0"/>
              </a:rPr>
              <a:t> </a:t>
            </a:r>
            <a:r>
              <a:rPr lang="ru-RU" sz="1400" b="1" dirty="0" smtClean="0">
                <a:solidFill>
                  <a:srgbClr val="333333"/>
                </a:solidFill>
                <a:latin typeface="Times New Roman" pitchFamily="18" charset="0"/>
                <a:ea typeface="Times New Roman" pitchFamily="18" charset="0"/>
                <a:cs typeface="Times New Roman" pitchFamily="18" charset="0"/>
              </a:rPr>
              <a:t>Предлагайте усложнять задачи:</a:t>
            </a:r>
            <a:r>
              <a:rPr lang="ru-RU" sz="1400" dirty="0" smtClean="0">
                <a:solidFill>
                  <a:srgbClr val="333333"/>
                </a:solidFill>
                <a:latin typeface="Times New Roman" pitchFamily="18" charset="0"/>
                <a:ea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увеличить или уменьшить образец постройки в соответствии с размерами персонажа или условиями его жизни: "Можешь ли построить дом с двумя подъездами, гараж для двух машин, дом с чердаком, мост для пешеходов и машин?";</a:t>
            </a: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изменить пространственные условия: "Можешь ли построить так, чтобы окна выходили на эту дорожку?";</a:t>
            </a: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выполнить постройки на основе чертежа-схемы, фотографии и по представлению;</a:t>
            </a:r>
            <a:endParaRPr lang="ru-RU" sz="1400" dirty="0" smtClean="0">
              <a:latin typeface="Times New Roman" pitchFamily="18" charset="0"/>
              <a:cs typeface="Times New Roman" pitchFamily="18" charset="0"/>
            </a:endParaRPr>
          </a:p>
          <a:p>
            <a:pPr algn="just" eaLnBrk="0" hangingPunct="0">
              <a:lnSpc>
                <a:spcPct val="150000"/>
              </a:lnSpc>
              <a:buFontTx/>
              <a:buChar char="•"/>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поощрять творчество, проявление индивидуального стиля конструирования, который проявляется в том, что ребенок решает построить такой дом, который еще не строил</a:t>
            </a:r>
            <a:r>
              <a:rPr lang="ru-RU" sz="1400" dirty="0" smtClean="0">
                <a:solidFill>
                  <a:srgbClr val="333333"/>
                </a:solidFill>
                <a:latin typeface="Times New Roman" pitchFamily="18" charset="0"/>
                <a:ea typeface="Times New Roman" pitchFamily="18" charset="0"/>
                <a:cs typeface="Times New Roman" pitchFamily="18" charset="0"/>
              </a:rPr>
              <a:t>.</a:t>
            </a:r>
            <a:r>
              <a:rPr lang="ru-RU" sz="1400" dirty="0" smtClean="0">
                <a:solidFill>
                  <a:srgbClr val="333333"/>
                </a:solidFill>
                <a:latin typeface="Times New Roman" pitchFamily="18" charset="0"/>
                <a:ea typeface="Times New Roman" pitchFamily="18" charset="0"/>
                <a:cs typeface="Times New Roman" pitchFamily="18" charset="0"/>
              </a:rPr>
              <a:t> </a:t>
            </a:r>
            <a:endParaRPr lang="ru-RU" sz="1400" dirty="0" smtClean="0">
              <a:solidFill>
                <a:srgbClr val="333333"/>
              </a:solidFill>
              <a:latin typeface="Times New Roman" pitchFamily="18" charset="0"/>
              <a:ea typeface="Times New Roman" pitchFamily="18" charset="0"/>
              <a:cs typeface="Times New Roman" pitchFamily="18" charset="0"/>
            </a:endParaRPr>
          </a:p>
          <a:p>
            <a:pPr lvl="0" algn="just" eaLnBrk="0" hangingPunct="0">
              <a:lnSpc>
                <a:spcPct val="150000"/>
              </a:lnSpc>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	</a:t>
            </a:r>
            <a:r>
              <a:rPr lang="ru-RU" sz="1400" dirty="0" smtClean="0">
                <a:solidFill>
                  <a:srgbClr val="333333"/>
                </a:solidFill>
                <a:latin typeface="Times New Roman" pitchFamily="18" charset="0"/>
                <a:ea typeface="Times New Roman" pitchFamily="18" charset="0"/>
                <a:cs typeface="Times New Roman" pitchFamily="18" charset="0"/>
              </a:rPr>
              <a:t>Постепенно </a:t>
            </a:r>
            <a:r>
              <a:rPr lang="ru-RU" sz="1400" dirty="0" smtClean="0">
                <a:solidFill>
                  <a:srgbClr val="333333"/>
                </a:solidFill>
                <a:latin typeface="Times New Roman" pitchFamily="18" charset="0"/>
                <a:ea typeface="Times New Roman" pitchFamily="18" charset="0"/>
                <a:cs typeface="Times New Roman" pitchFamily="18" charset="0"/>
              </a:rPr>
              <a:t>ребенок научится ставить перед собой конструктивные задачи, а вам нужно будет знакомить его с архитектурными сооружениями и сохранять интерес к его деятельности. Малыш же будет доказывать, рассуждать, задавать вопросы, и у вас появиться в семье общая тема для обсуждения. Вы научитесь лучше понимать друг друга</a:t>
            </a:r>
            <a:r>
              <a:rPr lang="ru-RU" sz="1400" dirty="0" smtClean="0">
                <a:solidFill>
                  <a:srgbClr val="333333"/>
                </a:solidFill>
                <a:latin typeface="Times New Roman" pitchFamily="18" charset="0"/>
                <a:ea typeface="Times New Roman" pitchFamily="18" charset="0"/>
                <a:cs typeface="Times New Roman" pitchFamily="18" charset="0"/>
              </a:rPr>
              <a:t>!</a:t>
            </a:r>
            <a:r>
              <a:rPr lang="ru-RU" sz="1400" b="1" dirty="0" smtClean="0">
                <a:solidFill>
                  <a:srgbClr val="333333"/>
                </a:solidFill>
                <a:latin typeface="Times New Roman" pitchFamily="18" charset="0"/>
                <a:ea typeface="Times New Roman" pitchFamily="18" charset="0"/>
                <a:cs typeface="Times New Roman" pitchFamily="18" charset="0"/>
              </a:rPr>
              <a:t> Решение:</a:t>
            </a:r>
            <a:r>
              <a:rPr lang="ru-RU" sz="1400" dirty="0" smtClean="0">
                <a:solidFill>
                  <a:srgbClr val="333333"/>
                </a:solidFill>
                <a:latin typeface="Times New Roman" pitchFamily="18" charset="0"/>
                <a:ea typeface="Times New Roman" pitchFamily="18" charset="0"/>
                <a:cs typeface="Times New Roman" pitchFamily="18" charset="0"/>
              </a:rPr>
              <a:t> оформить рекомендации в виде памятки и распространить внутри группы, с целью их выполнения в домашних условиях (</a:t>
            </a:r>
            <a:r>
              <a:rPr lang="ru-RU" sz="1400" dirty="0" smtClean="0">
                <a:solidFill>
                  <a:srgbClr val="008738"/>
                </a:solidFill>
                <a:latin typeface="Times New Roman" pitchFamily="18" charset="0"/>
                <a:ea typeface="Times New Roman" pitchFamily="18" charset="0"/>
                <a:cs typeface="Times New Roman" pitchFamily="18" charset="0"/>
                <a:hlinkClick r:id="rId2"/>
              </a:rPr>
              <a:t>Приложение 1</a:t>
            </a:r>
            <a:r>
              <a:rPr lang="ru-RU" sz="1400" dirty="0" smtClean="0">
                <a:solidFill>
                  <a:srgbClr val="333333"/>
                </a:solidFill>
                <a:latin typeface="Times New Roman" pitchFamily="18" charset="0"/>
                <a:ea typeface="Times New Roman" pitchFamily="18" charset="0"/>
                <a:cs typeface="Times New Roman" pitchFamily="18" charset="0"/>
              </a:rPr>
              <a:t>).</a:t>
            </a:r>
            <a:endParaRPr lang="ru-RU" sz="1400" dirty="0" smtClean="0">
              <a:latin typeface="Times New Roman" pitchFamily="18" charset="0"/>
              <a:cs typeface="Times New Roman" pitchFamily="18" charset="0"/>
            </a:endParaRPr>
          </a:p>
          <a:p>
            <a:pPr lvl="0" algn="just" eaLnBrk="0" hangingPunct="0">
              <a:lnSpc>
                <a:spcPct val="150000"/>
              </a:lnSpc>
              <a:tabLst>
                <a:tab pos="457200" algn="l"/>
              </a:tabLst>
            </a:pPr>
            <a:endParaRPr lang="ru-RU" sz="1400" dirty="0" smtClean="0">
              <a:latin typeface="Times New Roman" pitchFamily="18" charset="0"/>
              <a:cs typeface="Times New Roman" pitchFamily="18" charset="0"/>
            </a:endParaRPr>
          </a:p>
          <a:p>
            <a:pPr lvl="0" algn="just" eaLnBrk="0" hangingPunct="0">
              <a:lnSpc>
                <a:spcPct val="150000"/>
              </a:lnSpc>
              <a:buFontTx/>
              <a:buChar char="•"/>
              <a:tabLst>
                <a:tab pos="457200" algn="l"/>
              </a:tabLst>
            </a:pPr>
            <a:endParaRPr lang="ru-RU" sz="1400" dirty="0" smtClean="0">
              <a:latin typeface="Times New Roman" pitchFamily="18" charset="0"/>
              <a:cs typeface="Times New Roman" pitchFamily="18" charset="0"/>
            </a:endParaRPr>
          </a:p>
          <a:p>
            <a:pPr algn="just">
              <a:lnSpc>
                <a:spcPct val="150000"/>
              </a:lnSpc>
            </a:pPr>
            <a:endParaRPr lang="ru-RU" sz="1400"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906000" cy="1384995"/>
          </a:xfrm>
          <a:prstGeom prst="rect">
            <a:avLst/>
          </a:prstGeom>
        </p:spPr>
        <p:txBody>
          <a:bodyPr wrap="square">
            <a:spAutoFit/>
          </a:bodyPr>
          <a:lstStyle/>
          <a:p>
            <a:pPr lvl="0" algn="just" eaLnBrk="0" hangingPunct="0">
              <a:lnSpc>
                <a:spcPct val="150000"/>
              </a:lnSpc>
              <a:tabLst>
                <a:tab pos="457200" algn="l"/>
              </a:tabLst>
            </a:pPr>
            <a:r>
              <a:rPr lang="ru-RU" sz="1400" b="1" dirty="0" smtClean="0">
                <a:solidFill>
                  <a:srgbClr val="333333"/>
                </a:solidFill>
                <a:latin typeface="Times New Roman" pitchFamily="18" charset="0"/>
                <a:ea typeface="Times New Roman" pitchFamily="18" charset="0"/>
                <a:cs typeface="Times New Roman" pitchFamily="18" charset="0"/>
              </a:rPr>
              <a:t>Практикум </a:t>
            </a:r>
            <a:r>
              <a:rPr lang="ru-RU" sz="1400" b="1" dirty="0" smtClean="0">
                <a:solidFill>
                  <a:srgbClr val="333333"/>
                </a:solidFill>
                <a:latin typeface="Times New Roman" pitchFamily="18" charset="0"/>
                <a:ea typeface="Times New Roman" pitchFamily="18" charset="0"/>
                <a:cs typeface="Times New Roman" pitchFamily="18" charset="0"/>
              </a:rPr>
              <a:t>для родителей "Строим вместе".</a:t>
            </a:r>
            <a:r>
              <a:rPr lang="ru-RU" sz="1400" dirty="0" smtClean="0">
                <a:solidFill>
                  <a:srgbClr val="333333"/>
                </a:solidFill>
                <a:latin typeface="Times New Roman" pitchFamily="18" charset="0"/>
                <a:ea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pPr lvl="0" algn="just" eaLnBrk="0" hangingPunct="0">
              <a:lnSpc>
                <a:spcPct val="150000"/>
              </a:lnSpc>
              <a:tabLst>
                <a:tab pos="457200" algn="l"/>
              </a:tabLst>
            </a:pPr>
            <a:r>
              <a:rPr lang="ru-RU" sz="1400" dirty="0" smtClean="0">
                <a:solidFill>
                  <a:srgbClr val="333333"/>
                </a:solidFill>
                <a:latin typeface="Times New Roman" pitchFamily="18" charset="0"/>
                <a:ea typeface="Times New Roman" pitchFamily="18" charset="0"/>
                <a:cs typeface="Times New Roman" pitchFamily="18" charset="0"/>
              </a:rPr>
              <a:t>На практикуме родители вместе с педагогами строили конструкции и изменяли их в соответствии с условиями. Также было предложено обыграть постройку.</a:t>
            </a:r>
            <a:endParaRPr lang="ru-RU" sz="1400" dirty="0" smtClean="0">
              <a:latin typeface="Times New Roman" pitchFamily="18" charset="0"/>
              <a:cs typeface="Times New Roman" pitchFamily="18" charset="0"/>
            </a:endParaRPr>
          </a:p>
          <a:p>
            <a:pPr lvl="0" algn="ctr" eaLnBrk="0" hangingPunct="0">
              <a:lnSpc>
                <a:spcPct val="150000"/>
              </a:lnSpc>
              <a:tabLst>
                <a:tab pos="457200" algn="l"/>
              </a:tabLst>
            </a:pPr>
            <a:r>
              <a:rPr lang="ru-RU" sz="1400" b="1" dirty="0" smtClean="0">
                <a:solidFill>
                  <a:srgbClr val="333333"/>
                </a:solidFill>
                <a:latin typeface="Times New Roman" pitchFamily="18" charset="0"/>
                <a:ea typeface="Times New Roman" pitchFamily="18" charset="0"/>
                <a:cs typeface="Times New Roman" pitchFamily="18" charset="0"/>
              </a:rPr>
              <a:t>Желаем успехов!</a:t>
            </a:r>
            <a:endParaRPr lang="ru-RU" sz="14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0"/>
            <a:ext cx="9906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a:t>
            </a:r>
            <a:r>
              <a:rPr kumimoji="0" lang="ru-RU" sz="1400" b="1" i="0" u="none" strike="noStrike" cap="none" normalizeH="0" baseline="0" dirty="0" smtClean="0" bmk="">
                <a:ln>
                  <a:noFill/>
                </a:ln>
                <a:solidFill>
                  <a:schemeClr val="tx1"/>
                </a:solidFill>
                <a:effectLst/>
                <a:latin typeface="Times New Roman" pitchFamily="18" charset="0"/>
                <a:ea typeface="Calibri" pitchFamily="34" charset="0"/>
                <a:cs typeface="Times New Roman" pitchFamily="18" charset="0"/>
              </a:rPr>
              <a:t>амятка для родителей</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bmk="_GoBack">
                <a:ln>
                  <a:noFill/>
                </a:ln>
                <a:solidFill>
                  <a:schemeClr val="tx1"/>
                </a:solidFill>
                <a:effectLst/>
                <a:latin typeface="Times New Roman" pitchFamily="18" charset="0"/>
                <a:ea typeface="Calibri" pitchFamily="34" charset="0"/>
                <a:cs typeface="Times New Roman" pitchFamily="18" charset="0"/>
              </a:rPr>
              <a:t>«Как выбрать конструктор для ребенка?»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В первую очередь следует ориентироваться на возраст ребенка: для самых маленьких лучше подбирать конструкторы с деталями среднего размера, которые малышу удобно брать в руки (от 5 до10 см). Чем старше ребенок, тем меньше или, наоборот, больше могут быть детали. </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Как правило, в магазине есть открытые образцы всех видов конструкторов. Не поленитесь и попробуйте что-нибудь сделать, а потом представьте себе своего малыша: сможет ли он справиться с задачей, будет ли ему интересно. Возможности игры могут быть ограничены как материалом (слишком мелкие, тонкие или крупные детали), так и просто плохим качеством конкретного конструктора.</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Часто наборы конструкторов комплектуются слишком маленьким количеством деталей, что сильно ограничивает их возможности. Особенно это касается дорогих конструкторов, когда из одного набора просто невозможно создать что-либо, кроме 2-3 конструкций. Такая игрушка может разочаровать ребенка, к тому же теряются его конструктивные развивающие возможности. Покупая конструктор, следует об этом помнить и, например, покупать несколько комплектов или один, но большой.</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Сейчас появилось много наборов для постройки одного определенного объекта (домика, лошади, вертолета, скелета динозавра и т. д.) Они могут быть из разного материала (мягкого  и твердого пластика, металла, дерева). Как правило, собрать самостоятельно такую модель дети могут собрать не раньше старшего дошкольного возраста, 5-6 лет, т. к.  делать это приходится по приложенному рисунку или схеме. Поэтому, выбирая такой конструктор,  следует подумать, сможет и захочет ли ребенок играть в такую игрушку. Например, построенный домик может оказаться слишком маленьким или непрочным  для игры. Хорошо, когда такие единичные наборы для сборки состоят из деталей совместимых с другими наборами, как например, в блочных болтовых или других конструкторах. Тогда, купив в следующий раз еще один набор, вы имеете возможность объединить их детали.  Многие же подобные конструкторы вообще довольно сложны, например модели замков и животных. Такие игрушки скорее подходят для младших школьников и ближе к коллекционированию (собирание моделей танков, склеивание корабликов и т. д.)</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При небольшом количестве деталей следует обратить внимание на цвет, чтобы постройки не получились слишком пестрые. Часто достаточно одного цвета (например, деревянные конструкторы хороши и без окраски). При большом количестве деталей, когда есть возможность строить,  не только ориентируясь на форму, но и подбирая по цвету, может быть несколько сочетающихся между собой цветов.</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Обратите также внимание на наличие или отсутствие упаковки.  Хорошая коробка поможет хранить игрушку, а также воспитать в ребенке стремление к порядку и аккуратности.</a:t>
            </a: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906000" cy="2462213"/>
          </a:xfrm>
          <a:prstGeom prst="rect">
            <a:avLst/>
          </a:prstGeom>
        </p:spPr>
        <p:txBody>
          <a:bodyPr wrap="square">
            <a:spAutoFit/>
          </a:bodyPr>
          <a:lstStyle/>
          <a:p>
            <a:pPr lvl="0" indent="449263" eaLnBrk="0" hangingPunct="0"/>
            <a:r>
              <a:rPr lang="ru-RU" sz="1400" dirty="0" smtClean="0">
                <a:latin typeface="Times New Roman" pitchFamily="18" charset="0"/>
                <a:cs typeface="Times New Roman" pitchFamily="18" charset="0"/>
              </a:rPr>
              <a:t>Уборка конструктора – вопрос деликатный. Конечно, если по полу разбросаны отдельные детали, то их надо убрать в коробку или шкаф. К тому же малыши до 3 лет не придают большого значения собственным постройкам. Однако после 3 лет они становятся  более чувствительными  по отношению  к собственному творчеству.</a:t>
            </a:r>
          </a:p>
          <a:p>
            <a:pPr lvl="0" indent="449263" eaLnBrk="0" hangingPunct="0"/>
            <a:r>
              <a:rPr lang="ru-RU" sz="1400" dirty="0" smtClean="0">
                <a:latin typeface="Times New Roman" pitchFamily="18" charset="0"/>
                <a:cs typeface="Times New Roman" pitchFamily="18" charset="0"/>
              </a:rPr>
              <a:t>Созерцание  готового результата собственных усилий вызывает у малыша радость, эстетическое удовольствие и уверенность в своих силах.</a:t>
            </a:r>
          </a:p>
          <a:p>
            <a:pPr lvl="0" indent="449263" eaLnBrk="0" hangingPunct="0"/>
            <a:r>
              <a:rPr lang="ru-RU" sz="1400" dirty="0" smtClean="0">
                <a:latin typeface="Times New Roman" pitchFamily="18" charset="0"/>
                <a:cs typeface="Times New Roman" pitchFamily="18" charset="0"/>
              </a:rPr>
              <a:t>Поэтому не разрушайте построек и не заставляйте ребенка  каждый раз непременно убирать все на место!!!</a:t>
            </a:r>
          </a:p>
          <a:p>
            <a:pPr lvl="0" indent="449263" eaLnBrk="0" hangingPunct="0"/>
            <a:r>
              <a:rPr lang="ru-RU" sz="1400" dirty="0" smtClean="0">
                <a:latin typeface="Times New Roman" pitchFamily="18" charset="0"/>
                <a:cs typeface="Times New Roman" pitchFamily="18" charset="0"/>
              </a:rPr>
              <a:t>Ваша задача – сделать купленный конструктор интересным и привлекательным для ребенка: поиграйте вместе с ним, придумайте оригинальное здание. С другой стороны, не следует все время показывать и объяснять, как и что надо сделать: дайте возможность малышу самому поэкспериментировать с материалом и что-нибудь придумать.</a:t>
            </a:r>
          </a:p>
          <a:p>
            <a:pPr lvl="0" indent="449263" algn="ctr" eaLnBrk="0" hangingPunct="0"/>
            <a:endParaRPr lang="ru-RU" sz="1400" b="1" smtClean="0">
              <a:latin typeface="Times New Roman" pitchFamily="18" charset="0"/>
              <a:cs typeface="Times New Roman" pitchFamily="18" charset="0"/>
            </a:endParaRPr>
          </a:p>
          <a:p>
            <a:pPr lvl="0" indent="449263" algn="ctr" eaLnBrk="0" hangingPunct="0"/>
            <a:r>
              <a:rPr lang="ru-RU" sz="1400" b="1" smtClean="0">
                <a:latin typeface="Times New Roman" pitchFamily="18" charset="0"/>
                <a:cs typeface="Times New Roman" pitchFamily="18" charset="0"/>
              </a:rPr>
              <a:t>Желаем </a:t>
            </a:r>
            <a:r>
              <a:rPr lang="ru-RU" sz="1400" b="1" dirty="0" smtClean="0">
                <a:latin typeface="Times New Roman" pitchFamily="18" charset="0"/>
                <a:cs typeface="Times New Roman" pitchFamily="18" charset="0"/>
              </a:rPr>
              <a:t>творческих успехов!</a:t>
            </a:r>
            <a:endParaRPr lang="ru-RU" sz="1400"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1676</TotalTime>
  <Words>1923</Words>
  <Application>Microsoft Office PowerPoint</Application>
  <PresentationFormat>Лист A4 (210x297 мм)</PresentationFormat>
  <Paragraphs>187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 слайда</dc:title>
  <dc:creator>Запивалова С.И.</dc:creator>
  <cp:lastModifiedBy>Alex</cp:lastModifiedBy>
  <cp:revision>111</cp:revision>
  <dcterms:created xsi:type="dcterms:W3CDTF">2011-07-12T10:04:18Z</dcterms:created>
  <dcterms:modified xsi:type="dcterms:W3CDTF">2015-01-21T15:11:16Z</dcterms:modified>
</cp:coreProperties>
</file>